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Lst>
  <p:notesMasterIdLst>
    <p:notesMasterId r:id="rId48"/>
  </p:notesMasterIdLst>
  <p:handoutMasterIdLst>
    <p:handoutMasterId r:id="rId49"/>
  </p:handoutMasterIdLst>
  <p:sldIdLst>
    <p:sldId id="256" r:id="rId5"/>
    <p:sldId id="1527" r:id="rId6"/>
    <p:sldId id="1466" r:id="rId7"/>
    <p:sldId id="1398" r:id="rId8"/>
    <p:sldId id="1524" r:id="rId9"/>
    <p:sldId id="1457" r:id="rId10"/>
    <p:sldId id="1525" r:id="rId11"/>
    <p:sldId id="1447" r:id="rId12"/>
    <p:sldId id="1526" r:id="rId13"/>
    <p:sldId id="1523" r:id="rId14"/>
    <p:sldId id="1460" r:id="rId15"/>
    <p:sldId id="1462" r:id="rId16"/>
    <p:sldId id="1463" r:id="rId17"/>
    <p:sldId id="270" r:id="rId18"/>
    <p:sldId id="1454" r:id="rId19"/>
    <p:sldId id="1458" r:id="rId20"/>
    <p:sldId id="1520" r:id="rId21"/>
    <p:sldId id="1427" r:id="rId22"/>
    <p:sldId id="1455" r:id="rId23"/>
    <p:sldId id="1429" r:id="rId24"/>
    <p:sldId id="1432" r:id="rId25"/>
    <p:sldId id="1435" r:id="rId26"/>
    <p:sldId id="1437" r:id="rId27"/>
    <p:sldId id="1440" r:id="rId28"/>
    <p:sldId id="1442" r:id="rId29"/>
    <p:sldId id="1366" r:id="rId30"/>
    <p:sldId id="1521" r:id="rId31"/>
    <p:sldId id="1522" r:id="rId32"/>
    <p:sldId id="272" r:id="rId33"/>
    <p:sldId id="1459" r:id="rId34"/>
    <p:sldId id="608" r:id="rId35"/>
    <p:sldId id="1375" r:id="rId36"/>
    <p:sldId id="1361" r:id="rId37"/>
    <p:sldId id="1465" r:id="rId38"/>
    <p:sldId id="1514" r:id="rId39"/>
    <p:sldId id="1515" r:id="rId40"/>
    <p:sldId id="1513" r:id="rId41"/>
    <p:sldId id="302" r:id="rId42"/>
    <p:sldId id="1399" r:id="rId43"/>
    <p:sldId id="357" r:id="rId44"/>
    <p:sldId id="500" r:id="rId45"/>
    <p:sldId id="1518" r:id="rId46"/>
    <p:sldId id="31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C5342A28-2390-49AC-8D6E-AF1F0D84A1DA}">
          <p14:sldIdLst>
            <p14:sldId id="256"/>
          </p14:sldIdLst>
        </p14:section>
        <p14:section name="Slide starters" id="{A9C746AC-6EA9-450E-BBE0-B0658637B2FF}">
          <p14:sldIdLst>
            <p14:sldId id="1527"/>
            <p14:sldId id="1466"/>
          </p14:sldIdLst>
        </p14:section>
        <p14:section name="Cloud-ready" id="{5FEA54F2-7172-6D46-AA0F-20072D42BC2C}">
          <p14:sldIdLst>
            <p14:sldId id="1398"/>
            <p14:sldId id="1524"/>
            <p14:sldId id="1457"/>
            <p14:sldId id="1525"/>
            <p14:sldId id="1447"/>
            <p14:sldId id="1526"/>
            <p14:sldId id="1523"/>
            <p14:sldId id="1460"/>
            <p14:sldId id="1462"/>
            <p14:sldId id="1463"/>
            <p14:sldId id="270"/>
            <p14:sldId id="1454"/>
          </p14:sldIdLst>
        </p14:section>
        <p14:section name="Measuring maturity" id="{9F24E6B6-01D0-0841-B33D-FD5FD5349FBE}">
          <p14:sldIdLst>
            <p14:sldId id="1458"/>
            <p14:sldId id="1520"/>
          </p14:sldIdLst>
        </p14:section>
        <p14:section name="12-Factor" id="{4C2858A4-F4A2-4ED9-926A-F5343AEB81FF}">
          <p14:sldIdLst>
            <p14:sldId id="1427"/>
            <p14:sldId id="1455"/>
            <p14:sldId id="1429"/>
            <p14:sldId id="1432"/>
            <p14:sldId id="1435"/>
            <p14:sldId id="1437"/>
            <p14:sldId id="1440"/>
            <p14:sldId id="1442"/>
            <p14:sldId id="1366"/>
          </p14:sldIdLst>
        </p14:section>
        <p14:section name="Closing Slide" id="{43749174-0982-4D47-991C-15D33C33AAFE}">
          <p14:sldIdLst>
            <p14:sldId id="1521"/>
            <p14:sldId id="1522"/>
            <p14:sldId id="272"/>
          </p14:sldIdLst>
        </p14:section>
        <p14:section name="Appendix" id="{D65348A8-454A-4893-9065-FD03953F8914}">
          <p14:sldIdLst>
            <p14:sldId id="1459"/>
            <p14:sldId id="608"/>
            <p14:sldId id="1375"/>
            <p14:sldId id="1361"/>
            <p14:sldId id="1465"/>
            <p14:sldId id="1514"/>
            <p14:sldId id="1515"/>
            <p14:sldId id="1513"/>
            <p14:sldId id="302"/>
            <p14:sldId id="1399"/>
            <p14:sldId id="357"/>
            <p14:sldId id="500"/>
            <p14:sldId id="1518"/>
            <p14:sldId id="31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a Gilmore" initials="CG" lastIdx="3" clrIdx="0">
    <p:extLst>
      <p:ext uri="{19B8F6BF-5375-455C-9EA6-DF929625EA0E}">
        <p15:presenceInfo xmlns:p15="http://schemas.microsoft.com/office/powerpoint/2012/main" userId="Cara Gilmore" providerId="None"/>
      </p:ext>
    </p:extLst>
  </p:cmAuthor>
  <p:cmAuthor id="2" name="Barbara Joseph" initials="BJ" lastIdx="4" clrIdx="1">
    <p:extLst>
      <p:ext uri="{19B8F6BF-5375-455C-9EA6-DF929625EA0E}">
        <p15:presenceInfo xmlns:p15="http://schemas.microsoft.com/office/powerpoint/2012/main" userId="S::barbara@aquarianknowledge.com::47b03ad5-aca5-423e-90ec-0a7f527829f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7722"/>
    <a:srgbClr val="008770"/>
    <a:srgbClr val="D0D0CE"/>
    <a:srgbClr val="B1B3B3"/>
    <a:srgbClr val="888B8D"/>
    <a:srgbClr val="63666A"/>
    <a:srgbClr val="F2B411"/>
    <a:srgbClr val="FFFFFF"/>
    <a:srgbClr val="55565A"/>
    <a:srgbClr val="A22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94714"/>
  </p:normalViewPr>
  <p:slideViewPr>
    <p:cSldViewPr snapToGrid="0">
      <p:cViewPr varScale="1">
        <p:scale>
          <a:sx n="108" d="100"/>
          <a:sy n="108" d="100"/>
        </p:scale>
        <p:origin x="828" y="11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s>
</file>

<file path=ppt/diagrams/_rels/data5.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FFCD02-F88C-4559-AC59-3AD21C313512}"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F54D28A2-74B0-404E-A8CA-F5667E2257F3}">
      <dgm:prSet phldrT="[Text]"/>
      <dgm:spPr>
        <a:solidFill>
          <a:schemeClr val="accent1">
            <a:hueOff val="0"/>
            <a:satOff val="0"/>
            <a:lumOff val="0"/>
          </a:schemeClr>
        </a:solidFill>
      </dgm:spPr>
      <dgm:t>
        <a:bodyPr/>
        <a:lstStyle/>
        <a:p>
          <a:r>
            <a:rPr lang="en-US" dirty="0"/>
            <a:t>Cloud Need Identification</a:t>
          </a:r>
        </a:p>
      </dgm:t>
    </dgm:pt>
    <dgm:pt modelId="{8D53708E-326E-4367-8747-0D849194C106}" type="parTrans" cxnId="{291A7BC3-52A0-4E88-BEBD-C58D42095427}">
      <dgm:prSet/>
      <dgm:spPr/>
      <dgm:t>
        <a:bodyPr/>
        <a:lstStyle/>
        <a:p>
          <a:endParaRPr lang="en-US"/>
        </a:p>
      </dgm:t>
    </dgm:pt>
    <dgm:pt modelId="{5493A41B-427A-46E1-AF69-92318BF048E3}" type="sibTrans" cxnId="{291A7BC3-52A0-4E88-BEBD-C58D42095427}">
      <dgm:prSet/>
      <dgm:spPr/>
      <dgm:t>
        <a:bodyPr/>
        <a:lstStyle/>
        <a:p>
          <a:endParaRPr lang="en-US"/>
        </a:p>
      </dgm:t>
    </dgm:pt>
    <dgm:pt modelId="{37B6F5D4-0970-4AE0-9E31-1D5266924BC1}">
      <dgm:prSet phldrT="[Text]" custT="1"/>
      <dgm:spPr>
        <a:solidFill>
          <a:srgbClr val="E87722">
            <a:hueOff val="0"/>
            <a:satOff val="0"/>
            <a:lum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38100" tIns="38100" rIns="38100" bIns="38100" numCol="1" spcCol="1270" anchor="ctr" anchorCtr="0"/>
        <a:lstStyle/>
        <a:p>
          <a:r>
            <a:rPr lang="en-US" sz="1300" kern="1200" dirty="0">
              <a:solidFill>
                <a:srgbClr val="FFFFFF"/>
              </a:solidFill>
              <a:latin typeface="+mn-lt"/>
              <a:ea typeface="+mn-ea"/>
              <a:cs typeface="+mn-cs"/>
            </a:rPr>
            <a:t>Cloud</a:t>
          </a:r>
          <a:r>
            <a:rPr lang="en-US" sz="1300" kern="1200" dirty="0">
              <a:latin typeface="+mn-lt"/>
            </a:rPr>
            <a:t> Readiness Assessment</a:t>
          </a:r>
        </a:p>
      </dgm:t>
    </dgm:pt>
    <dgm:pt modelId="{D872E0FD-4F2C-47DB-A2F8-548CE99EAD11}" type="parTrans" cxnId="{E74BFB1E-9A5E-4BE4-8F05-DA08DF7C3455}">
      <dgm:prSet/>
      <dgm:spPr/>
      <dgm:t>
        <a:bodyPr/>
        <a:lstStyle/>
        <a:p>
          <a:endParaRPr lang="en-US"/>
        </a:p>
      </dgm:t>
    </dgm:pt>
    <dgm:pt modelId="{F390B51D-0D8C-4603-905D-E9EF7355DCCB}" type="sibTrans" cxnId="{E74BFB1E-9A5E-4BE4-8F05-DA08DF7C3455}">
      <dgm:prSet/>
      <dgm:spPr/>
      <dgm:t>
        <a:bodyPr/>
        <a:lstStyle/>
        <a:p>
          <a:endParaRPr lang="en-US"/>
        </a:p>
      </dgm:t>
    </dgm:pt>
    <dgm:pt modelId="{2820CF44-6CFF-4689-86F4-1B840619956B}">
      <dgm:prSet phldrT="[Text]"/>
      <dgm:spPr/>
      <dgm:t>
        <a:bodyPr/>
        <a:lstStyle/>
        <a:p>
          <a:r>
            <a:rPr lang="en-US" dirty="0"/>
            <a:t>Risk &amp; Benefit</a:t>
          </a:r>
        </a:p>
        <a:p>
          <a:r>
            <a:rPr lang="en-US" dirty="0"/>
            <a:t>Analysis</a:t>
          </a:r>
        </a:p>
      </dgm:t>
    </dgm:pt>
    <dgm:pt modelId="{CA6CEADC-3984-4B92-8FFB-A2F111F25B34}" type="parTrans" cxnId="{F08D40E9-D6C1-478F-8380-38FAF352026F}">
      <dgm:prSet/>
      <dgm:spPr/>
      <dgm:t>
        <a:bodyPr/>
        <a:lstStyle/>
        <a:p>
          <a:endParaRPr lang="en-US"/>
        </a:p>
      </dgm:t>
    </dgm:pt>
    <dgm:pt modelId="{CB2756C2-0B5A-427E-8EA7-CBA444DB2176}" type="sibTrans" cxnId="{F08D40E9-D6C1-478F-8380-38FAF352026F}">
      <dgm:prSet/>
      <dgm:spPr/>
      <dgm:t>
        <a:bodyPr/>
        <a:lstStyle/>
        <a:p>
          <a:endParaRPr lang="en-US"/>
        </a:p>
      </dgm:t>
    </dgm:pt>
    <dgm:pt modelId="{D183310B-4248-4944-B08E-1F722C9CF65D}">
      <dgm:prSet phldrT="[Text]"/>
      <dgm:spPr/>
      <dgm:t>
        <a:bodyPr/>
        <a:lstStyle/>
        <a:p>
          <a:r>
            <a:rPr lang="en-US" dirty="0"/>
            <a:t>Business Case</a:t>
          </a:r>
        </a:p>
      </dgm:t>
    </dgm:pt>
    <dgm:pt modelId="{D638A896-9E95-45D8-B0EC-7766D08D1721}" type="parTrans" cxnId="{34DBA9AB-A38F-4082-9D7A-08149C7A22F9}">
      <dgm:prSet/>
      <dgm:spPr/>
      <dgm:t>
        <a:bodyPr/>
        <a:lstStyle/>
        <a:p>
          <a:endParaRPr lang="en-US"/>
        </a:p>
      </dgm:t>
    </dgm:pt>
    <dgm:pt modelId="{DE925CD2-879D-4EA9-85EB-0D90C4D03DEE}" type="sibTrans" cxnId="{34DBA9AB-A38F-4082-9D7A-08149C7A22F9}">
      <dgm:prSet/>
      <dgm:spPr/>
      <dgm:t>
        <a:bodyPr/>
        <a:lstStyle/>
        <a:p>
          <a:endParaRPr lang="en-US"/>
        </a:p>
      </dgm:t>
    </dgm:pt>
    <dgm:pt modelId="{3629748F-637B-41BF-A1B6-E7C91555B6E8}">
      <dgm:prSet phldrT="[Text]"/>
      <dgm:spPr/>
      <dgm:t>
        <a:bodyPr/>
        <a:lstStyle/>
        <a:p>
          <a:r>
            <a:rPr lang="en-US" dirty="0"/>
            <a:t>Cloud Strategy</a:t>
          </a:r>
        </a:p>
      </dgm:t>
    </dgm:pt>
    <dgm:pt modelId="{BFBE8A38-1983-4CA3-B86A-A5504161BA54}" type="parTrans" cxnId="{6A33B392-7CBA-4CD1-B0A2-1437DEA4BB2E}">
      <dgm:prSet/>
      <dgm:spPr/>
      <dgm:t>
        <a:bodyPr/>
        <a:lstStyle/>
        <a:p>
          <a:endParaRPr lang="en-US"/>
        </a:p>
      </dgm:t>
    </dgm:pt>
    <dgm:pt modelId="{3B5B4D78-81CE-4C45-B84C-2585E494D380}" type="sibTrans" cxnId="{6A33B392-7CBA-4CD1-B0A2-1437DEA4BB2E}">
      <dgm:prSet/>
      <dgm:spPr/>
      <dgm:t>
        <a:bodyPr/>
        <a:lstStyle/>
        <a:p>
          <a:endParaRPr lang="en-US"/>
        </a:p>
      </dgm:t>
    </dgm:pt>
    <dgm:pt modelId="{1DEDB423-8EDB-466B-A691-194BF53A51D4}">
      <dgm:prSet phldrT="[Text]"/>
      <dgm:spPr/>
      <dgm:t>
        <a:bodyPr/>
        <a:lstStyle/>
        <a:p>
          <a:r>
            <a:rPr lang="en-US" dirty="0"/>
            <a:t>Transformation Roadmap</a:t>
          </a:r>
        </a:p>
      </dgm:t>
    </dgm:pt>
    <dgm:pt modelId="{26619782-D480-4A89-B565-EBABFDCDE117}" type="parTrans" cxnId="{91A5BD38-2DEC-469B-8E39-D476B21D9A9D}">
      <dgm:prSet/>
      <dgm:spPr/>
      <dgm:t>
        <a:bodyPr/>
        <a:lstStyle/>
        <a:p>
          <a:endParaRPr lang="en-US"/>
        </a:p>
      </dgm:t>
    </dgm:pt>
    <dgm:pt modelId="{15D5E068-8710-44AB-919F-CF112B0AAFF4}" type="sibTrans" cxnId="{91A5BD38-2DEC-469B-8E39-D476B21D9A9D}">
      <dgm:prSet/>
      <dgm:spPr/>
      <dgm:t>
        <a:bodyPr/>
        <a:lstStyle/>
        <a:p>
          <a:endParaRPr lang="en-US"/>
        </a:p>
      </dgm:t>
    </dgm:pt>
    <dgm:pt modelId="{CC4C59D4-AFBD-4E95-974B-F995990E2C9E}" type="pres">
      <dgm:prSet presAssocID="{DBFFCD02-F88C-4559-AC59-3AD21C313512}" presName="Name0" presStyleCnt="0">
        <dgm:presLayoutVars>
          <dgm:dir/>
          <dgm:resizeHandles val="exact"/>
        </dgm:presLayoutVars>
      </dgm:prSet>
      <dgm:spPr/>
    </dgm:pt>
    <dgm:pt modelId="{A7CFCD7D-DD3A-45AA-969C-C5A544CFAF09}" type="pres">
      <dgm:prSet presAssocID="{DBFFCD02-F88C-4559-AC59-3AD21C313512}" presName="cycle" presStyleCnt="0"/>
      <dgm:spPr/>
    </dgm:pt>
    <dgm:pt modelId="{91B8E373-1FEE-4FE5-B48E-BFF896CFB13A}" type="pres">
      <dgm:prSet presAssocID="{F54D28A2-74B0-404E-A8CA-F5667E2257F3}" presName="nodeFirstNode" presStyleLbl="node1" presStyleIdx="0" presStyleCnt="6">
        <dgm:presLayoutVars>
          <dgm:bulletEnabled val="1"/>
        </dgm:presLayoutVars>
      </dgm:prSet>
      <dgm:spPr/>
    </dgm:pt>
    <dgm:pt modelId="{8206BF8A-8530-4B25-A0CB-ABAF60586987}" type="pres">
      <dgm:prSet presAssocID="{5493A41B-427A-46E1-AF69-92318BF048E3}" presName="sibTransFirstNode" presStyleLbl="bgShp" presStyleIdx="0" presStyleCnt="1"/>
      <dgm:spPr/>
    </dgm:pt>
    <dgm:pt modelId="{59D35E2E-DED6-4890-88CD-859C180E98EB}" type="pres">
      <dgm:prSet presAssocID="{37B6F5D4-0970-4AE0-9E31-1D5266924BC1}" presName="nodeFollowingNodes" presStyleLbl="node1" presStyleIdx="1" presStyleCnt="6">
        <dgm:presLayoutVars>
          <dgm:bulletEnabled val="1"/>
        </dgm:presLayoutVars>
      </dgm:prSet>
      <dgm:spPr/>
    </dgm:pt>
    <dgm:pt modelId="{1FF86B24-ADD2-4C72-8C12-68EF662A2246}" type="pres">
      <dgm:prSet presAssocID="{2820CF44-6CFF-4689-86F4-1B840619956B}" presName="nodeFollowingNodes" presStyleLbl="node1" presStyleIdx="2" presStyleCnt="6">
        <dgm:presLayoutVars>
          <dgm:bulletEnabled val="1"/>
        </dgm:presLayoutVars>
      </dgm:prSet>
      <dgm:spPr/>
    </dgm:pt>
    <dgm:pt modelId="{70B0665D-596F-4AA3-9F48-1AFD74027ED7}" type="pres">
      <dgm:prSet presAssocID="{D183310B-4248-4944-B08E-1F722C9CF65D}" presName="nodeFollowingNodes" presStyleLbl="node1" presStyleIdx="3" presStyleCnt="6">
        <dgm:presLayoutVars>
          <dgm:bulletEnabled val="1"/>
        </dgm:presLayoutVars>
      </dgm:prSet>
      <dgm:spPr/>
    </dgm:pt>
    <dgm:pt modelId="{8123D5B5-498D-4DF1-A595-D7CE9A15868D}" type="pres">
      <dgm:prSet presAssocID="{3629748F-637B-41BF-A1B6-E7C91555B6E8}" presName="nodeFollowingNodes" presStyleLbl="node1" presStyleIdx="4" presStyleCnt="6">
        <dgm:presLayoutVars>
          <dgm:bulletEnabled val="1"/>
        </dgm:presLayoutVars>
      </dgm:prSet>
      <dgm:spPr/>
    </dgm:pt>
    <dgm:pt modelId="{7CE63876-8CFC-4FFB-AE2D-6B8ECB005119}" type="pres">
      <dgm:prSet presAssocID="{1DEDB423-8EDB-466B-A691-194BF53A51D4}" presName="nodeFollowingNodes" presStyleLbl="node1" presStyleIdx="5" presStyleCnt="6">
        <dgm:presLayoutVars>
          <dgm:bulletEnabled val="1"/>
        </dgm:presLayoutVars>
      </dgm:prSet>
      <dgm:spPr/>
    </dgm:pt>
  </dgm:ptLst>
  <dgm:cxnLst>
    <dgm:cxn modelId="{E74BFB1E-9A5E-4BE4-8F05-DA08DF7C3455}" srcId="{DBFFCD02-F88C-4559-AC59-3AD21C313512}" destId="{37B6F5D4-0970-4AE0-9E31-1D5266924BC1}" srcOrd="1" destOrd="0" parTransId="{D872E0FD-4F2C-47DB-A2F8-548CE99EAD11}" sibTransId="{F390B51D-0D8C-4603-905D-E9EF7355DCCB}"/>
    <dgm:cxn modelId="{C5208D27-6A1C-43DE-AF0A-955186A46175}" type="presOf" srcId="{5493A41B-427A-46E1-AF69-92318BF048E3}" destId="{8206BF8A-8530-4B25-A0CB-ABAF60586987}" srcOrd="0" destOrd="0" presId="urn:microsoft.com/office/officeart/2005/8/layout/cycle3"/>
    <dgm:cxn modelId="{9EC6B328-EF8D-445F-992A-388A0977A298}" type="presOf" srcId="{37B6F5D4-0970-4AE0-9E31-1D5266924BC1}" destId="{59D35E2E-DED6-4890-88CD-859C180E98EB}" srcOrd="0" destOrd="0" presId="urn:microsoft.com/office/officeart/2005/8/layout/cycle3"/>
    <dgm:cxn modelId="{1D478935-64AE-4198-983C-F853BE361761}" type="presOf" srcId="{D183310B-4248-4944-B08E-1F722C9CF65D}" destId="{70B0665D-596F-4AA3-9F48-1AFD74027ED7}" srcOrd="0" destOrd="0" presId="urn:microsoft.com/office/officeart/2005/8/layout/cycle3"/>
    <dgm:cxn modelId="{FC870C36-A819-40ED-B24B-7EF00D1FC232}" type="presOf" srcId="{DBFFCD02-F88C-4559-AC59-3AD21C313512}" destId="{CC4C59D4-AFBD-4E95-974B-F995990E2C9E}" srcOrd="0" destOrd="0" presId="urn:microsoft.com/office/officeart/2005/8/layout/cycle3"/>
    <dgm:cxn modelId="{91A5BD38-2DEC-469B-8E39-D476B21D9A9D}" srcId="{DBFFCD02-F88C-4559-AC59-3AD21C313512}" destId="{1DEDB423-8EDB-466B-A691-194BF53A51D4}" srcOrd="5" destOrd="0" parTransId="{26619782-D480-4A89-B565-EBABFDCDE117}" sibTransId="{15D5E068-8710-44AB-919F-CF112B0AAFF4}"/>
    <dgm:cxn modelId="{E8E6873E-6C7B-451A-A955-695CD16D3DC4}" type="presOf" srcId="{2820CF44-6CFF-4689-86F4-1B840619956B}" destId="{1FF86B24-ADD2-4C72-8C12-68EF662A2246}" srcOrd="0" destOrd="0" presId="urn:microsoft.com/office/officeart/2005/8/layout/cycle3"/>
    <dgm:cxn modelId="{45AED842-7F95-44C1-AEA7-3C24DAD6C716}" type="presOf" srcId="{1DEDB423-8EDB-466B-A691-194BF53A51D4}" destId="{7CE63876-8CFC-4FFB-AE2D-6B8ECB005119}" srcOrd="0" destOrd="0" presId="urn:microsoft.com/office/officeart/2005/8/layout/cycle3"/>
    <dgm:cxn modelId="{46D95255-740E-4FEF-9C36-BD65795DBF5D}" type="presOf" srcId="{3629748F-637B-41BF-A1B6-E7C91555B6E8}" destId="{8123D5B5-498D-4DF1-A595-D7CE9A15868D}" srcOrd="0" destOrd="0" presId="urn:microsoft.com/office/officeart/2005/8/layout/cycle3"/>
    <dgm:cxn modelId="{6A33B392-7CBA-4CD1-B0A2-1437DEA4BB2E}" srcId="{DBFFCD02-F88C-4559-AC59-3AD21C313512}" destId="{3629748F-637B-41BF-A1B6-E7C91555B6E8}" srcOrd="4" destOrd="0" parTransId="{BFBE8A38-1983-4CA3-B86A-A5504161BA54}" sibTransId="{3B5B4D78-81CE-4C45-B84C-2585E494D380}"/>
    <dgm:cxn modelId="{34DBA9AB-A38F-4082-9D7A-08149C7A22F9}" srcId="{DBFFCD02-F88C-4559-AC59-3AD21C313512}" destId="{D183310B-4248-4944-B08E-1F722C9CF65D}" srcOrd="3" destOrd="0" parTransId="{D638A896-9E95-45D8-B0EC-7766D08D1721}" sibTransId="{DE925CD2-879D-4EA9-85EB-0D90C4D03DEE}"/>
    <dgm:cxn modelId="{291A7BC3-52A0-4E88-BEBD-C58D42095427}" srcId="{DBFFCD02-F88C-4559-AC59-3AD21C313512}" destId="{F54D28A2-74B0-404E-A8CA-F5667E2257F3}" srcOrd="0" destOrd="0" parTransId="{8D53708E-326E-4367-8747-0D849194C106}" sibTransId="{5493A41B-427A-46E1-AF69-92318BF048E3}"/>
    <dgm:cxn modelId="{C4438FE2-9AFD-436D-8797-198EC0537E45}" type="presOf" srcId="{F54D28A2-74B0-404E-A8CA-F5667E2257F3}" destId="{91B8E373-1FEE-4FE5-B48E-BFF896CFB13A}" srcOrd="0" destOrd="0" presId="urn:microsoft.com/office/officeart/2005/8/layout/cycle3"/>
    <dgm:cxn modelId="{F08D40E9-D6C1-478F-8380-38FAF352026F}" srcId="{DBFFCD02-F88C-4559-AC59-3AD21C313512}" destId="{2820CF44-6CFF-4689-86F4-1B840619956B}" srcOrd="2" destOrd="0" parTransId="{CA6CEADC-3984-4B92-8FFB-A2F111F25B34}" sibTransId="{CB2756C2-0B5A-427E-8EA7-CBA444DB2176}"/>
    <dgm:cxn modelId="{163228D8-2906-4376-8223-EC0E9F86F413}" type="presParOf" srcId="{CC4C59D4-AFBD-4E95-974B-F995990E2C9E}" destId="{A7CFCD7D-DD3A-45AA-969C-C5A544CFAF09}" srcOrd="0" destOrd="0" presId="urn:microsoft.com/office/officeart/2005/8/layout/cycle3"/>
    <dgm:cxn modelId="{C7DF2293-7D71-4CDD-8CB7-DA193AD31BC7}" type="presParOf" srcId="{A7CFCD7D-DD3A-45AA-969C-C5A544CFAF09}" destId="{91B8E373-1FEE-4FE5-B48E-BFF896CFB13A}" srcOrd="0" destOrd="0" presId="urn:microsoft.com/office/officeart/2005/8/layout/cycle3"/>
    <dgm:cxn modelId="{2037A05D-EAA7-4AE5-8573-5CA49B29D350}" type="presParOf" srcId="{A7CFCD7D-DD3A-45AA-969C-C5A544CFAF09}" destId="{8206BF8A-8530-4B25-A0CB-ABAF60586987}" srcOrd="1" destOrd="0" presId="urn:microsoft.com/office/officeart/2005/8/layout/cycle3"/>
    <dgm:cxn modelId="{CF4AB419-8912-4D36-B914-95C7FE8B6D93}" type="presParOf" srcId="{A7CFCD7D-DD3A-45AA-969C-C5A544CFAF09}" destId="{59D35E2E-DED6-4890-88CD-859C180E98EB}" srcOrd="2" destOrd="0" presId="urn:microsoft.com/office/officeart/2005/8/layout/cycle3"/>
    <dgm:cxn modelId="{45E9139D-89E3-47C3-BB2A-DFEA7E3833C1}" type="presParOf" srcId="{A7CFCD7D-DD3A-45AA-969C-C5A544CFAF09}" destId="{1FF86B24-ADD2-4C72-8C12-68EF662A2246}" srcOrd="3" destOrd="0" presId="urn:microsoft.com/office/officeart/2005/8/layout/cycle3"/>
    <dgm:cxn modelId="{2254280E-DAC0-4DBA-B95D-787923CECAFC}" type="presParOf" srcId="{A7CFCD7D-DD3A-45AA-969C-C5A544CFAF09}" destId="{70B0665D-596F-4AA3-9F48-1AFD74027ED7}" srcOrd="4" destOrd="0" presId="urn:microsoft.com/office/officeart/2005/8/layout/cycle3"/>
    <dgm:cxn modelId="{D6B0146B-C5E6-494E-8277-8921BC658D48}" type="presParOf" srcId="{A7CFCD7D-DD3A-45AA-969C-C5A544CFAF09}" destId="{8123D5B5-498D-4DF1-A595-D7CE9A15868D}" srcOrd="5" destOrd="0" presId="urn:microsoft.com/office/officeart/2005/8/layout/cycle3"/>
    <dgm:cxn modelId="{1C1A3103-E42C-4D82-9598-B9E9E9111775}" type="presParOf" srcId="{A7CFCD7D-DD3A-45AA-969C-C5A544CFAF09}" destId="{7CE63876-8CFC-4FFB-AE2D-6B8ECB005119}"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59AC66-0725-44CC-AC1D-492313FD630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50523A0-7E44-41E0-8FAC-87467D11D373}">
      <dgm:prSet phldrT="[Text]"/>
      <dgm:spPr/>
      <dgm:t>
        <a:bodyPr/>
        <a:lstStyle/>
        <a:p>
          <a:r>
            <a:rPr lang="en-US"/>
            <a:t>No Server Management</a:t>
          </a:r>
        </a:p>
      </dgm:t>
    </dgm:pt>
    <dgm:pt modelId="{7F462930-7749-494A-8667-A0BF5FCD1E41}" type="parTrans" cxnId="{0A91873B-43B2-4559-A61D-4349E528087D}">
      <dgm:prSet/>
      <dgm:spPr/>
      <dgm:t>
        <a:bodyPr/>
        <a:lstStyle/>
        <a:p>
          <a:endParaRPr lang="en-US"/>
        </a:p>
      </dgm:t>
    </dgm:pt>
    <dgm:pt modelId="{3EC5EA96-05B3-411E-8D8F-2ADE6C55146D}" type="sibTrans" cxnId="{0A91873B-43B2-4559-A61D-4349E528087D}">
      <dgm:prSet/>
      <dgm:spPr/>
      <dgm:t>
        <a:bodyPr/>
        <a:lstStyle/>
        <a:p>
          <a:endParaRPr lang="en-US"/>
        </a:p>
      </dgm:t>
    </dgm:pt>
    <dgm:pt modelId="{8D9A9E67-002E-41D6-B1D9-9D0168FB74FF}">
      <dgm:prSet phldrT="[Text]"/>
      <dgm:spPr/>
      <dgm:t>
        <a:bodyPr/>
        <a:lstStyle/>
        <a:p>
          <a:r>
            <a:rPr lang="en-US"/>
            <a:t>Performance capabilities</a:t>
          </a:r>
        </a:p>
      </dgm:t>
    </dgm:pt>
    <dgm:pt modelId="{09DB4099-AE3A-462B-BBEE-F85546F3906C}" type="parTrans" cxnId="{352EB10D-29B0-4C16-B82B-C711705D2905}">
      <dgm:prSet/>
      <dgm:spPr/>
      <dgm:t>
        <a:bodyPr/>
        <a:lstStyle/>
        <a:p>
          <a:endParaRPr lang="en-US"/>
        </a:p>
      </dgm:t>
    </dgm:pt>
    <dgm:pt modelId="{7D79D75D-271C-494C-AD70-2225C7E17E6A}" type="sibTrans" cxnId="{352EB10D-29B0-4C16-B82B-C711705D2905}">
      <dgm:prSet/>
      <dgm:spPr/>
      <dgm:t>
        <a:bodyPr/>
        <a:lstStyle/>
        <a:p>
          <a:endParaRPr lang="en-US"/>
        </a:p>
      </dgm:t>
    </dgm:pt>
    <dgm:pt modelId="{F9BECB93-E22A-4158-AD9D-9ED1E3F1D20A}">
      <dgm:prSet phldrT="[Text]"/>
      <dgm:spPr/>
      <dgm:t>
        <a:bodyPr/>
        <a:lstStyle/>
        <a:p>
          <a:r>
            <a:rPr lang="en-US" err="1"/>
            <a:t>AutoScale</a:t>
          </a:r>
          <a:endParaRPr lang="en-US"/>
        </a:p>
      </dgm:t>
    </dgm:pt>
    <dgm:pt modelId="{08073D5F-4FB1-4B77-80A4-6DF26EB19E3E}" type="parTrans" cxnId="{60889341-A85A-489B-BB6D-CD561F430633}">
      <dgm:prSet/>
      <dgm:spPr/>
      <dgm:t>
        <a:bodyPr/>
        <a:lstStyle/>
        <a:p>
          <a:endParaRPr lang="en-US"/>
        </a:p>
      </dgm:t>
    </dgm:pt>
    <dgm:pt modelId="{9F38A1C4-4E69-4CDE-9607-81D56F824C77}" type="sibTrans" cxnId="{60889341-A85A-489B-BB6D-CD561F430633}">
      <dgm:prSet/>
      <dgm:spPr/>
      <dgm:t>
        <a:bodyPr/>
        <a:lstStyle/>
        <a:p>
          <a:endParaRPr lang="en-US"/>
        </a:p>
      </dgm:t>
    </dgm:pt>
    <dgm:pt modelId="{FA224BCC-F49A-45B0-B334-A62A688EB257}">
      <dgm:prSet phldrT="[Text]"/>
      <dgm:spPr/>
      <dgm:t>
        <a:bodyPr/>
        <a:lstStyle/>
        <a:p>
          <a:r>
            <a:rPr lang="en-US"/>
            <a:t>High Availability</a:t>
          </a:r>
        </a:p>
      </dgm:t>
    </dgm:pt>
    <dgm:pt modelId="{FC1490C8-8788-414A-AA67-4D160B94829C}" type="parTrans" cxnId="{42D59F3E-3431-4987-8AC3-5013CC8B6979}">
      <dgm:prSet/>
      <dgm:spPr/>
      <dgm:t>
        <a:bodyPr/>
        <a:lstStyle/>
        <a:p>
          <a:endParaRPr lang="en-US"/>
        </a:p>
      </dgm:t>
    </dgm:pt>
    <dgm:pt modelId="{93B196E9-2DD9-4B41-8BE2-D978FB45206C}" type="sibTrans" cxnId="{42D59F3E-3431-4987-8AC3-5013CC8B6979}">
      <dgm:prSet/>
      <dgm:spPr/>
      <dgm:t>
        <a:bodyPr/>
        <a:lstStyle/>
        <a:p>
          <a:endParaRPr lang="en-US"/>
        </a:p>
      </dgm:t>
    </dgm:pt>
    <dgm:pt modelId="{0D521420-78F7-47BB-B757-D604234ACCC8}">
      <dgm:prSet phldrT="[Text]"/>
      <dgm:spPr/>
      <dgm:t>
        <a:bodyPr/>
        <a:lstStyle/>
        <a:p>
          <a:r>
            <a:rPr lang="en-US"/>
            <a:t>Precise Costs</a:t>
          </a:r>
        </a:p>
      </dgm:t>
    </dgm:pt>
    <dgm:pt modelId="{EA6226E6-AB5C-4AEA-9E0D-2F9B95D8A864}" type="parTrans" cxnId="{303EEBDE-F522-408A-B891-D07CBCF90D53}">
      <dgm:prSet/>
      <dgm:spPr/>
      <dgm:t>
        <a:bodyPr/>
        <a:lstStyle/>
        <a:p>
          <a:endParaRPr lang="en-US"/>
        </a:p>
      </dgm:t>
    </dgm:pt>
    <dgm:pt modelId="{92CFF28A-7602-47CB-92B0-E12692F06ADA}" type="sibTrans" cxnId="{303EEBDE-F522-408A-B891-D07CBCF90D53}">
      <dgm:prSet/>
      <dgm:spPr/>
      <dgm:t>
        <a:bodyPr/>
        <a:lstStyle/>
        <a:p>
          <a:endParaRPr lang="en-US"/>
        </a:p>
      </dgm:t>
    </dgm:pt>
    <dgm:pt modelId="{91EB1E3D-FA5A-4418-88E9-A239C68DABDA}" type="pres">
      <dgm:prSet presAssocID="{2E59AC66-0725-44CC-AC1D-492313FD630F}" presName="diagram" presStyleCnt="0">
        <dgm:presLayoutVars>
          <dgm:dir/>
          <dgm:resizeHandles val="exact"/>
        </dgm:presLayoutVars>
      </dgm:prSet>
      <dgm:spPr/>
    </dgm:pt>
    <dgm:pt modelId="{7DF0A6E0-0A52-4655-9669-B63D3EBECC99}" type="pres">
      <dgm:prSet presAssocID="{D50523A0-7E44-41E0-8FAC-87467D11D373}" presName="node" presStyleLbl="node1" presStyleIdx="0" presStyleCnt="5">
        <dgm:presLayoutVars>
          <dgm:bulletEnabled val="1"/>
        </dgm:presLayoutVars>
      </dgm:prSet>
      <dgm:spPr/>
    </dgm:pt>
    <dgm:pt modelId="{66C395CF-03EC-4E27-819A-FDA4DE37297A}" type="pres">
      <dgm:prSet presAssocID="{3EC5EA96-05B3-411E-8D8F-2ADE6C55146D}" presName="sibTrans" presStyleCnt="0"/>
      <dgm:spPr/>
    </dgm:pt>
    <dgm:pt modelId="{A610109B-6AC0-43BB-969D-5D77DF1B667E}" type="pres">
      <dgm:prSet presAssocID="{8D9A9E67-002E-41D6-B1D9-9D0168FB74FF}" presName="node" presStyleLbl="node1" presStyleIdx="1" presStyleCnt="5">
        <dgm:presLayoutVars>
          <dgm:bulletEnabled val="1"/>
        </dgm:presLayoutVars>
      </dgm:prSet>
      <dgm:spPr/>
    </dgm:pt>
    <dgm:pt modelId="{3756682A-5BBE-4C14-B759-E83B27067635}" type="pres">
      <dgm:prSet presAssocID="{7D79D75D-271C-494C-AD70-2225C7E17E6A}" presName="sibTrans" presStyleCnt="0"/>
      <dgm:spPr/>
    </dgm:pt>
    <dgm:pt modelId="{04B490F2-1945-41A2-A957-D108760A403B}" type="pres">
      <dgm:prSet presAssocID="{F9BECB93-E22A-4158-AD9D-9ED1E3F1D20A}" presName="node" presStyleLbl="node1" presStyleIdx="2" presStyleCnt="5">
        <dgm:presLayoutVars>
          <dgm:bulletEnabled val="1"/>
        </dgm:presLayoutVars>
      </dgm:prSet>
      <dgm:spPr/>
    </dgm:pt>
    <dgm:pt modelId="{2E2526A9-36B8-45C3-BB06-A8C34A352825}" type="pres">
      <dgm:prSet presAssocID="{9F38A1C4-4E69-4CDE-9607-81D56F824C77}" presName="sibTrans" presStyleCnt="0"/>
      <dgm:spPr/>
    </dgm:pt>
    <dgm:pt modelId="{F47E026A-6E66-4FA9-9E09-C00825945F3C}" type="pres">
      <dgm:prSet presAssocID="{FA224BCC-F49A-45B0-B334-A62A688EB257}" presName="node" presStyleLbl="node1" presStyleIdx="3" presStyleCnt="5">
        <dgm:presLayoutVars>
          <dgm:bulletEnabled val="1"/>
        </dgm:presLayoutVars>
      </dgm:prSet>
      <dgm:spPr/>
    </dgm:pt>
    <dgm:pt modelId="{FD43A06F-A3DA-43AE-8967-28FBF83D8A75}" type="pres">
      <dgm:prSet presAssocID="{93B196E9-2DD9-4B41-8BE2-D978FB45206C}" presName="sibTrans" presStyleCnt="0"/>
      <dgm:spPr/>
    </dgm:pt>
    <dgm:pt modelId="{82E93AB3-0F83-432A-B40E-8036F328B9B5}" type="pres">
      <dgm:prSet presAssocID="{0D521420-78F7-47BB-B757-D604234ACCC8}" presName="node" presStyleLbl="node1" presStyleIdx="4" presStyleCnt="5">
        <dgm:presLayoutVars>
          <dgm:bulletEnabled val="1"/>
        </dgm:presLayoutVars>
      </dgm:prSet>
      <dgm:spPr/>
    </dgm:pt>
  </dgm:ptLst>
  <dgm:cxnLst>
    <dgm:cxn modelId="{352EB10D-29B0-4C16-B82B-C711705D2905}" srcId="{2E59AC66-0725-44CC-AC1D-492313FD630F}" destId="{8D9A9E67-002E-41D6-B1D9-9D0168FB74FF}" srcOrd="1" destOrd="0" parTransId="{09DB4099-AE3A-462B-BBEE-F85546F3906C}" sibTransId="{7D79D75D-271C-494C-AD70-2225C7E17E6A}"/>
    <dgm:cxn modelId="{0A91873B-43B2-4559-A61D-4349E528087D}" srcId="{2E59AC66-0725-44CC-AC1D-492313FD630F}" destId="{D50523A0-7E44-41E0-8FAC-87467D11D373}" srcOrd="0" destOrd="0" parTransId="{7F462930-7749-494A-8667-A0BF5FCD1E41}" sibTransId="{3EC5EA96-05B3-411E-8D8F-2ADE6C55146D}"/>
    <dgm:cxn modelId="{42D59F3E-3431-4987-8AC3-5013CC8B6979}" srcId="{2E59AC66-0725-44CC-AC1D-492313FD630F}" destId="{FA224BCC-F49A-45B0-B334-A62A688EB257}" srcOrd="3" destOrd="0" parTransId="{FC1490C8-8788-414A-AA67-4D160B94829C}" sibTransId="{93B196E9-2DD9-4B41-8BE2-D978FB45206C}"/>
    <dgm:cxn modelId="{60889341-A85A-489B-BB6D-CD561F430633}" srcId="{2E59AC66-0725-44CC-AC1D-492313FD630F}" destId="{F9BECB93-E22A-4158-AD9D-9ED1E3F1D20A}" srcOrd="2" destOrd="0" parTransId="{08073D5F-4FB1-4B77-80A4-6DF26EB19E3E}" sibTransId="{9F38A1C4-4E69-4CDE-9607-81D56F824C77}"/>
    <dgm:cxn modelId="{F8756054-170A-460A-B8D2-D1867E1BEE9E}" type="presOf" srcId="{8D9A9E67-002E-41D6-B1D9-9D0168FB74FF}" destId="{A610109B-6AC0-43BB-969D-5D77DF1B667E}" srcOrd="0" destOrd="0" presId="urn:microsoft.com/office/officeart/2005/8/layout/default"/>
    <dgm:cxn modelId="{5CA55182-BC66-4103-A12C-E1EC0E2312A5}" type="presOf" srcId="{2E59AC66-0725-44CC-AC1D-492313FD630F}" destId="{91EB1E3D-FA5A-4418-88E9-A239C68DABDA}" srcOrd="0" destOrd="0" presId="urn:microsoft.com/office/officeart/2005/8/layout/default"/>
    <dgm:cxn modelId="{3917DE9A-F980-4942-B818-E0F68670CD43}" type="presOf" srcId="{FA224BCC-F49A-45B0-B334-A62A688EB257}" destId="{F47E026A-6E66-4FA9-9E09-C00825945F3C}" srcOrd="0" destOrd="0" presId="urn:microsoft.com/office/officeart/2005/8/layout/default"/>
    <dgm:cxn modelId="{303EEBDE-F522-408A-B891-D07CBCF90D53}" srcId="{2E59AC66-0725-44CC-AC1D-492313FD630F}" destId="{0D521420-78F7-47BB-B757-D604234ACCC8}" srcOrd="4" destOrd="0" parTransId="{EA6226E6-AB5C-4AEA-9E0D-2F9B95D8A864}" sibTransId="{92CFF28A-7602-47CB-92B0-E12692F06ADA}"/>
    <dgm:cxn modelId="{CB08AEDF-2DCD-43A9-8553-74352DA2233B}" type="presOf" srcId="{0D521420-78F7-47BB-B757-D604234ACCC8}" destId="{82E93AB3-0F83-432A-B40E-8036F328B9B5}" srcOrd="0" destOrd="0" presId="urn:microsoft.com/office/officeart/2005/8/layout/default"/>
    <dgm:cxn modelId="{D41300E1-6A26-4A8B-9E18-1D6D364B3434}" type="presOf" srcId="{F9BECB93-E22A-4158-AD9D-9ED1E3F1D20A}" destId="{04B490F2-1945-41A2-A957-D108760A403B}" srcOrd="0" destOrd="0" presId="urn:microsoft.com/office/officeart/2005/8/layout/default"/>
    <dgm:cxn modelId="{8457E7EC-1377-454B-AA14-FCFE4DD6066B}" type="presOf" srcId="{D50523A0-7E44-41E0-8FAC-87467D11D373}" destId="{7DF0A6E0-0A52-4655-9669-B63D3EBECC99}" srcOrd="0" destOrd="0" presId="urn:microsoft.com/office/officeart/2005/8/layout/default"/>
    <dgm:cxn modelId="{A4037D4C-4F4A-4D83-ACE1-0D54E2023AC9}" type="presParOf" srcId="{91EB1E3D-FA5A-4418-88E9-A239C68DABDA}" destId="{7DF0A6E0-0A52-4655-9669-B63D3EBECC99}" srcOrd="0" destOrd="0" presId="urn:microsoft.com/office/officeart/2005/8/layout/default"/>
    <dgm:cxn modelId="{8E14F945-60DC-47A0-A4F9-383E8F24E5D8}" type="presParOf" srcId="{91EB1E3D-FA5A-4418-88E9-A239C68DABDA}" destId="{66C395CF-03EC-4E27-819A-FDA4DE37297A}" srcOrd="1" destOrd="0" presId="urn:microsoft.com/office/officeart/2005/8/layout/default"/>
    <dgm:cxn modelId="{A9E5FB29-4377-4C99-BAA0-9D8E3C57BA33}" type="presParOf" srcId="{91EB1E3D-FA5A-4418-88E9-A239C68DABDA}" destId="{A610109B-6AC0-43BB-969D-5D77DF1B667E}" srcOrd="2" destOrd="0" presId="urn:microsoft.com/office/officeart/2005/8/layout/default"/>
    <dgm:cxn modelId="{36710DEC-25D5-4161-B097-B51E7A1F3D2D}" type="presParOf" srcId="{91EB1E3D-FA5A-4418-88E9-A239C68DABDA}" destId="{3756682A-5BBE-4C14-B759-E83B27067635}" srcOrd="3" destOrd="0" presId="urn:microsoft.com/office/officeart/2005/8/layout/default"/>
    <dgm:cxn modelId="{7B2C5204-12BA-4942-9CF3-72802C7F9773}" type="presParOf" srcId="{91EB1E3D-FA5A-4418-88E9-A239C68DABDA}" destId="{04B490F2-1945-41A2-A957-D108760A403B}" srcOrd="4" destOrd="0" presId="urn:microsoft.com/office/officeart/2005/8/layout/default"/>
    <dgm:cxn modelId="{2058F659-BB45-443C-B05E-8FA9B86246AF}" type="presParOf" srcId="{91EB1E3D-FA5A-4418-88E9-A239C68DABDA}" destId="{2E2526A9-36B8-45C3-BB06-A8C34A352825}" srcOrd="5" destOrd="0" presId="urn:microsoft.com/office/officeart/2005/8/layout/default"/>
    <dgm:cxn modelId="{ADCED8F5-0543-433A-9829-737534F56452}" type="presParOf" srcId="{91EB1E3D-FA5A-4418-88E9-A239C68DABDA}" destId="{F47E026A-6E66-4FA9-9E09-C00825945F3C}" srcOrd="6" destOrd="0" presId="urn:microsoft.com/office/officeart/2005/8/layout/default"/>
    <dgm:cxn modelId="{CB3263E7-3D9B-4565-9DA4-6600C208482D}" type="presParOf" srcId="{91EB1E3D-FA5A-4418-88E9-A239C68DABDA}" destId="{FD43A06F-A3DA-43AE-8967-28FBF83D8A75}" srcOrd="7" destOrd="0" presId="urn:microsoft.com/office/officeart/2005/8/layout/default"/>
    <dgm:cxn modelId="{57EFEE2E-CD4C-4F8D-9C16-1CED58122EBA}" type="presParOf" srcId="{91EB1E3D-FA5A-4418-88E9-A239C68DABDA}" destId="{82E93AB3-0F83-432A-B40E-8036F328B9B5}"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762B47-1D12-4D38-B641-78934341C7D1}" type="doc">
      <dgm:prSet loTypeId="urn:microsoft.com/office/officeart/2011/layout/TabList" loCatId="list" qsTypeId="urn:microsoft.com/office/officeart/2005/8/quickstyle/simple2" qsCatId="simple" csTypeId="urn:microsoft.com/office/officeart/2005/8/colors/accent1_2" csCatId="accent1" phldr="1"/>
      <dgm:spPr/>
      <dgm:t>
        <a:bodyPr/>
        <a:lstStyle/>
        <a:p>
          <a:endParaRPr lang="en-US"/>
        </a:p>
      </dgm:t>
    </dgm:pt>
    <dgm:pt modelId="{2E6122AC-A424-4DB9-AB7D-68F055845915}">
      <dgm:prSet phldrT="[Text]" custT="1"/>
      <dgm:spPr/>
      <dgm:t>
        <a:bodyPr/>
        <a:lstStyle/>
        <a:p>
          <a:r>
            <a:rPr lang="en-US" sz="2500"/>
            <a:t>Factor #1</a:t>
          </a:r>
        </a:p>
      </dgm:t>
    </dgm:pt>
    <dgm:pt modelId="{AE760096-E382-4449-A4D8-0FC9245D6DD6}" type="parTrans" cxnId="{53B29058-3B04-4C46-B27A-87A65B527C48}">
      <dgm:prSet/>
      <dgm:spPr/>
      <dgm:t>
        <a:bodyPr/>
        <a:lstStyle/>
        <a:p>
          <a:endParaRPr lang="en-US" sz="2500"/>
        </a:p>
      </dgm:t>
    </dgm:pt>
    <dgm:pt modelId="{069B268D-2AB1-4FBC-82A5-3D576AA8386E}" type="sibTrans" cxnId="{53B29058-3B04-4C46-B27A-87A65B527C48}">
      <dgm:prSet/>
      <dgm:spPr/>
      <dgm:t>
        <a:bodyPr/>
        <a:lstStyle/>
        <a:p>
          <a:endParaRPr lang="en-US" sz="2500"/>
        </a:p>
      </dgm:t>
    </dgm:pt>
    <dgm:pt modelId="{ACFDD71D-619A-49BD-8CCC-80534B10D079}">
      <dgm:prSet phldrT="[Text]" custT="1"/>
      <dgm:spPr/>
      <dgm:t>
        <a:bodyPr/>
        <a:lstStyle/>
        <a:p>
          <a:r>
            <a:rPr lang="en-US" sz="2400"/>
            <a:t>Realtime GraphQL</a:t>
          </a:r>
        </a:p>
      </dgm:t>
    </dgm:pt>
    <dgm:pt modelId="{5A5222F9-A571-4AE3-BF6B-79EC03AC730E}" type="parTrans" cxnId="{DF787F0B-3940-478E-BC86-42D82ECA0D56}">
      <dgm:prSet/>
      <dgm:spPr/>
      <dgm:t>
        <a:bodyPr/>
        <a:lstStyle/>
        <a:p>
          <a:endParaRPr lang="en-US" sz="2500"/>
        </a:p>
      </dgm:t>
    </dgm:pt>
    <dgm:pt modelId="{97A73D85-D07F-442C-B3EB-3365CAACF4D0}" type="sibTrans" cxnId="{DF787F0B-3940-478E-BC86-42D82ECA0D56}">
      <dgm:prSet/>
      <dgm:spPr/>
      <dgm:t>
        <a:bodyPr/>
        <a:lstStyle/>
        <a:p>
          <a:endParaRPr lang="en-US" sz="2500"/>
        </a:p>
      </dgm:t>
    </dgm:pt>
    <dgm:pt modelId="{B20FBD5E-B888-47C8-9865-28FA3290CF91}">
      <dgm:prSet phldrT="[Text]" custT="1"/>
      <dgm:spPr/>
      <dgm:t>
        <a:bodyPr/>
        <a:lstStyle/>
        <a:p>
          <a:r>
            <a:rPr lang="en-US" sz="2500"/>
            <a:t>Factor #2</a:t>
          </a:r>
        </a:p>
      </dgm:t>
    </dgm:pt>
    <dgm:pt modelId="{74F24EE7-56D5-4862-9C05-80FD057695A0}" type="parTrans" cxnId="{ECFB091C-64DE-47B8-9341-C8363B5A37D9}">
      <dgm:prSet/>
      <dgm:spPr/>
      <dgm:t>
        <a:bodyPr/>
        <a:lstStyle/>
        <a:p>
          <a:endParaRPr lang="en-US" sz="2500"/>
        </a:p>
      </dgm:t>
    </dgm:pt>
    <dgm:pt modelId="{15EA113E-1773-48A3-B700-EAE57BC4D4B0}" type="sibTrans" cxnId="{ECFB091C-64DE-47B8-9341-C8363B5A37D9}">
      <dgm:prSet/>
      <dgm:spPr/>
      <dgm:t>
        <a:bodyPr/>
        <a:lstStyle/>
        <a:p>
          <a:endParaRPr lang="en-US" sz="2500"/>
        </a:p>
      </dgm:t>
    </dgm:pt>
    <dgm:pt modelId="{1DF831E6-E279-4D55-B8DA-45B339467E2B}">
      <dgm:prSet phldrT="[Text]" custT="1"/>
      <dgm:spPr/>
      <dgm:t>
        <a:bodyPr/>
        <a:lstStyle/>
        <a:p>
          <a:r>
            <a:rPr lang="en-US" sz="2400"/>
            <a:t>Reliable eventing</a:t>
          </a:r>
        </a:p>
      </dgm:t>
    </dgm:pt>
    <dgm:pt modelId="{89458CEC-8D92-4B03-899A-EBB6ED5FE939}" type="parTrans" cxnId="{4006303F-C6AD-49FD-853D-A31FA0AA6868}">
      <dgm:prSet/>
      <dgm:spPr/>
      <dgm:t>
        <a:bodyPr/>
        <a:lstStyle/>
        <a:p>
          <a:endParaRPr lang="en-US" sz="2500"/>
        </a:p>
      </dgm:t>
    </dgm:pt>
    <dgm:pt modelId="{C8EF19A2-A303-443C-86DE-2E24B7D1B1BD}" type="sibTrans" cxnId="{4006303F-C6AD-49FD-853D-A31FA0AA6868}">
      <dgm:prSet/>
      <dgm:spPr/>
      <dgm:t>
        <a:bodyPr/>
        <a:lstStyle/>
        <a:p>
          <a:endParaRPr lang="en-US" sz="2500"/>
        </a:p>
      </dgm:t>
    </dgm:pt>
    <dgm:pt modelId="{F335229E-E080-46DC-B933-B5B41A05AF2F}">
      <dgm:prSet phldrT="[Text]" custT="1"/>
      <dgm:spPr/>
      <dgm:t>
        <a:bodyPr/>
        <a:lstStyle/>
        <a:p>
          <a:r>
            <a:rPr lang="en-US" sz="2500"/>
            <a:t>Factor #3</a:t>
          </a:r>
        </a:p>
      </dgm:t>
    </dgm:pt>
    <dgm:pt modelId="{41242ACA-2B41-4E87-9554-53E1FA7A4DA9}" type="parTrans" cxnId="{CE7A310A-8420-4301-BF43-61B8909B1B85}">
      <dgm:prSet/>
      <dgm:spPr/>
      <dgm:t>
        <a:bodyPr/>
        <a:lstStyle/>
        <a:p>
          <a:endParaRPr lang="en-US" sz="2500"/>
        </a:p>
      </dgm:t>
    </dgm:pt>
    <dgm:pt modelId="{AA23EAEE-C8F5-49FE-8C7C-D94FA76759B4}" type="sibTrans" cxnId="{CE7A310A-8420-4301-BF43-61B8909B1B85}">
      <dgm:prSet/>
      <dgm:spPr/>
      <dgm:t>
        <a:bodyPr/>
        <a:lstStyle/>
        <a:p>
          <a:endParaRPr lang="en-US" sz="2500"/>
        </a:p>
      </dgm:t>
    </dgm:pt>
    <dgm:pt modelId="{77205AD3-F269-4561-B556-D212E1E73084}">
      <dgm:prSet phldrT="[Text]" custT="1"/>
      <dgm:spPr/>
      <dgm:t>
        <a:bodyPr/>
        <a:lstStyle/>
        <a:p>
          <a:r>
            <a:rPr lang="en-US" sz="2400"/>
            <a:t>Async Serverless</a:t>
          </a:r>
        </a:p>
      </dgm:t>
    </dgm:pt>
    <dgm:pt modelId="{D7A66873-3C93-4188-99B4-14B9A9D702F0}" type="parTrans" cxnId="{FA119B52-4F9C-4A49-93FF-0B9EF2108F7E}">
      <dgm:prSet/>
      <dgm:spPr/>
      <dgm:t>
        <a:bodyPr/>
        <a:lstStyle/>
        <a:p>
          <a:endParaRPr lang="en-US" sz="2500"/>
        </a:p>
      </dgm:t>
    </dgm:pt>
    <dgm:pt modelId="{D082930C-88BA-449D-B546-A912407F01E2}" type="sibTrans" cxnId="{FA119B52-4F9C-4A49-93FF-0B9EF2108F7E}">
      <dgm:prSet/>
      <dgm:spPr/>
      <dgm:t>
        <a:bodyPr/>
        <a:lstStyle/>
        <a:p>
          <a:endParaRPr lang="en-US" sz="2500"/>
        </a:p>
      </dgm:t>
    </dgm:pt>
    <dgm:pt modelId="{FD1B5C61-E7B5-4005-9BCF-4F1ACD4EF6AC}" type="pres">
      <dgm:prSet presAssocID="{11762B47-1D12-4D38-B641-78934341C7D1}" presName="Name0" presStyleCnt="0">
        <dgm:presLayoutVars>
          <dgm:chMax/>
          <dgm:chPref val="3"/>
          <dgm:dir/>
          <dgm:animOne val="branch"/>
          <dgm:animLvl val="lvl"/>
        </dgm:presLayoutVars>
      </dgm:prSet>
      <dgm:spPr/>
    </dgm:pt>
    <dgm:pt modelId="{40CF3DB1-6553-4748-B42B-9428ADFF9C52}" type="pres">
      <dgm:prSet presAssocID="{2E6122AC-A424-4DB9-AB7D-68F055845915}" presName="composite" presStyleCnt="0"/>
      <dgm:spPr/>
    </dgm:pt>
    <dgm:pt modelId="{58614D79-FA40-456B-A90A-CED59F1AB478}" type="pres">
      <dgm:prSet presAssocID="{2E6122AC-A424-4DB9-AB7D-68F055845915}" presName="FirstChild" presStyleLbl="revTx" presStyleIdx="0" presStyleCnt="3">
        <dgm:presLayoutVars>
          <dgm:chMax val="0"/>
          <dgm:chPref val="0"/>
          <dgm:bulletEnabled val="1"/>
        </dgm:presLayoutVars>
      </dgm:prSet>
      <dgm:spPr/>
    </dgm:pt>
    <dgm:pt modelId="{3C1A3297-CAC8-40D4-9F18-7C5A7B45A01E}" type="pres">
      <dgm:prSet presAssocID="{2E6122AC-A424-4DB9-AB7D-68F055845915}" presName="Parent" presStyleLbl="alignNode1" presStyleIdx="0" presStyleCnt="3">
        <dgm:presLayoutVars>
          <dgm:chMax val="3"/>
          <dgm:chPref val="3"/>
          <dgm:bulletEnabled val="1"/>
        </dgm:presLayoutVars>
      </dgm:prSet>
      <dgm:spPr/>
    </dgm:pt>
    <dgm:pt modelId="{E4C73B02-02B5-4295-BA8C-195FBA50EF99}" type="pres">
      <dgm:prSet presAssocID="{2E6122AC-A424-4DB9-AB7D-68F055845915}" presName="Accent" presStyleLbl="parChTrans1D1" presStyleIdx="0" presStyleCnt="3"/>
      <dgm:spPr/>
    </dgm:pt>
    <dgm:pt modelId="{36F1D6C3-9D04-4A9A-BBA5-BB6D9DFFB312}" type="pres">
      <dgm:prSet presAssocID="{069B268D-2AB1-4FBC-82A5-3D576AA8386E}" presName="sibTrans" presStyleCnt="0"/>
      <dgm:spPr/>
    </dgm:pt>
    <dgm:pt modelId="{C82D2881-476A-4760-972D-B6D4EC526A47}" type="pres">
      <dgm:prSet presAssocID="{B20FBD5E-B888-47C8-9865-28FA3290CF91}" presName="composite" presStyleCnt="0"/>
      <dgm:spPr/>
    </dgm:pt>
    <dgm:pt modelId="{0A16C1C2-AF95-497B-A7B2-3478C38FF1A0}" type="pres">
      <dgm:prSet presAssocID="{B20FBD5E-B888-47C8-9865-28FA3290CF91}" presName="FirstChild" presStyleLbl="revTx" presStyleIdx="1" presStyleCnt="3">
        <dgm:presLayoutVars>
          <dgm:chMax val="0"/>
          <dgm:chPref val="0"/>
          <dgm:bulletEnabled val="1"/>
        </dgm:presLayoutVars>
      </dgm:prSet>
      <dgm:spPr/>
    </dgm:pt>
    <dgm:pt modelId="{6FBF74D0-2050-4732-861C-7DC4A818B761}" type="pres">
      <dgm:prSet presAssocID="{B20FBD5E-B888-47C8-9865-28FA3290CF91}" presName="Parent" presStyleLbl="alignNode1" presStyleIdx="1" presStyleCnt="3">
        <dgm:presLayoutVars>
          <dgm:chMax val="3"/>
          <dgm:chPref val="3"/>
          <dgm:bulletEnabled val="1"/>
        </dgm:presLayoutVars>
      </dgm:prSet>
      <dgm:spPr/>
    </dgm:pt>
    <dgm:pt modelId="{4C4AF63B-BCBB-4A15-AFC3-EDAA9130B7AD}" type="pres">
      <dgm:prSet presAssocID="{B20FBD5E-B888-47C8-9865-28FA3290CF91}" presName="Accent" presStyleLbl="parChTrans1D1" presStyleIdx="1" presStyleCnt="3"/>
      <dgm:spPr/>
    </dgm:pt>
    <dgm:pt modelId="{F764BEF8-A00C-4C7F-A1A1-E99835D97A26}" type="pres">
      <dgm:prSet presAssocID="{15EA113E-1773-48A3-B700-EAE57BC4D4B0}" presName="sibTrans" presStyleCnt="0"/>
      <dgm:spPr/>
    </dgm:pt>
    <dgm:pt modelId="{36074D7F-D015-4109-9ED9-F8C2D2F97858}" type="pres">
      <dgm:prSet presAssocID="{F335229E-E080-46DC-B933-B5B41A05AF2F}" presName="composite" presStyleCnt="0"/>
      <dgm:spPr/>
    </dgm:pt>
    <dgm:pt modelId="{134ED4D9-6755-4A49-80FF-3A6F22D8EB38}" type="pres">
      <dgm:prSet presAssocID="{F335229E-E080-46DC-B933-B5B41A05AF2F}" presName="FirstChild" presStyleLbl="revTx" presStyleIdx="2" presStyleCnt="3">
        <dgm:presLayoutVars>
          <dgm:chMax val="0"/>
          <dgm:chPref val="0"/>
          <dgm:bulletEnabled val="1"/>
        </dgm:presLayoutVars>
      </dgm:prSet>
      <dgm:spPr/>
    </dgm:pt>
    <dgm:pt modelId="{1FDD889E-32E5-4BD6-BC3E-9A942BCB6F24}" type="pres">
      <dgm:prSet presAssocID="{F335229E-E080-46DC-B933-B5B41A05AF2F}" presName="Parent" presStyleLbl="alignNode1" presStyleIdx="2" presStyleCnt="3">
        <dgm:presLayoutVars>
          <dgm:chMax val="3"/>
          <dgm:chPref val="3"/>
          <dgm:bulletEnabled val="1"/>
        </dgm:presLayoutVars>
      </dgm:prSet>
      <dgm:spPr/>
    </dgm:pt>
    <dgm:pt modelId="{E442B8C4-357B-4681-80B2-21D80C796D18}" type="pres">
      <dgm:prSet presAssocID="{F335229E-E080-46DC-B933-B5B41A05AF2F}" presName="Accent" presStyleLbl="parChTrans1D1" presStyleIdx="2" presStyleCnt="3"/>
      <dgm:spPr/>
    </dgm:pt>
  </dgm:ptLst>
  <dgm:cxnLst>
    <dgm:cxn modelId="{E310B801-6370-4ED2-904E-59BC27DF836F}" type="presOf" srcId="{2E6122AC-A424-4DB9-AB7D-68F055845915}" destId="{3C1A3297-CAC8-40D4-9F18-7C5A7B45A01E}" srcOrd="0" destOrd="0" presId="urn:microsoft.com/office/officeart/2011/layout/TabList"/>
    <dgm:cxn modelId="{CE7A310A-8420-4301-BF43-61B8909B1B85}" srcId="{11762B47-1D12-4D38-B641-78934341C7D1}" destId="{F335229E-E080-46DC-B933-B5B41A05AF2F}" srcOrd="2" destOrd="0" parTransId="{41242ACA-2B41-4E87-9554-53E1FA7A4DA9}" sibTransId="{AA23EAEE-C8F5-49FE-8C7C-D94FA76759B4}"/>
    <dgm:cxn modelId="{DF787F0B-3940-478E-BC86-42D82ECA0D56}" srcId="{2E6122AC-A424-4DB9-AB7D-68F055845915}" destId="{ACFDD71D-619A-49BD-8CCC-80534B10D079}" srcOrd="0" destOrd="0" parTransId="{5A5222F9-A571-4AE3-BF6B-79EC03AC730E}" sibTransId="{97A73D85-D07F-442C-B3EB-3365CAACF4D0}"/>
    <dgm:cxn modelId="{ECFB091C-64DE-47B8-9341-C8363B5A37D9}" srcId="{11762B47-1D12-4D38-B641-78934341C7D1}" destId="{B20FBD5E-B888-47C8-9865-28FA3290CF91}" srcOrd="1" destOrd="0" parTransId="{74F24EE7-56D5-4862-9C05-80FD057695A0}" sibTransId="{15EA113E-1773-48A3-B700-EAE57BC4D4B0}"/>
    <dgm:cxn modelId="{97B0A52D-BFB7-4715-A975-AEEEC53584B2}" type="presOf" srcId="{ACFDD71D-619A-49BD-8CCC-80534B10D079}" destId="{58614D79-FA40-456B-A90A-CED59F1AB478}" srcOrd="0" destOrd="0" presId="urn:microsoft.com/office/officeart/2011/layout/TabList"/>
    <dgm:cxn modelId="{07CA6638-4BE8-4896-B1A4-2C88F55F9A9F}" type="presOf" srcId="{F335229E-E080-46DC-B933-B5B41A05AF2F}" destId="{1FDD889E-32E5-4BD6-BC3E-9A942BCB6F24}" srcOrd="0" destOrd="0" presId="urn:microsoft.com/office/officeart/2011/layout/TabList"/>
    <dgm:cxn modelId="{4006303F-C6AD-49FD-853D-A31FA0AA6868}" srcId="{B20FBD5E-B888-47C8-9865-28FA3290CF91}" destId="{1DF831E6-E279-4D55-B8DA-45B339467E2B}" srcOrd="0" destOrd="0" parTransId="{89458CEC-8D92-4B03-899A-EBB6ED5FE939}" sibTransId="{C8EF19A2-A303-443C-86DE-2E24B7D1B1BD}"/>
    <dgm:cxn modelId="{FA119B52-4F9C-4A49-93FF-0B9EF2108F7E}" srcId="{F335229E-E080-46DC-B933-B5B41A05AF2F}" destId="{77205AD3-F269-4561-B556-D212E1E73084}" srcOrd="0" destOrd="0" parTransId="{D7A66873-3C93-4188-99B4-14B9A9D702F0}" sibTransId="{D082930C-88BA-449D-B546-A912407F01E2}"/>
    <dgm:cxn modelId="{53B29058-3B04-4C46-B27A-87A65B527C48}" srcId="{11762B47-1D12-4D38-B641-78934341C7D1}" destId="{2E6122AC-A424-4DB9-AB7D-68F055845915}" srcOrd="0" destOrd="0" parTransId="{AE760096-E382-4449-A4D8-0FC9245D6DD6}" sibTransId="{069B268D-2AB1-4FBC-82A5-3D576AA8386E}"/>
    <dgm:cxn modelId="{8149F8AD-89B6-43B9-B167-895B7F978850}" type="presOf" srcId="{77205AD3-F269-4561-B556-D212E1E73084}" destId="{134ED4D9-6755-4A49-80FF-3A6F22D8EB38}" srcOrd="0" destOrd="0" presId="urn:microsoft.com/office/officeart/2011/layout/TabList"/>
    <dgm:cxn modelId="{866057B7-E608-47B1-89A3-9173C0602115}" type="presOf" srcId="{1DF831E6-E279-4D55-B8DA-45B339467E2B}" destId="{0A16C1C2-AF95-497B-A7B2-3478C38FF1A0}" srcOrd="0" destOrd="0" presId="urn:microsoft.com/office/officeart/2011/layout/TabList"/>
    <dgm:cxn modelId="{519B7DC0-7200-4CA0-9D45-F6DF08210D41}" type="presOf" srcId="{11762B47-1D12-4D38-B641-78934341C7D1}" destId="{FD1B5C61-E7B5-4005-9BCF-4F1ACD4EF6AC}" srcOrd="0" destOrd="0" presId="urn:microsoft.com/office/officeart/2011/layout/TabList"/>
    <dgm:cxn modelId="{3407AED5-E5F3-44B4-9398-E9A1C4A66AFA}" type="presOf" srcId="{B20FBD5E-B888-47C8-9865-28FA3290CF91}" destId="{6FBF74D0-2050-4732-861C-7DC4A818B761}" srcOrd="0" destOrd="0" presId="urn:microsoft.com/office/officeart/2011/layout/TabList"/>
    <dgm:cxn modelId="{529E4EE3-904F-4646-9D2B-90DE63779CCD}" type="presParOf" srcId="{FD1B5C61-E7B5-4005-9BCF-4F1ACD4EF6AC}" destId="{40CF3DB1-6553-4748-B42B-9428ADFF9C52}" srcOrd="0" destOrd="0" presId="urn:microsoft.com/office/officeart/2011/layout/TabList"/>
    <dgm:cxn modelId="{1505CDF7-285C-42F2-8EDD-0212072B1F96}" type="presParOf" srcId="{40CF3DB1-6553-4748-B42B-9428ADFF9C52}" destId="{58614D79-FA40-456B-A90A-CED59F1AB478}" srcOrd="0" destOrd="0" presId="urn:microsoft.com/office/officeart/2011/layout/TabList"/>
    <dgm:cxn modelId="{0DF157CE-4355-45D5-B46B-A56D30C11287}" type="presParOf" srcId="{40CF3DB1-6553-4748-B42B-9428ADFF9C52}" destId="{3C1A3297-CAC8-40D4-9F18-7C5A7B45A01E}" srcOrd="1" destOrd="0" presId="urn:microsoft.com/office/officeart/2011/layout/TabList"/>
    <dgm:cxn modelId="{E98F6B0D-1A87-4C22-9AC9-C80BADDDB16C}" type="presParOf" srcId="{40CF3DB1-6553-4748-B42B-9428ADFF9C52}" destId="{E4C73B02-02B5-4295-BA8C-195FBA50EF99}" srcOrd="2" destOrd="0" presId="urn:microsoft.com/office/officeart/2011/layout/TabList"/>
    <dgm:cxn modelId="{30E90FDE-8A23-4AF5-AEBB-1DCF953FAA86}" type="presParOf" srcId="{FD1B5C61-E7B5-4005-9BCF-4F1ACD4EF6AC}" destId="{36F1D6C3-9D04-4A9A-BBA5-BB6D9DFFB312}" srcOrd="1" destOrd="0" presId="urn:microsoft.com/office/officeart/2011/layout/TabList"/>
    <dgm:cxn modelId="{2C15237C-FE0A-4F7F-AFA0-5F0B0084331D}" type="presParOf" srcId="{FD1B5C61-E7B5-4005-9BCF-4F1ACD4EF6AC}" destId="{C82D2881-476A-4760-972D-B6D4EC526A47}" srcOrd="2" destOrd="0" presId="urn:microsoft.com/office/officeart/2011/layout/TabList"/>
    <dgm:cxn modelId="{B7203936-B4E4-4C74-97B1-A11FBDCFBA8A}" type="presParOf" srcId="{C82D2881-476A-4760-972D-B6D4EC526A47}" destId="{0A16C1C2-AF95-497B-A7B2-3478C38FF1A0}" srcOrd="0" destOrd="0" presId="urn:microsoft.com/office/officeart/2011/layout/TabList"/>
    <dgm:cxn modelId="{10DF71F6-0710-4B7F-B823-92C49EEAA1E8}" type="presParOf" srcId="{C82D2881-476A-4760-972D-B6D4EC526A47}" destId="{6FBF74D0-2050-4732-861C-7DC4A818B761}" srcOrd="1" destOrd="0" presId="urn:microsoft.com/office/officeart/2011/layout/TabList"/>
    <dgm:cxn modelId="{9F6AB0D6-A8AF-4F62-8422-80D7207BACA9}" type="presParOf" srcId="{C82D2881-476A-4760-972D-B6D4EC526A47}" destId="{4C4AF63B-BCBB-4A15-AFC3-EDAA9130B7AD}" srcOrd="2" destOrd="0" presId="urn:microsoft.com/office/officeart/2011/layout/TabList"/>
    <dgm:cxn modelId="{4BF22F04-8D33-4364-A323-3B4D437B3BEF}" type="presParOf" srcId="{FD1B5C61-E7B5-4005-9BCF-4F1ACD4EF6AC}" destId="{F764BEF8-A00C-4C7F-A1A1-E99835D97A26}" srcOrd="3" destOrd="0" presId="urn:microsoft.com/office/officeart/2011/layout/TabList"/>
    <dgm:cxn modelId="{F7DED83B-46F0-420C-9933-3454E600DA52}" type="presParOf" srcId="{FD1B5C61-E7B5-4005-9BCF-4F1ACD4EF6AC}" destId="{36074D7F-D015-4109-9ED9-F8C2D2F97858}" srcOrd="4" destOrd="0" presId="urn:microsoft.com/office/officeart/2011/layout/TabList"/>
    <dgm:cxn modelId="{A2A6FD29-2FC4-4521-8D2A-6FAC54A252F8}" type="presParOf" srcId="{36074D7F-D015-4109-9ED9-F8C2D2F97858}" destId="{134ED4D9-6755-4A49-80FF-3A6F22D8EB38}" srcOrd="0" destOrd="0" presId="urn:microsoft.com/office/officeart/2011/layout/TabList"/>
    <dgm:cxn modelId="{D9E30D14-A09F-46D1-9035-C56EBA8DF1FA}" type="presParOf" srcId="{36074D7F-D015-4109-9ED9-F8C2D2F97858}" destId="{1FDD889E-32E5-4BD6-BC3E-9A942BCB6F24}" srcOrd="1" destOrd="0" presId="urn:microsoft.com/office/officeart/2011/layout/TabList"/>
    <dgm:cxn modelId="{9E1A8E79-5CEC-4F11-BD07-3B759AB792B8}" type="presParOf" srcId="{36074D7F-D015-4109-9ED9-F8C2D2F97858}" destId="{E442B8C4-357B-4681-80B2-21D80C796D18}" srcOrd="2" destOrd="0" presId="urn:microsoft.com/office/officeart/2011/layout/Tab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E5F583-07B6-4531-A3F1-9EA7F72B2B7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3D4A96F-C33C-42C8-8538-23CB3867228E}">
      <dgm:prSet custT="1">
        <dgm:style>
          <a:lnRef idx="0">
            <a:schemeClr val="accent1"/>
          </a:lnRef>
          <a:fillRef idx="3">
            <a:schemeClr val="accent1"/>
          </a:fillRef>
          <a:effectRef idx="3">
            <a:schemeClr val="accent1"/>
          </a:effectRef>
          <a:fontRef idx="minor">
            <a:schemeClr val="lt1"/>
          </a:fontRef>
        </dgm:style>
      </dgm:prSet>
      <dgm:spPr/>
      <dgm:t>
        <a:bodyPr/>
        <a:lstStyle/>
        <a:p>
          <a:r>
            <a:rPr lang="en-US" sz="1600" i="1"/>
            <a:t>“Today’s best Practices are tomorrow’s anti-patterns.”</a:t>
          </a:r>
          <a:endParaRPr lang="en-US" sz="1600"/>
        </a:p>
      </dgm:t>
    </dgm:pt>
    <dgm:pt modelId="{A3863A4C-F21B-4AB1-997C-9D5DDE9F364F}" type="parTrans" cxnId="{5CC48D77-0F30-4E67-A619-7D3CDDE20A17}">
      <dgm:prSet/>
      <dgm:spPr/>
      <dgm:t>
        <a:bodyPr/>
        <a:lstStyle/>
        <a:p>
          <a:endParaRPr lang="en-US"/>
        </a:p>
      </dgm:t>
    </dgm:pt>
    <dgm:pt modelId="{64572199-EAB3-4DCD-B82F-17E3EEAE1D7A}" type="sibTrans" cxnId="{5CC48D77-0F30-4E67-A619-7D3CDDE20A17}">
      <dgm:prSet/>
      <dgm:spPr/>
      <dgm:t>
        <a:bodyPr/>
        <a:lstStyle/>
        <a:p>
          <a:endParaRPr lang="en-US"/>
        </a:p>
      </dgm:t>
    </dgm:pt>
    <dgm:pt modelId="{4C2973C4-B3E7-4A96-8097-1E073BC73918}" type="pres">
      <dgm:prSet presAssocID="{D7E5F583-07B6-4531-A3F1-9EA7F72B2B79}" presName="linear" presStyleCnt="0">
        <dgm:presLayoutVars>
          <dgm:animLvl val="lvl"/>
          <dgm:resizeHandles val="exact"/>
        </dgm:presLayoutVars>
      </dgm:prSet>
      <dgm:spPr/>
    </dgm:pt>
    <dgm:pt modelId="{B017D713-9372-4B7F-854F-D44A6F0D2C95}" type="pres">
      <dgm:prSet presAssocID="{A3D4A96F-C33C-42C8-8538-23CB3867228E}" presName="parentText" presStyleLbl="node1" presStyleIdx="0" presStyleCnt="1" custLinFactY="-85106" custLinFactNeighborX="-21405" custLinFactNeighborY="-100000">
        <dgm:presLayoutVars>
          <dgm:chMax val="0"/>
          <dgm:bulletEnabled val="1"/>
        </dgm:presLayoutVars>
      </dgm:prSet>
      <dgm:spPr/>
    </dgm:pt>
  </dgm:ptLst>
  <dgm:cxnLst>
    <dgm:cxn modelId="{5CC48D77-0F30-4E67-A619-7D3CDDE20A17}" srcId="{D7E5F583-07B6-4531-A3F1-9EA7F72B2B79}" destId="{A3D4A96F-C33C-42C8-8538-23CB3867228E}" srcOrd="0" destOrd="0" parTransId="{A3863A4C-F21B-4AB1-997C-9D5DDE9F364F}" sibTransId="{64572199-EAB3-4DCD-B82F-17E3EEAE1D7A}"/>
    <dgm:cxn modelId="{A97FEB8C-6955-4459-8EB9-DCDB86A151D2}" type="presOf" srcId="{D7E5F583-07B6-4531-A3F1-9EA7F72B2B79}" destId="{4C2973C4-B3E7-4A96-8097-1E073BC73918}" srcOrd="0" destOrd="0" presId="urn:microsoft.com/office/officeart/2005/8/layout/vList2"/>
    <dgm:cxn modelId="{A016ACF9-8AB6-4F1A-9B46-1097EE08399A}" type="presOf" srcId="{A3D4A96F-C33C-42C8-8538-23CB3867228E}" destId="{B017D713-9372-4B7F-854F-D44A6F0D2C95}" srcOrd="0" destOrd="0" presId="urn:microsoft.com/office/officeart/2005/8/layout/vList2"/>
    <dgm:cxn modelId="{697C0047-679B-4A74-9437-D95B607A41F1}" type="presParOf" srcId="{4C2973C4-B3E7-4A96-8097-1E073BC73918}" destId="{B017D713-9372-4B7F-854F-D44A6F0D2C95}"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A49817-8672-4A9C-9688-C46CD064A72A}"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0DFFB60D-2199-4BA1-ADA2-8B877109EB59}">
      <dgm:prSet phldrT="[Text]"/>
      <dgm:spPr/>
      <dgm:t>
        <a:bodyPr/>
        <a:lstStyle/>
        <a:p>
          <a:r>
            <a:rPr lang="en-US"/>
            <a:t>Customer expects it</a:t>
          </a:r>
        </a:p>
      </dgm:t>
    </dgm:pt>
    <dgm:pt modelId="{C8927E44-1EAA-4ECC-B795-4A8529DD7FC1}" type="parTrans" cxnId="{8AD8133B-46A5-4432-910A-77D9E159630D}">
      <dgm:prSet/>
      <dgm:spPr/>
      <dgm:t>
        <a:bodyPr/>
        <a:lstStyle/>
        <a:p>
          <a:endParaRPr lang="en-US"/>
        </a:p>
      </dgm:t>
    </dgm:pt>
    <dgm:pt modelId="{E0F836F8-E145-4DAF-8778-1A64EE6A75D0}" type="sibTrans" cxnId="{8AD8133B-46A5-4432-910A-77D9E159630D}">
      <dgm:prSet/>
      <dgm:spPr/>
      <dgm:t>
        <a:bodyPr/>
        <a:lstStyle/>
        <a:p>
          <a:endParaRPr lang="en-US"/>
        </a:p>
      </dgm:t>
    </dgm:pt>
    <dgm:pt modelId="{D285ABF3-F1FA-458F-8B55-9A0CCE28C1D1}">
      <dgm:prSet phldrT="[Text]"/>
      <dgm:spPr/>
      <dgm:t>
        <a:bodyPr/>
        <a:lstStyle/>
        <a:p>
          <a:r>
            <a:rPr lang="en-US"/>
            <a:t>Gives you more business options</a:t>
          </a:r>
        </a:p>
      </dgm:t>
    </dgm:pt>
    <dgm:pt modelId="{BA5A1B41-122C-4E11-81F3-6B1377096A6E}" type="parTrans" cxnId="{D048A5D2-98A0-4B36-ACF6-98A853BE499F}">
      <dgm:prSet/>
      <dgm:spPr/>
      <dgm:t>
        <a:bodyPr/>
        <a:lstStyle/>
        <a:p>
          <a:endParaRPr lang="en-US"/>
        </a:p>
      </dgm:t>
    </dgm:pt>
    <dgm:pt modelId="{05C5E660-A324-4E68-843F-90BC1A2CE862}" type="sibTrans" cxnId="{D048A5D2-98A0-4B36-ACF6-98A853BE499F}">
      <dgm:prSet/>
      <dgm:spPr/>
      <dgm:t>
        <a:bodyPr/>
        <a:lstStyle/>
        <a:p>
          <a:endParaRPr lang="en-US"/>
        </a:p>
      </dgm:t>
    </dgm:pt>
    <dgm:pt modelId="{644DFB8C-762F-4A3D-9965-B22B8F5A9FF4}">
      <dgm:prSet phldrT="[Text]"/>
      <dgm:spPr/>
      <dgm:t>
        <a:bodyPr/>
        <a:lstStyle/>
        <a:p>
          <a:r>
            <a:rPr lang="en-US"/>
            <a:t>Your competitors are doing it</a:t>
          </a:r>
        </a:p>
      </dgm:t>
    </dgm:pt>
    <dgm:pt modelId="{5C2AB153-09CB-4FDC-8965-77D3F118F8EC}" type="parTrans" cxnId="{55D34641-983C-4641-8526-72138C0D8D9E}">
      <dgm:prSet/>
      <dgm:spPr/>
      <dgm:t>
        <a:bodyPr/>
        <a:lstStyle/>
        <a:p>
          <a:endParaRPr lang="en-US"/>
        </a:p>
      </dgm:t>
    </dgm:pt>
    <dgm:pt modelId="{D317328B-914D-47B2-BFB9-94FBBBACC04A}" type="sibTrans" cxnId="{55D34641-983C-4641-8526-72138C0D8D9E}">
      <dgm:prSet/>
      <dgm:spPr/>
      <dgm:t>
        <a:bodyPr/>
        <a:lstStyle/>
        <a:p>
          <a:endParaRPr lang="en-US"/>
        </a:p>
      </dgm:t>
    </dgm:pt>
    <dgm:pt modelId="{EED79FBA-D3C7-4257-9D40-8EB9CE97C1C2}">
      <dgm:prSet phldrT="[Text]"/>
      <dgm:spPr/>
      <dgm:t>
        <a:bodyPr/>
        <a:lstStyle/>
        <a:p>
          <a:r>
            <a:rPr lang="en-US"/>
            <a:t>Meet demand to operate at scale</a:t>
          </a:r>
        </a:p>
      </dgm:t>
    </dgm:pt>
    <dgm:pt modelId="{BA194CD2-0B27-4F32-9D4D-65DBCFD8E14F}" type="parTrans" cxnId="{D09EA061-7026-467E-8CA2-C19CC1382E2D}">
      <dgm:prSet/>
      <dgm:spPr/>
      <dgm:t>
        <a:bodyPr/>
        <a:lstStyle/>
        <a:p>
          <a:endParaRPr lang="en-US"/>
        </a:p>
      </dgm:t>
    </dgm:pt>
    <dgm:pt modelId="{E26669EB-BCE1-4B45-8CD7-0B92F9A92D3D}" type="sibTrans" cxnId="{D09EA061-7026-467E-8CA2-C19CC1382E2D}">
      <dgm:prSet/>
      <dgm:spPr/>
      <dgm:t>
        <a:bodyPr/>
        <a:lstStyle/>
        <a:p>
          <a:endParaRPr lang="en-US"/>
        </a:p>
      </dgm:t>
    </dgm:pt>
    <dgm:pt modelId="{35B25F6E-EE66-43CB-BC00-E95F6F91CB15}">
      <dgm:prSet phldrT="[Text]"/>
      <dgm:spPr/>
      <dgm:t>
        <a:bodyPr/>
        <a:lstStyle/>
        <a:p>
          <a:r>
            <a:rPr lang="en-US"/>
            <a:t>It makes everyone happier</a:t>
          </a:r>
        </a:p>
      </dgm:t>
    </dgm:pt>
    <dgm:pt modelId="{99B48198-3AC5-4E34-8BAA-648A39D82221}" type="parTrans" cxnId="{4F412010-FB54-4B86-857D-1279F0437875}">
      <dgm:prSet/>
      <dgm:spPr/>
      <dgm:t>
        <a:bodyPr/>
        <a:lstStyle/>
        <a:p>
          <a:endParaRPr lang="en-US"/>
        </a:p>
      </dgm:t>
    </dgm:pt>
    <dgm:pt modelId="{D60B61E5-35D5-425D-8B6D-2EA2A75A7590}" type="sibTrans" cxnId="{4F412010-FB54-4B86-857D-1279F0437875}">
      <dgm:prSet/>
      <dgm:spPr/>
      <dgm:t>
        <a:bodyPr/>
        <a:lstStyle/>
        <a:p>
          <a:endParaRPr lang="en-US"/>
        </a:p>
      </dgm:t>
    </dgm:pt>
    <dgm:pt modelId="{F2FEBDB2-BF00-4300-B2AD-236B803A0FE1}" type="pres">
      <dgm:prSet presAssocID="{89A49817-8672-4A9C-9688-C46CD064A72A}" presName="Name0" presStyleCnt="0">
        <dgm:presLayoutVars>
          <dgm:chMax val="7"/>
          <dgm:chPref val="7"/>
          <dgm:dir/>
        </dgm:presLayoutVars>
      </dgm:prSet>
      <dgm:spPr/>
    </dgm:pt>
    <dgm:pt modelId="{68BCC089-9DC1-4130-8B39-E7D53F0CB9C5}" type="pres">
      <dgm:prSet presAssocID="{89A49817-8672-4A9C-9688-C46CD064A72A}" presName="Name1" presStyleCnt="0"/>
      <dgm:spPr/>
    </dgm:pt>
    <dgm:pt modelId="{FEDB5F93-F34F-4A38-82DB-112F36754871}" type="pres">
      <dgm:prSet presAssocID="{89A49817-8672-4A9C-9688-C46CD064A72A}" presName="cycle" presStyleCnt="0"/>
      <dgm:spPr/>
    </dgm:pt>
    <dgm:pt modelId="{E8A79975-1955-4773-9BB9-94A9F8501D82}" type="pres">
      <dgm:prSet presAssocID="{89A49817-8672-4A9C-9688-C46CD064A72A}" presName="srcNode" presStyleLbl="node1" presStyleIdx="0" presStyleCnt="5"/>
      <dgm:spPr/>
    </dgm:pt>
    <dgm:pt modelId="{55658E1E-0AC7-474A-8B0A-98F6BC96F755}" type="pres">
      <dgm:prSet presAssocID="{89A49817-8672-4A9C-9688-C46CD064A72A}" presName="conn" presStyleLbl="parChTrans1D2" presStyleIdx="0" presStyleCnt="1"/>
      <dgm:spPr/>
    </dgm:pt>
    <dgm:pt modelId="{3FAF4956-4019-45B1-9932-2C7BA1675F7B}" type="pres">
      <dgm:prSet presAssocID="{89A49817-8672-4A9C-9688-C46CD064A72A}" presName="extraNode" presStyleLbl="node1" presStyleIdx="0" presStyleCnt="5"/>
      <dgm:spPr/>
    </dgm:pt>
    <dgm:pt modelId="{FE0E08D8-F25F-416A-BCFD-2AA56B743BFF}" type="pres">
      <dgm:prSet presAssocID="{89A49817-8672-4A9C-9688-C46CD064A72A}" presName="dstNode" presStyleLbl="node1" presStyleIdx="0" presStyleCnt="5"/>
      <dgm:spPr/>
    </dgm:pt>
    <dgm:pt modelId="{E3034F4F-D8D3-41C8-BC00-038E94AC8B85}" type="pres">
      <dgm:prSet presAssocID="{0DFFB60D-2199-4BA1-ADA2-8B877109EB59}" presName="text_1" presStyleLbl="node1" presStyleIdx="0" presStyleCnt="5">
        <dgm:presLayoutVars>
          <dgm:bulletEnabled val="1"/>
        </dgm:presLayoutVars>
      </dgm:prSet>
      <dgm:spPr/>
    </dgm:pt>
    <dgm:pt modelId="{C8A2DBB3-A84A-4AEC-8642-86D26DA90137}" type="pres">
      <dgm:prSet presAssocID="{0DFFB60D-2199-4BA1-ADA2-8B877109EB59}" presName="accent_1" presStyleCnt="0"/>
      <dgm:spPr/>
    </dgm:pt>
    <dgm:pt modelId="{899E8E17-16C1-462A-928C-0A2F05AAEFAE}" type="pres">
      <dgm:prSet presAssocID="{0DFFB60D-2199-4BA1-ADA2-8B877109EB59}" presName="accentRepeatNode" presStyleLbl="solidFgAcc1" presStyleIdx="0" presStyleCnt="5"/>
      <dgm:spPr/>
    </dgm:pt>
    <dgm:pt modelId="{7E360649-4B5A-4D77-B25D-D62E6A72F854}" type="pres">
      <dgm:prSet presAssocID="{EED79FBA-D3C7-4257-9D40-8EB9CE97C1C2}" presName="text_2" presStyleLbl="node1" presStyleIdx="1" presStyleCnt="5">
        <dgm:presLayoutVars>
          <dgm:bulletEnabled val="1"/>
        </dgm:presLayoutVars>
      </dgm:prSet>
      <dgm:spPr/>
    </dgm:pt>
    <dgm:pt modelId="{72440837-0EA1-48D3-9D0B-A269F558659C}" type="pres">
      <dgm:prSet presAssocID="{EED79FBA-D3C7-4257-9D40-8EB9CE97C1C2}" presName="accent_2" presStyleCnt="0"/>
      <dgm:spPr/>
    </dgm:pt>
    <dgm:pt modelId="{2AB2E1CB-9CA9-496E-B44C-A67AAF3C41FC}" type="pres">
      <dgm:prSet presAssocID="{EED79FBA-D3C7-4257-9D40-8EB9CE97C1C2}" presName="accentRepeatNode" presStyleLbl="solidFgAcc1" presStyleIdx="1" presStyleCnt="5"/>
      <dgm:spPr/>
    </dgm:pt>
    <dgm:pt modelId="{FC0E97FD-6E58-463E-9EF4-D1CF875B33EE}" type="pres">
      <dgm:prSet presAssocID="{D285ABF3-F1FA-458F-8B55-9A0CCE28C1D1}" presName="text_3" presStyleLbl="node1" presStyleIdx="2" presStyleCnt="5">
        <dgm:presLayoutVars>
          <dgm:bulletEnabled val="1"/>
        </dgm:presLayoutVars>
      </dgm:prSet>
      <dgm:spPr/>
    </dgm:pt>
    <dgm:pt modelId="{C690CF3D-89FD-417C-89CB-667D040B44B2}" type="pres">
      <dgm:prSet presAssocID="{D285ABF3-F1FA-458F-8B55-9A0CCE28C1D1}" presName="accent_3" presStyleCnt="0"/>
      <dgm:spPr/>
    </dgm:pt>
    <dgm:pt modelId="{BF755BC0-9115-4C85-B50E-E3D27FC70E0D}" type="pres">
      <dgm:prSet presAssocID="{D285ABF3-F1FA-458F-8B55-9A0CCE28C1D1}" presName="accentRepeatNode" presStyleLbl="solidFgAcc1" presStyleIdx="2" presStyleCnt="5"/>
      <dgm:spPr/>
    </dgm:pt>
    <dgm:pt modelId="{C0F5F61B-084F-4D0D-8957-5BFC48221317}" type="pres">
      <dgm:prSet presAssocID="{644DFB8C-762F-4A3D-9965-B22B8F5A9FF4}" presName="text_4" presStyleLbl="node1" presStyleIdx="3" presStyleCnt="5">
        <dgm:presLayoutVars>
          <dgm:bulletEnabled val="1"/>
        </dgm:presLayoutVars>
      </dgm:prSet>
      <dgm:spPr/>
    </dgm:pt>
    <dgm:pt modelId="{D2D76C9A-7068-4676-8A47-4FC8226B9ACC}" type="pres">
      <dgm:prSet presAssocID="{644DFB8C-762F-4A3D-9965-B22B8F5A9FF4}" presName="accent_4" presStyleCnt="0"/>
      <dgm:spPr/>
    </dgm:pt>
    <dgm:pt modelId="{948E1D6D-EFC1-499B-BF96-E7081EE26E62}" type="pres">
      <dgm:prSet presAssocID="{644DFB8C-762F-4A3D-9965-B22B8F5A9FF4}" presName="accentRepeatNode" presStyleLbl="solidFgAcc1" presStyleIdx="3" presStyleCnt="5"/>
      <dgm:spPr/>
    </dgm:pt>
    <dgm:pt modelId="{4957AFA4-5369-48CD-8741-FD5357311437}" type="pres">
      <dgm:prSet presAssocID="{35B25F6E-EE66-43CB-BC00-E95F6F91CB15}" presName="text_5" presStyleLbl="node1" presStyleIdx="4" presStyleCnt="5">
        <dgm:presLayoutVars>
          <dgm:bulletEnabled val="1"/>
        </dgm:presLayoutVars>
      </dgm:prSet>
      <dgm:spPr/>
    </dgm:pt>
    <dgm:pt modelId="{6EE5811D-BB38-45A5-970A-2599DCCA2EFD}" type="pres">
      <dgm:prSet presAssocID="{35B25F6E-EE66-43CB-BC00-E95F6F91CB15}" presName="accent_5" presStyleCnt="0"/>
      <dgm:spPr/>
    </dgm:pt>
    <dgm:pt modelId="{0350B0A3-97CA-43F5-A1F2-81DEE0B4BCD9}" type="pres">
      <dgm:prSet presAssocID="{35B25F6E-EE66-43CB-BC00-E95F6F91CB15}" presName="accentRepeatNode" presStyleLbl="solidFgAcc1" presStyleIdx="4" presStyleCnt="5"/>
      <dgm:spPr/>
    </dgm:pt>
  </dgm:ptLst>
  <dgm:cxnLst>
    <dgm:cxn modelId="{9F34840D-BFB7-446F-992E-7B67DAB8846C}" type="presOf" srcId="{89A49817-8672-4A9C-9688-C46CD064A72A}" destId="{F2FEBDB2-BF00-4300-B2AD-236B803A0FE1}" srcOrd="0" destOrd="0" presId="urn:microsoft.com/office/officeart/2008/layout/VerticalCurvedList"/>
    <dgm:cxn modelId="{4F412010-FB54-4B86-857D-1279F0437875}" srcId="{89A49817-8672-4A9C-9688-C46CD064A72A}" destId="{35B25F6E-EE66-43CB-BC00-E95F6F91CB15}" srcOrd="4" destOrd="0" parTransId="{99B48198-3AC5-4E34-8BAA-648A39D82221}" sibTransId="{D60B61E5-35D5-425D-8B6D-2EA2A75A7590}"/>
    <dgm:cxn modelId="{39895913-D3E7-4D42-99A7-68FF2D8D97BF}" type="presOf" srcId="{35B25F6E-EE66-43CB-BC00-E95F6F91CB15}" destId="{4957AFA4-5369-48CD-8741-FD5357311437}" srcOrd="0" destOrd="0" presId="urn:microsoft.com/office/officeart/2008/layout/VerticalCurvedList"/>
    <dgm:cxn modelId="{8AD8133B-46A5-4432-910A-77D9E159630D}" srcId="{89A49817-8672-4A9C-9688-C46CD064A72A}" destId="{0DFFB60D-2199-4BA1-ADA2-8B877109EB59}" srcOrd="0" destOrd="0" parTransId="{C8927E44-1EAA-4ECC-B795-4A8529DD7FC1}" sibTransId="{E0F836F8-E145-4DAF-8778-1A64EE6A75D0}"/>
    <dgm:cxn modelId="{55D34641-983C-4641-8526-72138C0D8D9E}" srcId="{89A49817-8672-4A9C-9688-C46CD064A72A}" destId="{644DFB8C-762F-4A3D-9965-B22B8F5A9FF4}" srcOrd="3" destOrd="0" parTransId="{5C2AB153-09CB-4FDC-8965-77D3F118F8EC}" sibTransId="{D317328B-914D-47B2-BFB9-94FBBBACC04A}"/>
    <dgm:cxn modelId="{D09EA061-7026-467E-8CA2-C19CC1382E2D}" srcId="{89A49817-8672-4A9C-9688-C46CD064A72A}" destId="{EED79FBA-D3C7-4257-9D40-8EB9CE97C1C2}" srcOrd="1" destOrd="0" parTransId="{BA194CD2-0B27-4F32-9D4D-65DBCFD8E14F}" sibTransId="{E26669EB-BCE1-4B45-8CD7-0B92F9A92D3D}"/>
    <dgm:cxn modelId="{AA923243-20CA-483E-80CF-1D27423DA88D}" type="presOf" srcId="{D285ABF3-F1FA-458F-8B55-9A0CCE28C1D1}" destId="{FC0E97FD-6E58-463E-9EF4-D1CF875B33EE}" srcOrd="0" destOrd="0" presId="urn:microsoft.com/office/officeart/2008/layout/VerticalCurvedList"/>
    <dgm:cxn modelId="{3B1C2594-4A7B-4973-B02D-BAE38C278A28}" type="presOf" srcId="{644DFB8C-762F-4A3D-9965-B22B8F5A9FF4}" destId="{C0F5F61B-084F-4D0D-8957-5BFC48221317}" srcOrd="0" destOrd="0" presId="urn:microsoft.com/office/officeart/2008/layout/VerticalCurvedList"/>
    <dgm:cxn modelId="{73D0AF97-81E0-4D23-8FE8-B2451AB4E155}" type="presOf" srcId="{E0F836F8-E145-4DAF-8778-1A64EE6A75D0}" destId="{55658E1E-0AC7-474A-8B0A-98F6BC96F755}" srcOrd="0" destOrd="0" presId="urn:microsoft.com/office/officeart/2008/layout/VerticalCurvedList"/>
    <dgm:cxn modelId="{D048A5D2-98A0-4B36-ACF6-98A853BE499F}" srcId="{89A49817-8672-4A9C-9688-C46CD064A72A}" destId="{D285ABF3-F1FA-458F-8B55-9A0CCE28C1D1}" srcOrd="2" destOrd="0" parTransId="{BA5A1B41-122C-4E11-81F3-6B1377096A6E}" sibTransId="{05C5E660-A324-4E68-843F-90BC1A2CE862}"/>
    <dgm:cxn modelId="{CBCE82F1-45D6-4D44-8D00-AF39DD403AC9}" type="presOf" srcId="{EED79FBA-D3C7-4257-9D40-8EB9CE97C1C2}" destId="{7E360649-4B5A-4D77-B25D-D62E6A72F854}" srcOrd="0" destOrd="0" presId="urn:microsoft.com/office/officeart/2008/layout/VerticalCurvedList"/>
    <dgm:cxn modelId="{D07CC7F1-49D9-44AF-B2A1-957BEE35C019}" type="presOf" srcId="{0DFFB60D-2199-4BA1-ADA2-8B877109EB59}" destId="{E3034F4F-D8D3-41C8-BC00-038E94AC8B85}" srcOrd="0" destOrd="0" presId="urn:microsoft.com/office/officeart/2008/layout/VerticalCurvedList"/>
    <dgm:cxn modelId="{C0E4D094-C4A1-43B0-8EDE-1091BCA43A7F}" type="presParOf" srcId="{F2FEBDB2-BF00-4300-B2AD-236B803A0FE1}" destId="{68BCC089-9DC1-4130-8B39-E7D53F0CB9C5}" srcOrd="0" destOrd="0" presId="urn:microsoft.com/office/officeart/2008/layout/VerticalCurvedList"/>
    <dgm:cxn modelId="{1BDA4424-98C7-46AD-AF20-3F74EA0C168F}" type="presParOf" srcId="{68BCC089-9DC1-4130-8B39-E7D53F0CB9C5}" destId="{FEDB5F93-F34F-4A38-82DB-112F36754871}" srcOrd="0" destOrd="0" presId="urn:microsoft.com/office/officeart/2008/layout/VerticalCurvedList"/>
    <dgm:cxn modelId="{05D48060-E25D-4505-BFB3-3FB841FE8464}" type="presParOf" srcId="{FEDB5F93-F34F-4A38-82DB-112F36754871}" destId="{E8A79975-1955-4773-9BB9-94A9F8501D82}" srcOrd="0" destOrd="0" presId="urn:microsoft.com/office/officeart/2008/layout/VerticalCurvedList"/>
    <dgm:cxn modelId="{1D4B59E1-241A-4970-9738-C7A3AC6A0DD1}" type="presParOf" srcId="{FEDB5F93-F34F-4A38-82DB-112F36754871}" destId="{55658E1E-0AC7-474A-8B0A-98F6BC96F755}" srcOrd="1" destOrd="0" presId="urn:microsoft.com/office/officeart/2008/layout/VerticalCurvedList"/>
    <dgm:cxn modelId="{E2511886-5755-427C-BDE8-E67536A2BFFD}" type="presParOf" srcId="{FEDB5F93-F34F-4A38-82DB-112F36754871}" destId="{3FAF4956-4019-45B1-9932-2C7BA1675F7B}" srcOrd="2" destOrd="0" presId="urn:microsoft.com/office/officeart/2008/layout/VerticalCurvedList"/>
    <dgm:cxn modelId="{4980D496-E617-4235-AFDF-5024A92811BE}" type="presParOf" srcId="{FEDB5F93-F34F-4A38-82DB-112F36754871}" destId="{FE0E08D8-F25F-416A-BCFD-2AA56B743BFF}" srcOrd="3" destOrd="0" presId="urn:microsoft.com/office/officeart/2008/layout/VerticalCurvedList"/>
    <dgm:cxn modelId="{061232CF-F9C8-4D40-96F3-150C1AFC75E5}" type="presParOf" srcId="{68BCC089-9DC1-4130-8B39-E7D53F0CB9C5}" destId="{E3034F4F-D8D3-41C8-BC00-038E94AC8B85}" srcOrd="1" destOrd="0" presId="urn:microsoft.com/office/officeart/2008/layout/VerticalCurvedList"/>
    <dgm:cxn modelId="{6D20F3A5-F69D-4BBB-A5F1-E711AB676A4F}" type="presParOf" srcId="{68BCC089-9DC1-4130-8B39-E7D53F0CB9C5}" destId="{C8A2DBB3-A84A-4AEC-8642-86D26DA90137}" srcOrd="2" destOrd="0" presId="urn:microsoft.com/office/officeart/2008/layout/VerticalCurvedList"/>
    <dgm:cxn modelId="{D29EAE26-FFE4-43D7-BFBC-5D14381918D9}" type="presParOf" srcId="{C8A2DBB3-A84A-4AEC-8642-86D26DA90137}" destId="{899E8E17-16C1-462A-928C-0A2F05AAEFAE}" srcOrd="0" destOrd="0" presId="urn:microsoft.com/office/officeart/2008/layout/VerticalCurvedList"/>
    <dgm:cxn modelId="{05B20216-BC75-4DBC-BF46-3ECF50A50C77}" type="presParOf" srcId="{68BCC089-9DC1-4130-8B39-E7D53F0CB9C5}" destId="{7E360649-4B5A-4D77-B25D-D62E6A72F854}" srcOrd="3" destOrd="0" presId="urn:microsoft.com/office/officeart/2008/layout/VerticalCurvedList"/>
    <dgm:cxn modelId="{DDFB249A-ECB3-4309-9039-37C0C523D436}" type="presParOf" srcId="{68BCC089-9DC1-4130-8B39-E7D53F0CB9C5}" destId="{72440837-0EA1-48D3-9D0B-A269F558659C}" srcOrd="4" destOrd="0" presId="urn:microsoft.com/office/officeart/2008/layout/VerticalCurvedList"/>
    <dgm:cxn modelId="{78D93E41-05EA-4176-AA91-B58265A617BE}" type="presParOf" srcId="{72440837-0EA1-48D3-9D0B-A269F558659C}" destId="{2AB2E1CB-9CA9-496E-B44C-A67AAF3C41FC}" srcOrd="0" destOrd="0" presId="urn:microsoft.com/office/officeart/2008/layout/VerticalCurvedList"/>
    <dgm:cxn modelId="{C0BE618A-C818-4110-A333-7AC699D8B28F}" type="presParOf" srcId="{68BCC089-9DC1-4130-8B39-E7D53F0CB9C5}" destId="{FC0E97FD-6E58-463E-9EF4-D1CF875B33EE}" srcOrd="5" destOrd="0" presId="urn:microsoft.com/office/officeart/2008/layout/VerticalCurvedList"/>
    <dgm:cxn modelId="{27ACCA39-A970-42B7-960A-B7F52D78CF3B}" type="presParOf" srcId="{68BCC089-9DC1-4130-8B39-E7D53F0CB9C5}" destId="{C690CF3D-89FD-417C-89CB-667D040B44B2}" srcOrd="6" destOrd="0" presId="urn:microsoft.com/office/officeart/2008/layout/VerticalCurvedList"/>
    <dgm:cxn modelId="{B73712E7-6384-4D94-9E5A-CF30F39D6FB3}" type="presParOf" srcId="{C690CF3D-89FD-417C-89CB-667D040B44B2}" destId="{BF755BC0-9115-4C85-B50E-E3D27FC70E0D}" srcOrd="0" destOrd="0" presId="urn:microsoft.com/office/officeart/2008/layout/VerticalCurvedList"/>
    <dgm:cxn modelId="{FBB8587B-198E-4A96-A071-FB1128825EC0}" type="presParOf" srcId="{68BCC089-9DC1-4130-8B39-E7D53F0CB9C5}" destId="{C0F5F61B-084F-4D0D-8957-5BFC48221317}" srcOrd="7" destOrd="0" presId="urn:microsoft.com/office/officeart/2008/layout/VerticalCurvedList"/>
    <dgm:cxn modelId="{ABE44F3F-4DC6-4AE3-B298-07966CB77BB3}" type="presParOf" srcId="{68BCC089-9DC1-4130-8B39-E7D53F0CB9C5}" destId="{D2D76C9A-7068-4676-8A47-4FC8226B9ACC}" srcOrd="8" destOrd="0" presId="urn:microsoft.com/office/officeart/2008/layout/VerticalCurvedList"/>
    <dgm:cxn modelId="{9781502F-18E8-49CF-B1D9-18638CBF3DC0}" type="presParOf" srcId="{D2D76C9A-7068-4676-8A47-4FC8226B9ACC}" destId="{948E1D6D-EFC1-499B-BF96-E7081EE26E62}" srcOrd="0" destOrd="0" presId="urn:microsoft.com/office/officeart/2008/layout/VerticalCurvedList"/>
    <dgm:cxn modelId="{B49BB80C-BDF0-449B-BC4F-91841503CE4F}" type="presParOf" srcId="{68BCC089-9DC1-4130-8B39-E7D53F0CB9C5}" destId="{4957AFA4-5369-48CD-8741-FD5357311437}" srcOrd="9" destOrd="0" presId="urn:microsoft.com/office/officeart/2008/layout/VerticalCurvedList"/>
    <dgm:cxn modelId="{E9C5F15C-2094-456E-AB54-4DE2A004D257}" type="presParOf" srcId="{68BCC089-9DC1-4130-8B39-E7D53F0CB9C5}" destId="{6EE5811D-BB38-45A5-970A-2599DCCA2EFD}" srcOrd="10" destOrd="0" presId="urn:microsoft.com/office/officeart/2008/layout/VerticalCurvedList"/>
    <dgm:cxn modelId="{627D45E0-89B6-4365-A441-7965F541BFAC}" type="presParOf" srcId="{6EE5811D-BB38-45A5-970A-2599DCCA2EFD}" destId="{0350B0A3-97CA-43F5-A1F2-81DEE0B4BCD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473DF4-6D52-4113-AA26-4ABB5029983D}" type="doc">
      <dgm:prSet loTypeId="urn:microsoft.com/office/officeart/2011/layout/TabList" loCatId="officeonline" qsTypeId="urn:microsoft.com/office/officeart/2005/8/quickstyle/3d3" qsCatId="3D" csTypeId="urn:microsoft.com/office/officeart/2005/8/colors/accent1_2" csCatId="accent1" phldr="1"/>
      <dgm:spPr/>
      <dgm:t>
        <a:bodyPr/>
        <a:lstStyle/>
        <a:p>
          <a:endParaRPr lang="en-US"/>
        </a:p>
      </dgm:t>
    </dgm:pt>
    <dgm:pt modelId="{6393E5B0-591D-4AF8-9F46-BF5823D7F0C6}">
      <dgm:prSet phldrT="[Text]" custT="1"/>
      <dgm:spPr/>
      <dgm:t>
        <a:bodyPr/>
        <a:lstStyle/>
        <a:p>
          <a:pPr algn="ctr"/>
          <a:r>
            <a:rPr lang="en-US" sz="1800" dirty="0"/>
            <a:t>Visible</a:t>
          </a:r>
        </a:p>
      </dgm:t>
    </dgm:pt>
    <dgm:pt modelId="{95A7483B-70FC-46CE-AE0A-03C03F08EC95}" type="parTrans" cxnId="{7B1726C1-0C3F-415D-8946-B6AEBAA77E4A}">
      <dgm:prSet/>
      <dgm:spPr/>
      <dgm:t>
        <a:bodyPr/>
        <a:lstStyle/>
        <a:p>
          <a:pPr algn="l"/>
          <a:endParaRPr lang="en-US" sz="1800"/>
        </a:p>
      </dgm:t>
    </dgm:pt>
    <dgm:pt modelId="{4971DED5-D977-47E7-9417-76BD8A346335}" type="sibTrans" cxnId="{7B1726C1-0C3F-415D-8946-B6AEBAA77E4A}">
      <dgm:prSet/>
      <dgm:spPr/>
      <dgm:t>
        <a:bodyPr/>
        <a:lstStyle/>
        <a:p>
          <a:pPr algn="l"/>
          <a:endParaRPr lang="en-US" sz="1800"/>
        </a:p>
      </dgm:t>
    </dgm:pt>
    <dgm:pt modelId="{C0F8B552-707C-456D-B455-1B087632351D}">
      <dgm:prSet phldrT="[Text]" custT="1"/>
      <dgm:spPr/>
      <dgm:t>
        <a:bodyPr/>
        <a:lstStyle/>
        <a:p>
          <a:pPr algn="l"/>
          <a:r>
            <a:rPr lang="en-US" sz="1800" dirty="0"/>
            <a:t>Ability to measure a service in your cloud</a:t>
          </a:r>
        </a:p>
      </dgm:t>
    </dgm:pt>
    <dgm:pt modelId="{3B1F910F-2AAB-4135-B67F-08F29A27E19F}" type="parTrans" cxnId="{940CFF98-246A-44C5-8C51-64907AA51384}">
      <dgm:prSet/>
      <dgm:spPr/>
      <dgm:t>
        <a:bodyPr/>
        <a:lstStyle/>
        <a:p>
          <a:pPr algn="l"/>
          <a:endParaRPr lang="en-US" sz="1800"/>
        </a:p>
      </dgm:t>
    </dgm:pt>
    <dgm:pt modelId="{C88BD8C3-37CB-437F-AFCB-14F1B70AD69C}" type="sibTrans" cxnId="{940CFF98-246A-44C5-8C51-64907AA51384}">
      <dgm:prSet/>
      <dgm:spPr/>
      <dgm:t>
        <a:bodyPr/>
        <a:lstStyle/>
        <a:p>
          <a:pPr algn="l"/>
          <a:endParaRPr lang="en-US" sz="1800"/>
        </a:p>
      </dgm:t>
    </dgm:pt>
    <dgm:pt modelId="{FDF2092E-29CD-413A-8481-019BF3AC49DC}">
      <dgm:prSet phldrT="[Text]" custT="1"/>
      <dgm:spPr/>
      <dgm:t>
        <a:bodyPr/>
        <a:lstStyle/>
        <a:p>
          <a:pPr algn="ctr"/>
          <a:r>
            <a:rPr lang="en-US" sz="1800" dirty="0"/>
            <a:t>Disposable</a:t>
          </a:r>
        </a:p>
      </dgm:t>
    </dgm:pt>
    <dgm:pt modelId="{C5DF0301-CF4E-4DD4-BA59-B772CA4D41BC}" type="parTrans" cxnId="{4992D16C-AFD1-4864-B86A-389F80D50126}">
      <dgm:prSet/>
      <dgm:spPr/>
      <dgm:t>
        <a:bodyPr/>
        <a:lstStyle/>
        <a:p>
          <a:pPr algn="l"/>
          <a:endParaRPr lang="en-US" sz="1800"/>
        </a:p>
      </dgm:t>
    </dgm:pt>
    <dgm:pt modelId="{ADB8D541-8F3D-45CC-B702-DEB011E0D226}" type="sibTrans" cxnId="{4992D16C-AFD1-4864-B86A-389F80D50126}">
      <dgm:prSet/>
      <dgm:spPr/>
      <dgm:t>
        <a:bodyPr/>
        <a:lstStyle/>
        <a:p>
          <a:pPr algn="l"/>
          <a:endParaRPr lang="en-US" sz="1800"/>
        </a:p>
      </dgm:t>
    </dgm:pt>
    <dgm:pt modelId="{54D1A4CE-A2A2-4DB3-9205-1BBF8CA07D56}">
      <dgm:prSet phldrT="[Text]" custT="1"/>
      <dgm:spPr/>
      <dgm:t>
        <a:bodyPr/>
        <a:lstStyle/>
        <a:p>
          <a:pPr algn="l"/>
          <a:r>
            <a:rPr lang="en-US" sz="1800" dirty="0"/>
            <a:t>Services do not maintain state and can be removed at will</a:t>
          </a:r>
        </a:p>
      </dgm:t>
    </dgm:pt>
    <dgm:pt modelId="{F27C23C2-8B2F-4566-B53F-B0F52E59BAF8}" type="parTrans" cxnId="{43164D4D-68D0-4760-9511-819F0B610634}">
      <dgm:prSet/>
      <dgm:spPr/>
      <dgm:t>
        <a:bodyPr/>
        <a:lstStyle/>
        <a:p>
          <a:pPr algn="l"/>
          <a:endParaRPr lang="en-US" sz="1800"/>
        </a:p>
      </dgm:t>
    </dgm:pt>
    <dgm:pt modelId="{EC99EDBE-AB4D-4083-BC25-5CBACD339AF9}" type="sibTrans" cxnId="{43164D4D-68D0-4760-9511-819F0B610634}">
      <dgm:prSet/>
      <dgm:spPr/>
      <dgm:t>
        <a:bodyPr/>
        <a:lstStyle/>
        <a:p>
          <a:pPr algn="l"/>
          <a:endParaRPr lang="en-US" sz="1800"/>
        </a:p>
      </dgm:t>
    </dgm:pt>
    <dgm:pt modelId="{9687F4B7-46B7-4E37-98A5-D778B97B6810}">
      <dgm:prSet phldrT="[Text]" custT="1"/>
      <dgm:spPr/>
      <dgm:t>
        <a:bodyPr/>
        <a:lstStyle/>
        <a:p>
          <a:pPr algn="ctr"/>
          <a:r>
            <a:rPr lang="en-US" sz="1800" dirty="0"/>
            <a:t>Repeatable</a:t>
          </a:r>
        </a:p>
      </dgm:t>
    </dgm:pt>
    <dgm:pt modelId="{ECBF92A5-EC99-4075-AC70-AB0EA2DBDE9B}" type="parTrans" cxnId="{4A026EDA-3240-4A74-8668-BF58D0FD791E}">
      <dgm:prSet/>
      <dgm:spPr/>
      <dgm:t>
        <a:bodyPr/>
        <a:lstStyle/>
        <a:p>
          <a:pPr algn="l"/>
          <a:endParaRPr lang="en-US" sz="1800"/>
        </a:p>
      </dgm:t>
    </dgm:pt>
    <dgm:pt modelId="{3624732B-7AFF-4781-BD71-FCFB725036FD}" type="sibTrans" cxnId="{4A026EDA-3240-4A74-8668-BF58D0FD791E}">
      <dgm:prSet/>
      <dgm:spPr/>
      <dgm:t>
        <a:bodyPr/>
        <a:lstStyle/>
        <a:p>
          <a:pPr algn="l"/>
          <a:endParaRPr lang="en-US" sz="1800"/>
        </a:p>
      </dgm:t>
    </dgm:pt>
    <dgm:pt modelId="{9BE56AE2-5265-482F-9237-2C6594983DBE}">
      <dgm:prSet phldrT="[Text]" custT="1"/>
      <dgm:spPr/>
      <dgm:t>
        <a:bodyPr/>
        <a:lstStyle/>
        <a:p>
          <a:pPr algn="l"/>
          <a:r>
            <a:rPr lang="en-US" sz="1800" dirty="0"/>
            <a:t>Mature CI/CD pipeline produces predictable builds and deployments</a:t>
          </a:r>
        </a:p>
      </dgm:t>
    </dgm:pt>
    <dgm:pt modelId="{0AF97D8E-EC59-493D-9C7B-E450D75D0EC3}" type="parTrans" cxnId="{0A3B60AF-71B0-458F-97FF-3809900DFC01}">
      <dgm:prSet/>
      <dgm:spPr/>
      <dgm:t>
        <a:bodyPr/>
        <a:lstStyle/>
        <a:p>
          <a:pPr algn="l"/>
          <a:endParaRPr lang="en-US" sz="1800"/>
        </a:p>
      </dgm:t>
    </dgm:pt>
    <dgm:pt modelId="{DD0C74E8-823E-4D15-8ACA-034C66073C76}" type="sibTrans" cxnId="{0A3B60AF-71B0-458F-97FF-3809900DFC01}">
      <dgm:prSet/>
      <dgm:spPr/>
      <dgm:t>
        <a:bodyPr/>
        <a:lstStyle/>
        <a:p>
          <a:pPr algn="l"/>
          <a:endParaRPr lang="en-US" sz="1800"/>
        </a:p>
      </dgm:t>
    </dgm:pt>
    <dgm:pt modelId="{97F6E3FE-4CC2-40C5-A07A-E7D75C7E62C8}">
      <dgm:prSet phldrT="[Text]" custT="1"/>
      <dgm:spPr/>
      <dgm:t>
        <a:bodyPr/>
        <a:lstStyle/>
        <a:p>
          <a:pPr algn="ctr"/>
          <a:r>
            <a:rPr lang="en-US" sz="1800" dirty="0"/>
            <a:t>Follow 12-factor</a:t>
          </a:r>
        </a:p>
      </dgm:t>
    </dgm:pt>
    <dgm:pt modelId="{8B183E06-8AC3-4BEB-A86C-34453F52AA05}" type="parTrans" cxnId="{6350986B-F2FD-4764-9BAA-EB69E121F5EB}">
      <dgm:prSet/>
      <dgm:spPr/>
      <dgm:t>
        <a:bodyPr/>
        <a:lstStyle/>
        <a:p>
          <a:pPr algn="l"/>
          <a:endParaRPr lang="en-US" sz="1800"/>
        </a:p>
      </dgm:t>
    </dgm:pt>
    <dgm:pt modelId="{0FC65FE3-3794-4EF1-A163-FD1CAFBC57FF}" type="sibTrans" cxnId="{6350986B-F2FD-4764-9BAA-EB69E121F5EB}">
      <dgm:prSet/>
      <dgm:spPr/>
      <dgm:t>
        <a:bodyPr/>
        <a:lstStyle/>
        <a:p>
          <a:pPr algn="l"/>
          <a:endParaRPr lang="en-US" sz="1800"/>
        </a:p>
      </dgm:t>
    </dgm:pt>
    <dgm:pt modelId="{C68907CD-F931-4585-A9CF-8348BAC2CCB1}">
      <dgm:prSet phldrT="[Text]" custT="1"/>
      <dgm:spPr/>
      <dgm:t>
        <a:bodyPr/>
        <a:lstStyle/>
        <a:p>
          <a:pPr algn="l"/>
          <a:r>
            <a:rPr lang="en-US" sz="1800" dirty="0"/>
            <a:t>Applications adhere to the 12-factor app</a:t>
          </a:r>
        </a:p>
      </dgm:t>
    </dgm:pt>
    <dgm:pt modelId="{0DB1BAE8-35BD-4A47-9AA7-31E7761B6D5A}" type="parTrans" cxnId="{238C0B61-ABEF-4DFC-9522-691E3DC7DB07}">
      <dgm:prSet/>
      <dgm:spPr/>
      <dgm:t>
        <a:bodyPr/>
        <a:lstStyle/>
        <a:p>
          <a:pPr algn="l"/>
          <a:endParaRPr lang="en-US" sz="1800"/>
        </a:p>
      </dgm:t>
    </dgm:pt>
    <dgm:pt modelId="{65D067ED-16FB-4F5A-A277-0D15C07539E9}" type="sibTrans" cxnId="{238C0B61-ABEF-4DFC-9522-691E3DC7DB07}">
      <dgm:prSet/>
      <dgm:spPr/>
      <dgm:t>
        <a:bodyPr/>
        <a:lstStyle/>
        <a:p>
          <a:pPr algn="l"/>
          <a:endParaRPr lang="en-US" sz="1800"/>
        </a:p>
      </dgm:t>
    </dgm:pt>
    <dgm:pt modelId="{923339A8-DDDC-46C7-9843-85A19A84A5E4}">
      <dgm:prSet phldrT="[Text]" custT="1"/>
      <dgm:spPr/>
      <dgm:t>
        <a:bodyPr/>
        <a:lstStyle/>
        <a:p>
          <a:pPr algn="ctr"/>
          <a:r>
            <a:rPr lang="en-US" sz="1800" dirty="0"/>
            <a:t>Secure</a:t>
          </a:r>
        </a:p>
      </dgm:t>
    </dgm:pt>
    <dgm:pt modelId="{82105A88-6A8E-4CEA-992B-F76146ECD1C9}" type="parTrans" cxnId="{5B1D1554-05B6-46C0-9706-1D1B922D38AF}">
      <dgm:prSet/>
      <dgm:spPr/>
      <dgm:t>
        <a:bodyPr/>
        <a:lstStyle/>
        <a:p>
          <a:pPr algn="l"/>
          <a:endParaRPr lang="en-US" sz="1800"/>
        </a:p>
      </dgm:t>
    </dgm:pt>
    <dgm:pt modelId="{B4757E9A-72A0-4D2A-98B3-2E154C71CEA3}" type="sibTrans" cxnId="{5B1D1554-05B6-46C0-9706-1D1B922D38AF}">
      <dgm:prSet/>
      <dgm:spPr/>
      <dgm:t>
        <a:bodyPr/>
        <a:lstStyle/>
        <a:p>
          <a:pPr algn="l"/>
          <a:endParaRPr lang="en-US" sz="1800"/>
        </a:p>
      </dgm:t>
    </dgm:pt>
    <dgm:pt modelId="{2187EAA6-6F0C-40A8-8B17-A48A73DF15E0}">
      <dgm:prSet phldrT="[Text]" custT="1"/>
      <dgm:spPr/>
      <dgm:t>
        <a:bodyPr/>
        <a:lstStyle/>
        <a:p>
          <a:pPr algn="l"/>
          <a:r>
            <a:rPr lang="en-US" sz="1800" dirty="0"/>
            <a:t>Applications know how to utilize AuthN and </a:t>
          </a:r>
          <a:r>
            <a:rPr lang="en-US" sz="1800" dirty="0" err="1"/>
            <a:t>AuthZ</a:t>
          </a:r>
          <a:endParaRPr lang="en-US" sz="1800" dirty="0"/>
        </a:p>
      </dgm:t>
    </dgm:pt>
    <dgm:pt modelId="{21E07E9D-E2CB-4C50-802E-9C428C2CCA66}" type="parTrans" cxnId="{9B0F8775-F1F1-478E-BD99-322754A6BD1A}">
      <dgm:prSet/>
      <dgm:spPr/>
      <dgm:t>
        <a:bodyPr/>
        <a:lstStyle/>
        <a:p>
          <a:pPr algn="l"/>
          <a:endParaRPr lang="en-US" sz="1800"/>
        </a:p>
      </dgm:t>
    </dgm:pt>
    <dgm:pt modelId="{E5788C3A-D233-4115-9779-B452C1901D04}" type="sibTrans" cxnId="{9B0F8775-F1F1-478E-BD99-322754A6BD1A}">
      <dgm:prSet/>
      <dgm:spPr/>
      <dgm:t>
        <a:bodyPr/>
        <a:lstStyle/>
        <a:p>
          <a:pPr algn="l"/>
          <a:endParaRPr lang="en-US" sz="1800"/>
        </a:p>
      </dgm:t>
    </dgm:pt>
    <dgm:pt modelId="{F0E8D216-44B6-44BD-ADA9-F731EDC42A3C}">
      <dgm:prSet phldrT="[Text]" custT="1"/>
      <dgm:spPr/>
      <dgm:t>
        <a:bodyPr/>
        <a:lstStyle/>
        <a:p>
          <a:pPr algn="ctr"/>
          <a:r>
            <a:rPr lang="en-US" sz="1800" dirty="0"/>
            <a:t>Distributed</a:t>
          </a:r>
        </a:p>
      </dgm:t>
    </dgm:pt>
    <dgm:pt modelId="{E766A0E3-6839-4C4A-BAE6-C37B1C605AAE}" type="parTrans" cxnId="{BCAE901C-90CB-461F-894C-C44BF6039D96}">
      <dgm:prSet/>
      <dgm:spPr/>
      <dgm:t>
        <a:bodyPr/>
        <a:lstStyle/>
        <a:p>
          <a:pPr algn="l"/>
          <a:endParaRPr lang="en-US" sz="1800"/>
        </a:p>
      </dgm:t>
    </dgm:pt>
    <dgm:pt modelId="{5896174A-036D-46F4-8C15-E996BAD89249}" type="sibTrans" cxnId="{BCAE901C-90CB-461F-894C-C44BF6039D96}">
      <dgm:prSet/>
      <dgm:spPr/>
      <dgm:t>
        <a:bodyPr/>
        <a:lstStyle/>
        <a:p>
          <a:pPr algn="l"/>
          <a:endParaRPr lang="en-US" sz="1800"/>
        </a:p>
      </dgm:t>
    </dgm:pt>
    <dgm:pt modelId="{64A446EA-4FF1-41E9-A175-B4E57BCEBC7D}">
      <dgm:prSet phldrT="[Text]" custT="1"/>
      <dgm:spPr/>
      <dgm:t>
        <a:bodyPr/>
        <a:lstStyle/>
        <a:p>
          <a:pPr algn="l"/>
          <a:r>
            <a:rPr lang="en-US" sz="1700" dirty="0"/>
            <a:t>New Services can be found &amp; accessed through a decoupled communication interface</a:t>
          </a:r>
        </a:p>
      </dgm:t>
    </dgm:pt>
    <dgm:pt modelId="{9F5D4E77-986C-4309-B547-91B2545BED57}" type="parTrans" cxnId="{4B90F491-10C1-4246-830E-AD0A08FD19BE}">
      <dgm:prSet/>
      <dgm:spPr/>
      <dgm:t>
        <a:bodyPr/>
        <a:lstStyle/>
        <a:p>
          <a:pPr algn="l"/>
          <a:endParaRPr lang="en-US" sz="1800"/>
        </a:p>
      </dgm:t>
    </dgm:pt>
    <dgm:pt modelId="{6C1E68B0-9294-4791-9956-A39CF6258EA1}" type="sibTrans" cxnId="{4B90F491-10C1-4246-830E-AD0A08FD19BE}">
      <dgm:prSet/>
      <dgm:spPr/>
      <dgm:t>
        <a:bodyPr/>
        <a:lstStyle/>
        <a:p>
          <a:pPr algn="l"/>
          <a:endParaRPr lang="en-US" sz="1800"/>
        </a:p>
      </dgm:t>
    </dgm:pt>
    <dgm:pt modelId="{972D5779-1CF0-491A-AD82-1679063EA818}">
      <dgm:prSet phldrT="[Text]" custT="1"/>
      <dgm:spPr/>
      <dgm:t>
        <a:bodyPr/>
        <a:lstStyle/>
        <a:p>
          <a:pPr algn="ctr"/>
          <a:r>
            <a:rPr lang="en-US" sz="1800" dirty="0"/>
            <a:t>Performant</a:t>
          </a:r>
        </a:p>
      </dgm:t>
    </dgm:pt>
    <dgm:pt modelId="{384F11B1-6376-48D3-8A74-758C73DB70E4}" type="parTrans" cxnId="{F89B75FA-D450-4AA8-AF0D-644109B6B955}">
      <dgm:prSet/>
      <dgm:spPr/>
      <dgm:t>
        <a:bodyPr/>
        <a:lstStyle/>
        <a:p>
          <a:pPr algn="l"/>
          <a:endParaRPr lang="en-US" sz="1800"/>
        </a:p>
      </dgm:t>
    </dgm:pt>
    <dgm:pt modelId="{D102694F-1C1B-425C-8FD4-FAC66151A7D0}" type="sibTrans" cxnId="{F89B75FA-D450-4AA8-AF0D-644109B6B955}">
      <dgm:prSet/>
      <dgm:spPr/>
      <dgm:t>
        <a:bodyPr/>
        <a:lstStyle/>
        <a:p>
          <a:pPr algn="l"/>
          <a:endParaRPr lang="en-US" sz="1800"/>
        </a:p>
      </dgm:t>
    </dgm:pt>
    <dgm:pt modelId="{A01DABA4-91B9-40B7-9F21-8AC71470372E}">
      <dgm:prSet phldrT="[Text]" custT="1"/>
      <dgm:spPr/>
      <dgm:t>
        <a:bodyPr/>
        <a:lstStyle/>
        <a:p>
          <a:pPr algn="l"/>
          <a:r>
            <a:rPr lang="en-US" sz="1800" dirty="0"/>
            <a:t>Applications are built to emphasize boot-up speed and focus on resource needs</a:t>
          </a:r>
        </a:p>
      </dgm:t>
    </dgm:pt>
    <dgm:pt modelId="{68FAE240-B53B-4171-A6AC-4543CF44AF84}" type="parTrans" cxnId="{135A3D79-54AD-43FE-A0FC-51086C898703}">
      <dgm:prSet/>
      <dgm:spPr/>
      <dgm:t>
        <a:bodyPr/>
        <a:lstStyle/>
        <a:p>
          <a:pPr algn="l"/>
          <a:endParaRPr lang="en-US" sz="1800"/>
        </a:p>
      </dgm:t>
    </dgm:pt>
    <dgm:pt modelId="{3ADB9343-1109-4FE0-AB0A-95BFCC727A50}" type="sibTrans" cxnId="{135A3D79-54AD-43FE-A0FC-51086C898703}">
      <dgm:prSet/>
      <dgm:spPr/>
      <dgm:t>
        <a:bodyPr/>
        <a:lstStyle/>
        <a:p>
          <a:pPr algn="l"/>
          <a:endParaRPr lang="en-US" sz="1800"/>
        </a:p>
      </dgm:t>
    </dgm:pt>
    <dgm:pt modelId="{E4F06702-94BE-4547-A44C-49D5059C45F1}" type="pres">
      <dgm:prSet presAssocID="{53473DF4-6D52-4113-AA26-4ABB5029983D}" presName="Name0" presStyleCnt="0">
        <dgm:presLayoutVars>
          <dgm:chMax/>
          <dgm:chPref val="3"/>
          <dgm:dir/>
          <dgm:animOne val="branch"/>
          <dgm:animLvl val="lvl"/>
        </dgm:presLayoutVars>
      </dgm:prSet>
      <dgm:spPr/>
    </dgm:pt>
    <dgm:pt modelId="{605DE02A-8AFC-416A-B859-B325FD46BC52}" type="pres">
      <dgm:prSet presAssocID="{6393E5B0-591D-4AF8-9F46-BF5823D7F0C6}" presName="composite" presStyleCnt="0"/>
      <dgm:spPr/>
    </dgm:pt>
    <dgm:pt modelId="{6757180D-E43A-49E7-8907-113C733B9C1A}" type="pres">
      <dgm:prSet presAssocID="{6393E5B0-591D-4AF8-9F46-BF5823D7F0C6}" presName="FirstChild" presStyleLbl="revTx" presStyleIdx="0" presStyleCnt="7">
        <dgm:presLayoutVars>
          <dgm:chMax val="0"/>
          <dgm:chPref val="0"/>
          <dgm:bulletEnabled val="1"/>
        </dgm:presLayoutVars>
      </dgm:prSet>
      <dgm:spPr/>
    </dgm:pt>
    <dgm:pt modelId="{5816740C-29FD-4AF9-9F27-BB92DB4D81C3}" type="pres">
      <dgm:prSet presAssocID="{6393E5B0-591D-4AF8-9F46-BF5823D7F0C6}" presName="Parent" presStyleLbl="alignNode1" presStyleIdx="0" presStyleCnt="7">
        <dgm:presLayoutVars>
          <dgm:chMax val="3"/>
          <dgm:chPref val="3"/>
          <dgm:bulletEnabled val="1"/>
        </dgm:presLayoutVars>
      </dgm:prSet>
      <dgm:spPr/>
    </dgm:pt>
    <dgm:pt modelId="{D092EA2F-7F0F-4BAC-A1CF-2886860B415F}" type="pres">
      <dgm:prSet presAssocID="{6393E5B0-591D-4AF8-9F46-BF5823D7F0C6}" presName="Accent" presStyleLbl="parChTrans1D1" presStyleIdx="0" presStyleCnt="7"/>
      <dgm:spPr/>
    </dgm:pt>
    <dgm:pt modelId="{BBA75695-9B1E-4888-954D-79ACAFC18FF4}" type="pres">
      <dgm:prSet presAssocID="{4971DED5-D977-47E7-9417-76BD8A346335}" presName="sibTrans" presStyleCnt="0"/>
      <dgm:spPr/>
    </dgm:pt>
    <dgm:pt modelId="{2C4DF8D8-2491-4471-A10A-8B3E1335AF39}" type="pres">
      <dgm:prSet presAssocID="{FDF2092E-29CD-413A-8481-019BF3AC49DC}" presName="composite" presStyleCnt="0"/>
      <dgm:spPr/>
    </dgm:pt>
    <dgm:pt modelId="{B11C25E8-06F8-4998-80C5-97D1A2E2210C}" type="pres">
      <dgm:prSet presAssocID="{FDF2092E-29CD-413A-8481-019BF3AC49DC}" presName="FirstChild" presStyleLbl="revTx" presStyleIdx="1" presStyleCnt="7">
        <dgm:presLayoutVars>
          <dgm:chMax val="0"/>
          <dgm:chPref val="0"/>
          <dgm:bulletEnabled val="1"/>
        </dgm:presLayoutVars>
      </dgm:prSet>
      <dgm:spPr/>
    </dgm:pt>
    <dgm:pt modelId="{18AA22BE-5EEE-4EAA-A25C-86233FCA2ACE}" type="pres">
      <dgm:prSet presAssocID="{FDF2092E-29CD-413A-8481-019BF3AC49DC}" presName="Parent" presStyleLbl="alignNode1" presStyleIdx="1" presStyleCnt="7">
        <dgm:presLayoutVars>
          <dgm:chMax val="3"/>
          <dgm:chPref val="3"/>
          <dgm:bulletEnabled val="1"/>
        </dgm:presLayoutVars>
      </dgm:prSet>
      <dgm:spPr/>
    </dgm:pt>
    <dgm:pt modelId="{2A21043F-C30B-4DB8-BC0D-163FE4A41B1E}" type="pres">
      <dgm:prSet presAssocID="{FDF2092E-29CD-413A-8481-019BF3AC49DC}" presName="Accent" presStyleLbl="parChTrans1D1" presStyleIdx="1" presStyleCnt="7"/>
      <dgm:spPr/>
    </dgm:pt>
    <dgm:pt modelId="{9172D690-B12D-4322-A6CA-A648C196E560}" type="pres">
      <dgm:prSet presAssocID="{ADB8D541-8F3D-45CC-B702-DEB011E0D226}" presName="sibTrans" presStyleCnt="0"/>
      <dgm:spPr/>
    </dgm:pt>
    <dgm:pt modelId="{8511E89F-770D-445F-9DE9-65AE6895A91D}" type="pres">
      <dgm:prSet presAssocID="{9687F4B7-46B7-4E37-98A5-D778B97B6810}" presName="composite" presStyleCnt="0"/>
      <dgm:spPr/>
    </dgm:pt>
    <dgm:pt modelId="{09B7B0F8-DE92-4126-B848-522781972459}" type="pres">
      <dgm:prSet presAssocID="{9687F4B7-46B7-4E37-98A5-D778B97B6810}" presName="FirstChild" presStyleLbl="revTx" presStyleIdx="2" presStyleCnt="7">
        <dgm:presLayoutVars>
          <dgm:chMax val="0"/>
          <dgm:chPref val="0"/>
          <dgm:bulletEnabled val="1"/>
        </dgm:presLayoutVars>
      </dgm:prSet>
      <dgm:spPr/>
    </dgm:pt>
    <dgm:pt modelId="{A26866B9-1256-453C-8321-85049976DB49}" type="pres">
      <dgm:prSet presAssocID="{9687F4B7-46B7-4E37-98A5-D778B97B6810}" presName="Parent" presStyleLbl="alignNode1" presStyleIdx="2" presStyleCnt="7">
        <dgm:presLayoutVars>
          <dgm:chMax val="3"/>
          <dgm:chPref val="3"/>
          <dgm:bulletEnabled val="1"/>
        </dgm:presLayoutVars>
      </dgm:prSet>
      <dgm:spPr/>
    </dgm:pt>
    <dgm:pt modelId="{704A5981-341A-4932-B30B-7E1A7CD79B7B}" type="pres">
      <dgm:prSet presAssocID="{9687F4B7-46B7-4E37-98A5-D778B97B6810}" presName="Accent" presStyleLbl="parChTrans1D1" presStyleIdx="2" presStyleCnt="7"/>
      <dgm:spPr/>
    </dgm:pt>
    <dgm:pt modelId="{DA8EDF09-0BB6-4A85-B6CB-B373D773A637}" type="pres">
      <dgm:prSet presAssocID="{3624732B-7AFF-4781-BD71-FCFB725036FD}" presName="sibTrans" presStyleCnt="0"/>
      <dgm:spPr/>
    </dgm:pt>
    <dgm:pt modelId="{488FB41D-D85F-44B7-BCAF-0E24D3FC5840}" type="pres">
      <dgm:prSet presAssocID="{97F6E3FE-4CC2-40C5-A07A-E7D75C7E62C8}" presName="composite" presStyleCnt="0"/>
      <dgm:spPr/>
    </dgm:pt>
    <dgm:pt modelId="{7CFA9B50-1BF1-44C5-9C6D-DA0FD74A6719}" type="pres">
      <dgm:prSet presAssocID="{97F6E3FE-4CC2-40C5-A07A-E7D75C7E62C8}" presName="FirstChild" presStyleLbl="revTx" presStyleIdx="3" presStyleCnt="7">
        <dgm:presLayoutVars>
          <dgm:chMax val="0"/>
          <dgm:chPref val="0"/>
          <dgm:bulletEnabled val="1"/>
        </dgm:presLayoutVars>
      </dgm:prSet>
      <dgm:spPr/>
    </dgm:pt>
    <dgm:pt modelId="{9CD56F87-367F-4315-A250-67C8F7C2ABDF}" type="pres">
      <dgm:prSet presAssocID="{97F6E3FE-4CC2-40C5-A07A-E7D75C7E62C8}" presName="Parent" presStyleLbl="alignNode1" presStyleIdx="3" presStyleCnt="7">
        <dgm:presLayoutVars>
          <dgm:chMax val="3"/>
          <dgm:chPref val="3"/>
          <dgm:bulletEnabled val="1"/>
        </dgm:presLayoutVars>
      </dgm:prSet>
      <dgm:spPr/>
    </dgm:pt>
    <dgm:pt modelId="{D384268A-8BA6-4D03-80EE-E992A4D17311}" type="pres">
      <dgm:prSet presAssocID="{97F6E3FE-4CC2-40C5-A07A-E7D75C7E62C8}" presName="Accent" presStyleLbl="parChTrans1D1" presStyleIdx="3" presStyleCnt="7"/>
      <dgm:spPr/>
    </dgm:pt>
    <dgm:pt modelId="{4B4E277A-5EB7-4DB1-978E-94CC921461E6}" type="pres">
      <dgm:prSet presAssocID="{0FC65FE3-3794-4EF1-A163-FD1CAFBC57FF}" presName="sibTrans" presStyleCnt="0"/>
      <dgm:spPr/>
    </dgm:pt>
    <dgm:pt modelId="{7E59E3F8-D049-46C2-AE78-6B05AA8EB668}" type="pres">
      <dgm:prSet presAssocID="{923339A8-DDDC-46C7-9843-85A19A84A5E4}" presName="composite" presStyleCnt="0"/>
      <dgm:spPr/>
    </dgm:pt>
    <dgm:pt modelId="{95BA4548-064E-4702-AF91-56CD1AD7A6F1}" type="pres">
      <dgm:prSet presAssocID="{923339A8-DDDC-46C7-9843-85A19A84A5E4}" presName="FirstChild" presStyleLbl="revTx" presStyleIdx="4" presStyleCnt="7">
        <dgm:presLayoutVars>
          <dgm:chMax val="0"/>
          <dgm:chPref val="0"/>
          <dgm:bulletEnabled val="1"/>
        </dgm:presLayoutVars>
      </dgm:prSet>
      <dgm:spPr/>
    </dgm:pt>
    <dgm:pt modelId="{8C32485B-74A7-44DB-A393-59D9D5E7D56C}" type="pres">
      <dgm:prSet presAssocID="{923339A8-DDDC-46C7-9843-85A19A84A5E4}" presName="Parent" presStyleLbl="alignNode1" presStyleIdx="4" presStyleCnt="7">
        <dgm:presLayoutVars>
          <dgm:chMax val="3"/>
          <dgm:chPref val="3"/>
          <dgm:bulletEnabled val="1"/>
        </dgm:presLayoutVars>
      </dgm:prSet>
      <dgm:spPr/>
    </dgm:pt>
    <dgm:pt modelId="{EFC84BB4-0E52-4D88-9552-8895DBEA11B2}" type="pres">
      <dgm:prSet presAssocID="{923339A8-DDDC-46C7-9843-85A19A84A5E4}" presName="Accent" presStyleLbl="parChTrans1D1" presStyleIdx="4" presStyleCnt="7"/>
      <dgm:spPr/>
    </dgm:pt>
    <dgm:pt modelId="{7424DF18-7879-4988-8AAF-32EF27543321}" type="pres">
      <dgm:prSet presAssocID="{B4757E9A-72A0-4D2A-98B3-2E154C71CEA3}" presName="sibTrans" presStyleCnt="0"/>
      <dgm:spPr/>
    </dgm:pt>
    <dgm:pt modelId="{FFD5899A-88B8-41A9-A611-680FF545CA66}" type="pres">
      <dgm:prSet presAssocID="{F0E8D216-44B6-44BD-ADA9-F731EDC42A3C}" presName="composite" presStyleCnt="0"/>
      <dgm:spPr/>
    </dgm:pt>
    <dgm:pt modelId="{F9D6B3E2-7957-4EEF-A50F-F9802500F810}" type="pres">
      <dgm:prSet presAssocID="{F0E8D216-44B6-44BD-ADA9-F731EDC42A3C}" presName="FirstChild" presStyleLbl="revTx" presStyleIdx="5" presStyleCnt="7">
        <dgm:presLayoutVars>
          <dgm:chMax val="0"/>
          <dgm:chPref val="0"/>
          <dgm:bulletEnabled val="1"/>
        </dgm:presLayoutVars>
      </dgm:prSet>
      <dgm:spPr/>
    </dgm:pt>
    <dgm:pt modelId="{2EA81AE3-5CE4-4785-AD4A-9675AD17901F}" type="pres">
      <dgm:prSet presAssocID="{F0E8D216-44B6-44BD-ADA9-F731EDC42A3C}" presName="Parent" presStyleLbl="alignNode1" presStyleIdx="5" presStyleCnt="7">
        <dgm:presLayoutVars>
          <dgm:chMax val="3"/>
          <dgm:chPref val="3"/>
          <dgm:bulletEnabled val="1"/>
        </dgm:presLayoutVars>
      </dgm:prSet>
      <dgm:spPr/>
    </dgm:pt>
    <dgm:pt modelId="{47D9018E-53C7-4C74-A05F-1640D01E992A}" type="pres">
      <dgm:prSet presAssocID="{F0E8D216-44B6-44BD-ADA9-F731EDC42A3C}" presName="Accent" presStyleLbl="parChTrans1D1" presStyleIdx="5" presStyleCnt="7"/>
      <dgm:spPr/>
    </dgm:pt>
    <dgm:pt modelId="{57F2DF8C-3D40-4622-BB32-BE8A3FC7FE67}" type="pres">
      <dgm:prSet presAssocID="{5896174A-036D-46F4-8C15-E996BAD89249}" presName="sibTrans" presStyleCnt="0"/>
      <dgm:spPr/>
    </dgm:pt>
    <dgm:pt modelId="{CC1774C9-2279-4530-AF45-7212CB744E81}" type="pres">
      <dgm:prSet presAssocID="{972D5779-1CF0-491A-AD82-1679063EA818}" presName="composite" presStyleCnt="0"/>
      <dgm:spPr/>
    </dgm:pt>
    <dgm:pt modelId="{97EF1580-5213-4FD4-955D-1330FA94A378}" type="pres">
      <dgm:prSet presAssocID="{972D5779-1CF0-491A-AD82-1679063EA818}" presName="FirstChild" presStyleLbl="revTx" presStyleIdx="6" presStyleCnt="7">
        <dgm:presLayoutVars>
          <dgm:chMax val="0"/>
          <dgm:chPref val="0"/>
          <dgm:bulletEnabled val="1"/>
        </dgm:presLayoutVars>
      </dgm:prSet>
      <dgm:spPr/>
    </dgm:pt>
    <dgm:pt modelId="{DF7B91CD-9C21-42F0-AB22-BEEBBBB6D594}" type="pres">
      <dgm:prSet presAssocID="{972D5779-1CF0-491A-AD82-1679063EA818}" presName="Parent" presStyleLbl="alignNode1" presStyleIdx="6" presStyleCnt="7">
        <dgm:presLayoutVars>
          <dgm:chMax val="3"/>
          <dgm:chPref val="3"/>
          <dgm:bulletEnabled val="1"/>
        </dgm:presLayoutVars>
      </dgm:prSet>
      <dgm:spPr/>
    </dgm:pt>
    <dgm:pt modelId="{8F02EFC1-9B27-45F9-B08A-3BE26321DDC3}" type="pres">
      <dgm:prSet presAssocID="{972D5779-1CF0-491A-AD82-1679063EA818}" presName="Accent" presStyleLbl="parChTrans1D1" presStyleIdx="6" presStyleCnt="7"/>
      <dgm:spPr/>
    </dgm:pt>
  </dgm:ptLst>
  <dgm:cxnLst>
    <dgm:cxn modelId="{B0B1F703-6CD5-4CAB-A3FA-3DECB9A80FCB}" type="presOf" srcId="{9687F4B7-46B7-4E37-98A5-D778B97B6810}" destId="{A26866B9-1256-453C-8321-85049976DB49}" srcOrd="0" destOrd="0" presId="urn:microsoft.com/office/officeart/2011/layout/TabList"/>
    <dgm:cxn modelId="{BCAE901C-90CB-461F-894C-C44BF6039D96}" srcId="{53473DF4-6D52-4113-AA26-4ABB5029983D}" destId="{F0E8D216-44B6-44BD-ADA9-F731EDC42A3C}" srcOrd="5" destOrd="0" parTransId="{E766A0E3-6839-4C4A-BAE6-C37B1C605AAE}" sibTransId="{5896174A-036D-46F4-8C15-E996BAD89249}"/>
    <dgm:cxn modelId="{DE040035-FCE1-4898-BC21-E514F6484E82}" type="presOf" srcId="{972D5779-1CF0-491A-AD82-1679063EA818}" destId="{DF7B91CD-9C21-42F0-AB22-BEEBBBB6D594}" srcOrd="0" destOrd="0" presId="urn:microsoft.com/office/officeart/2011/layout/TabList"/>
    <dgm:cxn modelId="{015BD138-DFFD-4282-AB99-5E9C7D8B75D3}" type="presOf" srcId="{6393E5B0-591D-4AF8-9F46-BF5823D7F0C6}" destId="{5816740C-29FD-4AF9-9F27-BB92DB4D81C3}" srcOrd="0" destOrd="0" presId="urn:microsoft.com/office/officeart/2011/layout/TabList"/>
    <dgm:cxn modelId="{A85A8B60-6931-4F67-AAA3-8A3D1AE2C053}" type="presOf" srcId="{C68907CD-F931-4585-A9CF-8348BAC2CCB1}" destId="{7CFA9B50-1BF1-44C5-9C6D-DA0FD74A6719}" srcOrd="0" destOrd="0" presId="urn:microsoft.com/office/officeart/2011/layout/TabList"/>
    <dgm:cxn modelId="{238C0B61-ABEF-4DFC-9522-691E3DC7DB07}" srcId="{97F6E3FE-4CC2-40C5-A07A-E7D75C7E62C8}" destId="{C68907CD-F931-4585-A9CF-8348BAC2CCB1}" srcOrd="0" destOrd="0" parTransId="{0DB1BAE8-35BD-4A47-9AA7-31E7761B6D5A}" sibTransId="{65D067ED-16FB-4F5A-A277-0D15C07539E9}"/>
    <dgm:cxn modelId="{362C1F64-158E-4A8B-BEEB-440D38F4188D}" type="presOf" srcId="{FDF2092E-29CD-413A-8481-019BF3AC49DC}" destId="{18AA22BE-5EEE-4EAA-A25C-86233FCA2ACE}" srcOrd="0" destOrd="0" presId="urn:microsoft.com/office/officeart/2011/layout/TabList"/>
    <dgm:cxn modelId="{73F31B49-D892-4675-BB37-BF21FA176DB1}" type="presOf" srcId="{C0F8B552-707C-456D-B455-1B087632351D}" destId="{6757180D-E43A-49E7-8907-113C733B9C1A}" srcOrd="0" destOrd="0" presId="urn:microsoft.com/office/officeart/2011/layout/TabList"/>
    <dgm:cxn modelId="{5EE28E6A-A9A1-4D0A-946E-E4FA8CCE1AB8}" type="presOf" srcId="{54D1A4CE-A2A2-4DB3-9205-1BBF8CA07D56}" destId="{B11C25E8-06F8-4998-80C5-97D1A2E2210C}" srcOrd="0" destOrd="0" presId="urn:microsoft.com/office/officeart/2011/layout/TabList"/>
    <dgm:cxn modelId="{6350986B-F2FD-4764-9BAA-EB69E121F5EB}" srcId="{53473DF4-6D52-4113-AA26-4ABB5029983D}" destId="{97F6E3FE-4CC2-40C5-A07A-E7D75C7E62C8}" srcOrd="3" destOrd="0" parTransId="{8B183E06-8AC3-4BEB-A86C-34453F52AA05}" sibTransId="{0FC65FE3-3794-4EF1-A163-FD1CAFBC57FF}"/>
    <dgm:cxn modelId="{4992D16C-AFD1-4864-B86A-389F80D50126}" srcId="{53473DF4-6D52-4113-AA26-4ABB5029983D}" destId="{FDF2092E-29CD-413A-8481-019BF3AC49DC}" srcOrd="1" destOrd="0" parTransId="{C5DF0301-CF4E-4DD4-BA59-B772CA4D41BC}" sibTransId="{ADB8D541-8F3D-45CC-B702-DEB011E0D226}"/>
    <dgm:cxn modelId="{43164D4D-68D0-4760-9511-819F0B610634}" srcId="{FDF2092E-29CD-413A-8481-019BF3AC49DC}" destId="{54D1A4CE-A2A2-4DB3-9205-1BBF8CA07D56}" srcOrd="0" destOrd="0" parTransId="{F27C23C2-8B2F-4566-B53F-B0F52E59BAF8}" sibTransId="{EC99EDBE-AB4D-4083-BC25-5CBACD339AF9}"/>
    <dgm:cxn modelId="{39AA326E-899A-4510-AFE1-FBDC03DDEF16}" type="presOf" srcId="{2187EAA6-6F0C-40A8-8B17-A48A73DF15E0}" destId="{95BA4548-064E-4702-AF91-56CD1AD7A6F1}" srcOrd="0" destOrd="0" presId="urn:microsoft.com/office/officeart/2011/layout/TabList"/>
    <dgm:cxn modelId="{5B1D1554-05B6-46C0-9706-1D1B922D38AF}" srcId="{53473DF4-6D52-4113-AA26-4ABB5029983D}" destId="{923339A8-DDDC-46C7-9843-85A19A84A5E4}" srcOrd="4" destOrd="0" parTransId="{82105A88-6A8E-4CEA-992B-F76146ECD1C9}" sibTransId="{B4757E9A-72A0-4D2A-98B3-2E154C71CEA3}"/>
    <dgm:cxn modelId="{9B0F8775-F1F1-478E-BD99-322754A6BD1A}" srcId="{923339A8-DDDC-46C7-9843-85A19A84A5E4}" destId="{2187EAA6-6F0C-40A8-8B17-A48A73DF15E0}" srcOrd="0" destOrd="0" parTransId="{21E07E9D-E2CB-4C50-802E-9C428C2CCA66}" sibTransId="{E5788C3A-D233-4115-9779-B452C1901D04}"/>
    <dgm:cxn modelId="{135A3D79-54AD-43FE-A0FC-51086C898703}" srcId="{972D5779-1CF0-491A-AD82-1679063EA818}" destId="{A01DABA4-91B9-40B7-9F21-8AC71470372E}" srcOrd="0" destOrd="0" parTransId="{68FAE240-B53B-4171-A6AC-4543CF44AF84}" sibTransId="{3ADB9343-1109-4FE0-AB0A-95BFCC727A50}"/>
    <dgm:cxn modelId="{7155815A-5598-4F49-9AFF-2689BBE3C7BE}" type="presOf" srcId="{64A446EA-4FF1-41E9-A175-B4E57BCEBC7D}" destId="{F9D6B3E2-7957-4EEF-A50F-F9802500F810}" srcOrd="0" destOrd="0" presId="urn:microsoft.com/office/officeart/2011/layout/TabList"/>
    <dgm:cxn modelId="{CD2A4E89-DE5F-4158-819B-AF2B93262CA6}" type="presOf" srcId="{53473DF4-6D52-4113-AA26-4ABB5029983D}" destId="{E4F06702-94BE-4547-A44C-49D5059C45F1}" srcOrd="0" destOrd="0" presId="urn:microsoft.com/office/officeart/2011/layout/TabList"/>
    <dgm:cxn modelId="{4B90F491-10C1-4246-830E-AD0A08FD19BE}" srcId="{F0E8D216-44B6-44BD-ADA9-F731EDC42A3C}" destId="{64A446EA-4FF1-41E9-A175-B4E57BCEBC7D}" srcOrd="0" destOrd="0" parTransId="{9F5D4E77-986C-4309-B547-91B2545BED57}" sibTransId="{6C1E68B0-9294-4791-9956-A39CF6258EA1}"/>
    <dgm:cxn modelId="{A8274698-5F0A-431B-BFD8-A92B11B4C551}" type="presOf" srcId="{97F6E3FE-4CC2-40C5-A07A-E7D75C7E62C8}" destId="{9CD56F87-367F-4315-A250-67C8F7C2ABDF}" srcOrd="0" destOrd="0" presId="urn:microsoft.com/office/officeart/2011/layout/TabList"/>
    <dgm:cxn modelId="{940CFF98-246A-44C5-8C51-64907AA51384}" srcId="{6393E5B0-591D-4AF8-9F46-BF5823D7F0C6}" destId="{C0F8B552-707C-456D-B455-1B087632351D}" srcOrd="0" destOrd="0" parTransId="{3B1F910F-2AAB-4135-B67F-08F29A27E19F}" sibTransId="{C88BD8C3-37CB-437F-AFCB-14F1B70AD69C}"/>
    <dgm:cxn modelId="{D919B09C-8C1A-47CD-BBA2-2A87ED44CE4E}" type="presOf" srcId="{A01DABA4-91B9-40B7-9F21-8AC71470372E}" destId="{97EF1580-5213-4FD4-955D-1330FA94A378}" srcOrd="0" destOrd="0" presId="urn:microsoft.com/office/officeart/2011/layout/TabList"/>
    <dgm:cxn modelId="{A57757AC-663D-48EE-8EE5-C483946322F1}" type="presOf" srcId="{923339A8-DDDC-46C7-9843-85A19A84A5E4}" destId="{8C32485B-74A7-44DB-A393-59D9D5E7D56C}" srcOrd="0" destOrd="0" presId="urn:microsoft.com/office/officeart/2011/layout/TabList"/>
    <dgm:cxn modelId="{45AAFCAD-E019-4077-B05E-52B14B654E75}" type="presOf" srcId="{F0E8D216-44B6-44BD-ADA9-F731EDC42A3C}" destId="{2EA81AE3-5CE4-4785-AD4A-9675AD17901F}" srcOrd="0" destOrd="0" presId="urn:microsoft.com/office/officeart/2011/layout/TabList"/>
    <dgm:cxn modelId="{0A3B60AF-71B0-458F-97FF-3809900DFC01}" srcId="{9687F4B7-46B7-4E37-98A5-D778B97B6810}" destId="{9BE56AE2-5265-482F-9237-2C6594983DBE}" srcOrd="0" destOrd="0" parTransId="{0AF97D8E-EC59-493D-9C7B-E450D75D0EC3}" sibTransId="{DD0C74E8-823E-4D15-8ACA-034C66073C76}"/>
    <dgm:cxn modelId="{7B1726C1-0C3F-415D-8946-B6AEBAA77E4A}" srcId="{53473DF4-6D52-4113-AA26-4ABB5029983D}" destId="{6393E5B0-591D-4AF8-9F46-BF5823D7F0C6}" srcOrd="0" destOrd="0" parTransId="{95A7483B-70FC-46CE-AE0A-03C03F08EC95}" sibTransId="{4971DED5-D977-47E7-9417-76BD8A346335}"/>
    <dgm:cxn modelId="{4A026EDA-3240-4A74-8668-BF58D0FD791E}" srcId="{53473DF4-6D52-4113-AA26-4ABB5029983D}" destId="{9687F4B7-46B7-4E37-98A5-D778B97B6810}" srcOrd="2" destOrd="0" parTransId="{ECBF92A5-EC99-4075-AC70-AB0EA2DBDE9B}" sibTransId="{3624732B-7AFF-4781-BD71-FCFB725036FD}"/>
    <dgm:cxn modelId="{7DDE07DE-FB81-4166-A0EF-DE0EAFCA418C}" type="presOf" srcId="{9BE56AE2-5265-482F-9237-2C6594983DBE}" destId="{09B7B0F8-DE92-4126-B848-522781972459}" srcOrd="0" destOrd="0" presId="urn:microsoft.com/office/officeart/2011/layout/TabList"/>
    <dgm:cxn modelId="{F89B75FA-D450-4AA8-AF0D-644109B6B955}" srcId="{53473DF4-6D52-4113-AA26-4ABB5029983D}" destId="{972D5779-1CF0-491A-AD82-1679063EA818}" srcOrd="6" destOrd="0" parTransId="{384F11B1-6376-48D3-8A74-758C73DB70E4}" sibTransId="{D102694F-1C1B-425C-8FD4-FAC66151A7D0}"/>
    <dgm:cxn modelId="{71D8C2E2-B8C3-412E-903D-BCEA4D45729E}" type="presParOf" srcId="{E4F06702-94BE-4547-A44C-49D5059C45F1}" destId="{605DE02A-8AFC-416A-B859-B325FD46BC52}" srcOrd="0" destOrd="0" presId="urn:microsoft.com/office/officeart/2011/layout/TabList"/>
    <dgm:cxn modelId="{5D31059A-5C87-4EC2-B856-46866A10D0E6}" type="presParOf" srcId="{605DE02A-8AFC-416A-B859-B325FD46BC52}" destId="{6757180D-E43A-49E7-8907-113C733B9C1A}" srcOrd="0" destOrd="0" presId="urn:microsoft.com/office/officeart/2011/layout/TabList"/>
    <dgm:cxn modelId="{11D44C77-FFE8-44DD-AB43-6F1390612031}" type="presParOf" srcId="{605DE02A-8AFC-416A-B859-B325FD46BC52}" destId="{5816740C-29FD-4AF9-9F27-BB92DB4D81C3}" srcOrd="1" destOrd="0" presId="urn:microsoft.com/office/officeart/2011/layout/TabList"/>
    <dgm:cxn modelId="{3CA98286-5329-4AF7-9C06-B385138B34C5}" type="presParOf" srcId="{605DE02A-8AFC-416A-B859-B325FD46BC52}" destId="{D092EA2F-7F0F-4BAC-A1CF-2886860B415F}" srcOrd="2" destOrd="0" presId="urn:microsoft.com/office/officeart/2011/layout/TabList"/>
    <dgm:cxn modelId="{30EFFC3C-6172-4701-A8B1-61069AF3B309}" type="presParOf" srcId="{E4F06702-94BE-4547-A44C-49D5059C45F1}" destId="{BBA75695-9B1E-4888-954D-79ACAFC18FF4}" srcOrd="1" destOrd="0" presId="urn:microsoft.com/office/officeart/2011/layout/TabList"/>
    <dgm:cxn modelId="{6F38099A-F370-431E-A035-8AED70CD2CF2}" type="presParOf" srcId="{E4F06702-94BE-4547-A44C-49D5059C45F1}" destId="{2C4DF8D8-2491-4471-A10A-8B3E1335AF39}" srcOrd="2" destOrd="0" presId="urn:microsoft.com/office/officeart/2011/layout/TabList"/>
    <dgm:cxn modelId="{D7465B0B-92B3-45E3-A857-39FF351DBDDE}" type="presParOf" srcId="{2C4DF8D8-2491-4471-A10A-8B3E1335AF39}" destId="{B11C25E8-06F8-4998-80C5-97D1A2E2210C}" srcOrd="0" destOrd="0" presId="urn:microsoft.com/office/officeart/2011/layout/TabList"/>
    <dgm:cxn modelId="{8C110B9D-C936-4103-8188-756E775D292F}" type="presParOf" srcId="{2C4DF8D8-2491-4471-A10A-8B3E1335AF39}" destId="{18AA22BE-5EEE-4EAA-A25C-86233FCA2ACE}" srcOrd="1" destOrd="0" presId="urn:microsoft.com/office/officeart/2011/layout/TabList"/>
    <dgm:cxn modelId="{B79C780C-CB99-41B4-9A88-F7029CE7DB5D}" type="presParOf" srcId="{2C4DF8D8-2491-4471-A10A-8B3E1335AF39}" destId="{2A21043F-C30B-4DB8-BC0D-163FE4A41B1E}" srcOrd="2" destOrd="0" presId="urn:microsoft.com/office/officeart/2011/layout/TabList"/>
    <dgm:cxn modelId="{3884F39C-D34A-409A-A772-BE42D5ADB3D6}" type="presParOf" srcId="{E4F06702-94BE-4547-A44C-49D5059C45F1}" destId="{9172D690-B12D-4322-A6CA-A648C196E560}" srcOrd="3" destOrd="0" presId="urn:microsoft.com/office/officeart/2011/layout/TabList"/>
    <dgm:cxn modelId="{6E8811A5-8F86-40F8-AF13-7DDBC36996C1}" type="presParOf" srcId="{E4F06702-94BE-4547-A44C-49D5059C45F1}" destId="{8511E89F-770D-445F-9DE9-65AE6895A91D}" srcOrd="4" destOrd="0" presId="urn:microsoft.com/office/officeart/2011/layout/TabList"/>
    <dgm:cxn modelId="{16B53668-3EA0-4136-9D6C-0F38510FBB29}" type="presParOf" srcId="{8511E89F-770D-445F-9DE9-65AE6895A91D}" destId="{09B7B0F8-DE92-4126-B848-522781972459}" srcOrd="0" destOrd="0" presId="urn:microsoft.com/office/officeart/2011/layout/TabList"/>
    <dgm:cxn modelId="{C04EAEF8-AB00-4DAD-B72A-702954F40B25}" type="presParOf" srcId="{8511E89F-770D-445F-9DE9-65AE6895A91D}" destId="{A26866B9-1256-453C-8321-85049976DB49}" srcOrd="1" destOrd="0" presId="urn:microsoft.com/office/officeart/2011/layout/TabList"/>
    <dgm:cxn modelId="{E238B154-EB01-444F-8545-5330E683C14B}" type="presParOf" srcId="{8511E89F-770D-445F-9DE9-65AE6895A91D}" destId="{704A5981-341A-4932-B30B-7E1A7CD79B7B}" srcOrd="2" destOrd="0" presId="urn:microsoft.com/office/officeart/2011/layout/TabList"/>
    <dgm:cxn modelId="{C6EFA9A1-6A42-4701-AFBB-427B1ADE11E0}" type="presParOf" srcId="{E4F06702-94BE-4547-A44C-49D5059C45F1}" destId="{DA8EDF09-0BB6-4A85-B6CB-B373D773A637}" srcOrd="5" destOrd="0" presId="urn:microsoft.com/office/officeart/2011/layout/TabList"/>
    <dgm:cxn modelId="{02E2233C-083F-4A1F-9A03-E805F728BD85}" type="presParOf" srcId="{E4F06702-94BE-4547-A44C-49D5059C45F1}" destId="{488FB41D-D85F-44B7-BCAF-0E24D3FC5840}" srcOrd="6" destOrd="0" presId="urn:microsoft.com/office/officeart/2011/layout/TabList"/>
    <dgm:cxn modelId="{4FD0BE6A-73DB-4714-BCD2-CACF75FECFFF}" type="presParOf" srcId="{488FB41D-D85F-44B7-BCAF-0E24D3FC5840}" destId="{7CFA9B50-1BF1-44C5-9C6D-DA0FD74A6719}" srcOrd="0" destOrd="0" presId="urn:microsoft.com/office/officeart/2011/layout/TabList"/>
    <dgm:cxn modelId="{5A578073-69DD-402F-84E9-242BF11FE707}" type="presParOf" srcId="{488FB41D-D85F-44B7-BCAF-0E24D3FC5840}" destId="{9CD56F87-367F-4315-A250-67C8F7C2ABDF}" srcOrd="1" destOrd="0" presId="urn:microsoft.com/office/officeart/2011/layout/TabList"/>
    <dgm:cxn modelId="{455724E6-E382-4799-AAB4-FFB7C8ED1708}" type="presParOf" srcId="{488FB41D-D85F-44B7-BCAF-0E24D3FC5840}" destId="{D384268A-8BA6-4D03-80EE-E992A4D17311}" srcOrd="2" destOrd="0" presId="urn:microsoft.com/office/officeart/2011/layout/TabList"/>
    <dgm:cxn modelId="{32DA2307-1BCA-41FA-B301-6CED2F6BCA77}" type="presParOf" srcId="{E4F06702-94BE-4547-A44C-49D5059C45F1}" destId="{4B4E277A-5EB7-4DB1-978E-94CC921461E6}" srcOrd="7" destOrd="0" presId="urn:microsoft.com/office/officeart/2011/layout/TabList"/>
    <dgm:cxn modelId="{8A5C89EF-44AE-4095-8B80-4702250F12D4}" type="presParOf" srcId="{E4F06702-94BE-4547-A44C-49D5059C45F1}" destId="{7E59E3F8-D049-46C2-AE78-6B05AA8EB668}" srcOrd="8" destOrd="0" presId="urn:microsoft.com/office/officeart/2011/layout/TabList"/>
    <dgm:cxn modelId="{FC001653-40FA-4F2B-83D0-E7FEE16FE07C}" type="presParOf" srcId="{7E59E3F8-D049-46C2-AE78-6B05AA8EB668}" destId="{95BA4548-064E-4702-AF91-56CD1AD7A6F1}" srcOrd="0" destOrd="0" presId="urn:microsoft.com/office/officeart/2011/layout/TabList"/>
    <dgm:cxn modelId="{AE860B02-7DC8-4B5B-A2DF-606DA871C37F}" type="presParOf" srcId="{7E59E3F8-D049-46C2-AE78-6B05AA8EB668}" destId="{8C32485B-74A7-44DB-A393-59D9D5E7D56C}" srcOrd="1" destOrd="0" presId="urn:microsoft.com/office/officeart/2011/layout/TabList"/>
    <dgm:cxn modelId="{EA56A6BC-BF34-40C0-95AA-E13FB6D99DC7}" type="presParOf" srcId="{7E59E3F8-D049-46C2-AE78-6B05AA8EB668}" destId="{EFC84BB4-0E52-4D88-9552-8895DBEA11B2}" srcOrd="2" destOrd="0" presId="urn:microsoft.com/office/officeart/2011/layout/TabList"/>
    <dgm:cxn modelId="{4B9DDA1C-E0CB-4E51-A0D8-E19F91AE50F7}" type="presParOf" srcId="{E4F06702-94BE-4547-A44C-49D5059C45F1}" destId="{7424DF18-7879-4988-8AAF-32EF27543321}" srcOrd="9" destOrd="0" presId="urn:microsoft.com/office/officeart/2011/layout/TabList"/>
    <dgm:cxn modelId="{CB7F2ADD-4F30-42A1-807E-13F33E76EE6A}" type="presParOf" srcId="{E4F06702-94BE-4547-A44C-49D5059C45F1}" destId="{FFD5899A-88B8-41A9-A611-680FF545CA66}" srcOrd="10" destOrd="0" presId="urn:microsoft.com/office/officeart/2011/layout/TabList"/>
    <dgm:cxn modelId="{9C491C73-3720-4111-B61F-E4853D92D8EB}" type="presParOf" srcId="{FFD5899A-88B8-41A9-A611-680FF545CA66}" destId="{F9D6B3E2-7957-4EEF-A50F-F9802500F810}" srcOrd="0" destOrd="0" presId="urn:microsoft.com/office/officeart/2011/layout/TabList"/>
    <dgm:cxn modelId="{19C403D6-47B1-4654-BEA4-2D0F1B55D09D}" type="presParOf" srcId="{FFD5899A-88B8-41A9-A611-680FF545CA66}" destId="{2EA81AE3-5CE4-4785-AD4A-9675AD17901F}" srcOrd="1" destOrd="0" presId="urn:microsoft.com/office/officeart/2011/layout/TabList"/>
    <dgm:cxn modelId="{A06078AF-E563-4FFE-ACFC-AEF1041961BD}" type="presParOf" srcId="{FFD5899A-88B8-41A9-A611-680FF545CA66}" destId="{47D9018E-53C7-4C74-A05F-1640D01E992A}" srcOrd="2" destOrd="0" presId="urn:microsoft.com/office/officeart/2011/layout/TabList"/>
    <dgm:cxn modelId="{81AF35E1-FDF2-4490-8265-DE0E8BA8978C}" type="presParOf" srcId="{E4F06702-94BE-4547-A44C-49D5059C45F1}" destId="{57F2DF8C-3D40-4622-BB32-BE8A3FC7FE67}" srcOrd="11" destOrd="0" presId="urn:microsoft.com/office/officeart/2011/layout/TabList"/>
    <dgm:cxn modelId="{D671FB38-E826-4ECB-976E-CCDC0A8362E3}" type="presParOf" srcId="{E4F06702-94BE-4547-A44C-49D5059C45F1}" destId="{CC1774C9-2279-4530-AF45-7212CB744E81}" srcOrd="12" destOrd="0" presId="urn:microsoft.com/office/officeart/2011/layout/TabList"/>
    <dgm:cxn modelId="{43E3A788-638C-46A4-8BA9-6C298F7CE011}" type="presParOf" srcId="{CC1774C9-2279-4530-AF45-7212CB744E81}" destId="{97EF1580-5213-4FD4-955D-1330FA94A378}" srcOrd="0" destOrd="0" presId="urn:microsoft.com/office/officeart/2011/layout/TabList"/>
    <dgm:cxn modelId="{03AC9C82-AA17-4B2E-8FA2-17F7E51EB45B}" type="presParOf" srcId="{CC1774C9-2279-4530-AF45-7212CB744E81}" destId="{DF7B91CD-9C21-42F0-AB22-BEEBBBB6D594}" srcOrd="1" destOrd="0" presId="urn:microsoft.com/office/officeart/2011/layout/TabList"/>
    <dgm:cxn modelId="{06F03308-A708-41B4-AE06-6B99D0B978BD}" type="presParOf" srcId="{CC1774C9-2279-4530-AF45-7212CB744E81}" destId="{8F02EFC1-9B27-45F9-B08A-3BE26321DDC3}"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387756-E898-FA43-AE0C-4C24614FB6F6}" type="doc">
      <dgm:prSet loTypeId="urn:microsoft.com/office/officeart/2005/8/layout/vList3" loCatId="list" qsTypeId="urn:microsoft.com/office/officeart/2005/8/quickstyle/3d3" qsCatId="3D" csTypeId="urn:microsoft.com/office/officeart/2005/8/colors/accent1_2" csCatId="accent1" phldr="1"/>
      <dgm:spPr/>
      <dgm:t>
        <a:bodyPr/>
        <a:lstStyle/>
        <a:p>
          <a:endParaRPr lang="en-US"/>
        </a:p>
      </dgm:t>
    </dgm:pt>
    <dgm:pt modelId="{D912B934-9A11-8241-A755-75EC8E405770}">
      <dgm:prSet custT="1"/>
      <dgm:spPr/>
      <dgm:t>
        <a:bodyPr/>
        <a:lstStyle/>
        <a:p>
          <a:pPr algn="just"/>
          <a:r>
            <a:rPr lang="en-US" sz="1800"/>
            <a:t>Process must be repeatable &amp; reliable</a:t>
          </a:r>
        </a:p>
      </dgm:t>
    </dgm:pt>
    <dgm:pt modelId="{BCBD15DC-3A43-854A-BC33-A940B0E7EC4C}" type="parTrans" cxnId="{88EFB8AF-33E7-7643-83E9-397550EE948A}">
      <dgm:prSet/>
      <dgm:spPr/>
      <dgm:t>
        <a:bodyPr/>
        <a:lstStyle/>
        <a:p>
          <a:pPr algn="just"/>
          <a:endParaRPr lang="en-US" sz="1800"/>
        </a:p>
      </dgm:t>
    </dgm:pt>
    <dgm:pt modelId="{461BBBC6-ED78-2A4B-B86B-8792856F1EA1}" type="sibTrans" cxnId="{88EFB8AF-33E7-7643-83E9-397550EE948A}">
      <dgm:prSet/>
      <dgm:spPr/>
      <dgm:t>
        <a:bodyPr/>
        <a:lstStyle/>
        <a:p>
          <a:pPr algn="just"/>
          <a:endParaRPr lang="en-US" sz="1800"/>
        </a:p>
      </dgm:t>
    </dgm:pt>
    <dgm:pt modelId="{F1668546-A170-0045-91E3-56B6253CF099}">
      <dgm:prSet custT="1"/>
      <dgm:spPr/>
      <dgm:t>
        <a:bodyPr/>
        <a:lstStyle/>
        <a:p>
          <a:pPr algn="just"/>
          <a:r>
            <a:rPr lang="en-US" sz="1800"/>
            <a:t>Automate everything!!</a:t>
          </a:r>
        </a:p>
      </dgm:t>
    </dgm:pt>
    <dgm:pt modelId="{07DEFF73-6580-754E-8A7B-60DC45505DF1}" type="parTrans" cxnId="{35DABF6A-0149-AB48-9417-204DFF333810}">
      <dgm:prSet/>
      <dgm:spPr/>
      <dgm:t>
        <a:bodyPr/>
        <a:lstStyle/>
        <a:p>
          <a:pPr algn="just"/>
          <a:endParaRPr lang="en-US" sz="1800"/>
        </a:p>
      </dgm:t>
    </dgm:pt>
    <dgm:pt modelId="{E55C67B9-93E0-BD40-B5B7-936CF355AFA9}" type="sibTrans" cxnId="{35DABF6A-0149-AB48-9417-204DFF333810}">
      <dgm:prSet/>
      <dgm:spPr/>
      <dgm:t>
        <a:bodyPr/>
        <a:lstStyle/>
        <a:p>
          <a:pPr algn="just"/>
          <a:endParaRPr lang="en-US" sz="1800"/>
        </a:p>
      </dgm:t>
    </dgm:pt>
    <dgm:pt modelId="{ED0C4C4D-51FF-6C4A-94E2-35016157EBB2}">
      <dgm:prSet custT="1"/>
      <dgm:spPr/>
      <dgm:t>
        <a:bodyPr/>
        <a:lstStyle/>
        <a:p>
          <a:pPr algn="just"/>
          <a:r>
            <a:rPr lang="en-US" sz="1800"/>
            <a:t>If something is painful, do it more often</a:t>
          </a:r>
        </a:p>
      </dgm:t>
    </dgm:pt>
    <dgm:pt modelId="{5026231E-3695-734D-A160-7AE0A34791A3}" type="parTrans" cxnId="{49BA7B18-CC4C-074A-8560-B5E126EF863E}">
      <dgm:prSet/>
      <dgm:spPr/>
      <dgm:t>
        <a:bodyPr/>
        <a:lstStyle/>
        <a:p>
          <a:pPr algn="just"/>
          <a:endParaRPr lang="en-US" sz="1800"/>
        </a:p>
      </dgm:t>
    </dgm:pt>
    <dgm:pt modelId="{C637639C-33E0-7E43-B8FF-D4B403D44935}" type="sibTrans" cxnId="{49BA7B18-CC4C-074A-8560-B5E126EF863E}">
      <dgm:prSet/>
      <dgm:spPr/>
      <dgm:t>
        <a:bodyPr/>
        <a:lstStyle/>
        <a:p>
          <a:pPr algn="just"/>
          <a:endParaRPr lang="en-US" sz="1800"/>
        </a:p>
      </dgm:t>
    </dgm:pt>
    <dgm:pt modelId="{586FAC59-77E7-D34D-A080-6C97FACC71AD}">
      <dgm:prSet custT="1"/>
      <dgm:spPr/>
      <dgm:t>
        <a:bodyPr/>
        <a:lstStyle/>
        <a:p>
          <a:pPr algn="just"/>
          <a:r>
            <a:rPr lang="en-US" sz="1800" dirty="0"/>
            <a:t>Keep everything in source control</a:t>
          </a:r>
        </a:p>
      </dgm:t>
    </dgm:pt>
    <dgm:pt modelId="{2569833F-B232-BE4E-A7BC-AA97BD27E62E}" type="parTrans" cxnId="{DA45B8A1-0CE5-EF48-A081-C3E039E37F02}">
      <dgm:prSet/>
      <dgm:spPr/>
      <dgm:t>
        <a:bodyPr/>
        <a:lstStyle/>
        <a:p>
          <a:pPr algn="just"/>
          <a:endParaRPr lang="en-US" sz="1800"/>
        </a:p>
      </dgm:t>
    </dgm:pt>
    <dgm:pt modelId="{71D0D2A1-345A-684A-A385-A6B11D2DA461}" type="sibTrans" cxnId="{DA45B8A1-0CE5-EF48-A081-C3E039E37F02}">
      <dgm:prSet/>
      <dgm:spPr/>
      <dgm:t>
        <a:bodyPr/>
        <a:lstStyle/>
        <a:p>
          <a:pPr algn="just"/>
          <a:endParaRPr lang="en-US" sz="1800"/>
        </a:p>
      </dgm:t>
    </dgm:pt>
    <dgm:pt modelId="{56C3484B-D493-424B-8D17-83DEAAD1DCD8}">
      <dgm:prSet custT="1"/>
      <dgm:spPr/>
      <dgm:t>
        <a:bodyPr/>
        <a:lstStyle/>
        <a:p>
          <a:pPr algn="just"/>
          <a:r>
            <a:rPr lang="en-US" sz="1800"/>
            <a:t>Done = Released!</a:t>
          </a:r>
        </a:p>
      </dgm:t>
    </dgm:pt>
    <dgm:pt modelId="{A0C16AE4-19C2-5C4E-B5A1-13074EC11AED}" type="parTrans" cxnId="{44A8D640-DEAB-374F-8D09-C90C14D1B62C}">
      <dgm:prSet/>
      <dgm:spPr/>
      <dgm:t>
        <a:bodyPr/>
        <a:lstStyle/>
        <a:p>
          <a:pPr algn="just"/>
          <a:endParaRPr lang="en-US" sz="1800"/>
        </a:p>
      </dgm:t>
    </dgm:pt>
    <dgm:pt modelId="{1BF978BB-FA10-C94F-9C04-EDCF96AD9494}" type="sibTrans" cxnId="{44A8D640-DEAB-374F-8D09-C90C14D1B62C}">
      <dgm:prSet/>
      <dgm:spPr/>
      <dgm:t>
        <a:bodyPr/>
        <a:lstStyle/>
        <a:p>
          <a:pPr algn="just"/>
          <a:endParaRPr lang="en-US" sz="1800"/>
        </a:p>
      </dgm:t>
    </dgm:pt>
    <dgm:pt modelId="{79098191-8F39-A041-8190-B9BA4463FCA5}">
      <dgm:prSet custT="1"/>
      <dgm:spPr/>
      <dgm:t>
        <a:bodyPr/>
        <a:lstStyle/>
        <a:p>
          <a:pPr algn="just"/>
          <a:r>
            <a:rPr lang="en-US" sz="1800"/>
            <a:t>Build quality in (make metrics visible)</a:t>
          </a:r>
        </a:p>
      </dgm:t>
    </dgm:pt>
    <dgm:pt modelId="{20539FF7-879F-8C4B-817E-FF5831643D42}" type="parTrans" cxnId="{2BC33F40-AA1E-594F-930D-CD578C891318}">
      <dgm:prSet/>
      <dgm:spPr/>
      <dgm:t>
        <a:bodyPr/>
        <a:lstStyle/>
        <a:p>
          <a:pPr algn="just"/>
          <a:endParaRPr lang="en-US" sz="1800"/>
        </a:p>
      </dgm:t>
    </dgm:pt>
    <dgm:pt modelId="{5ED99B75-01EE-5B49-A09B-740C8F504DAD}" type="sibTrans" cxnId="{2BC33F40-AA1E-594F-930D-CD578C891318}">
      <dgm:prSet/>
      <dgm:spPr/>
      <dgm:t>
        <a:bodyPr/>
        <a:lstStyle/>
        <a:p>
          <a:pPr algn="just"/>
          <a:endParaRPr lang="en-US" sz="1800"/>
        </a:p>
      </dgm:t>
    </dgm:pt>
    <dgm:pt modelId="{8A9ABEC0-4C6C-684F-A99E-06A266F049A8}">
      <dgm:prSet custT="1"/>
      <dgm:spPr/>
      <dgm:t>
        <a:bodyPr/>
        <a:lstStyle/>
        <a:p>
          <a:pPr algn="just"/>
          <a:r>
            <a:rPr lang="en-US" sz="1800" dirty="0"/>
            <a:t>Everyone is responsible for the release</a:t>
          </a:r>
        </a:p>
      </dgm:t>
    </dgm:pt>
    <dgm:pt modelId="{39D533B9-DD74-414E-9192-4BAA86F3B4D0}" type="parTrans" cxnId="{05A38D0D-252C-594D-93B1-1B6859861FF5}">
      <dgm:prSet/>
      <dgm:spPr/>
      <dgm:t>
        <a:bodyPr/>
        <a:lstStyle/>
        <a:p>
          <a:pPr algn="just"/>
          <a:endParaRPr lang="en-US" sz="1800"/>
        </a:p>
      </dgm:t>
    </dgm:pt>
    <dgm:pt modelId="{0A3A8007-96A6-7244-83A7-479ADB1EAD4F}" type="sibTrans" cxnId="{05A38D0D-252C-594D-93B1-1B6859861FF5}">
      <dgm:prSet/>
      <dgm:spPr/>
      <dgm:t>
        <a:bodyPr/>
        <a:lstStyle/>
        <a:p>
          <a:pPr algn="just"/>
          <a:endParaRPr lang="en-US" sz="1800"/>
        </a:p>
      </dgm:t>
    </dgm:pt>
    <dgm:pt modelId="{D4874874-54E9-E347-921B-2CEDF0A02FD0}">
      <dgm:prSet custT="1"/>
      <dgm:spPr/>
      <dgm:t>
        <a:bodyPr/>
        <a:lstStyle/>
        <a:p>
          <a:pPr algn="just"/>
          <a:r>
            <a:rPr lang="en-US" sz="1800"/>
            <a:t>Improve continuously </a:t>
          </a:r>
        </a:p>
      </dgm:t>
    </dgm:pt>
    <dgm:pt modelId="{1C6C5A76-0FA4-044F-B4BD-083A086F0FEB}" type="parTrans" cxnId="{55B54434-7D34-344F-A71A-A76DB709FA8F}">
      <dgm:prSet/>
      <dgm:spPr/>
      <dgm:t>
        <a:bodyPr/>
        <a:lstStyle/>
        <a:p>
          <a:pPr algn="just"/>
          <a:endParaRPr lang="en-US" sz="1800"/>
        </a:p>
      </dgm:t>
    </dgm:pt>
    <dgm:pt modelId="{CF312AFF-44C1-CC42-9E9E-37C1C5081D14}" type="sibTrans" cxnId="{55B54434-7D34-344F-A71A-A76DB709FA8F}">
      <dgm:prSet/>
      <dgm:spPr/>
      <dgm:t>
        <a:bodyPr/>
        <a:lstStyle/>
        <a:p>
          <a:pPr algn="just"/>
          <a:endParaRPr lang="en-US" sz="1800"/>
        </a:p>
      </dgm:t>
    </dgm:pt>
    <dgm:pt modelId="{4CBFEA44-5D48-0347-B818-BCC8A2869BF2}" type="pres">
      <dgm:prSet presAssocID="{0A387756-E898-FA43-AE0C-4C24614FB6F6}" presName="linearFlow" presStyleCnt="0">
        <dgm:presLayoutVars>
          <dgm:dir/>
          <dgm:resizeHandles val="exact"/>
        </dgm:presLayoutVars>
      </dgm:prSet>
      <dgm:spPr/>
    </dgm:pt>
    <dgm:pt modelId="{43C75837-1BCF-B942-8674-D582A263E839}" type="pres">
      <dgm:prSet presAssocID="{D912B934-9A11-8241-A755-75EC8E405770}" presName="composite" presStyleCnt="0"/>
      <dgm:spPr/>
    </dgm:pt>
    <dgm:pt modelId="{E8C80D64-5EDE-5948-B004-8CBE952ED74D}" type="pres">
      <dgm:prSet presAssocID="{D912B934-9A11-8241-A755-75EC8E405770}" presName="imgShp" presStyleLbl="fgImgPlace1" presStyleIdx="0" presStyleCnt="8" custScaleX="95336" custScaleY="118165"/>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2A8536DE-5793-4243-9877-C8C0158A78CA}" type="pres">
      <dgm:prSet presAssocID="{D912B934-9A11-8241-A755-75EC8E405770}" presName="txShp" presStyleLbl="node1" presStyleIdx="0" presStyleCnt="8">
        <dgm:presLayoutVars>
          <dgm:bulletEnabled val="1"/>
        </dgm:presLayoutVars>
      </dgm:prSet>
      <dgm:spPr/>
    </dgm:pt>
    <dgm:pt modelId="{42C0B745-B338-6843-B537-A1C27038EB25}" type="pres">
      <dgm:prSet presAssocID="{461BBBC6-ED78-2A4B-B86B-8792856F1EA1}" presName="spacing" presStyleCnt="0"/>
      <dgm:spPr/>
    </dgm:pt>
    <dgm:pt modelId="{9D379010-0BB2-ED47-9986-BDC56257096F}" type="pres">
      <dgm:prSet presAssocID="{F1668546-A170-0045-91E3-56B6253CF099}" presName="composite" presStyleCnt="0"/>
      <dgm:spPr/>
    </dgm:pt>
    <dgm:pt modelId="{6B823554-F93F-294C-B9AA-1A6F0AC13849}" type="pres">
      <dgm:prSet presAssocID="{F1668546-A170-0045-91E3-56B6253CF099}" presName="imgShp" presStyleLbl="fgImgPlace1" presStyleIdx="1"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9CBE20B3-1FC1-9F4C-B6AD-7316AC92C84F}" type="pres">
      <dgm:prSet presAssocID="{F1668546-A170-0045-91E3-56B6253CF099}" presName="txShp" presStyleLbl="node1" presStyleIdx="1" presStyleCnt="8">
        <dgm:presLayoutVars>
          <dgm:bulletEnabled val="1"/>
        </dgm:presLayoutVars>
      </dgm:prSet>
      <dgm:spPr/>
    </dgm:pt>
    <dgm:pt modelId="{6F9708D1-573C-974B-9F7B-F0CB3F82ED45}" type="pres">
      <dgm:prSet presAssocID="{E55C67B9-93E0-BD40-B5B7-936CF355AFA9}" presName="spacing" presStyleCnt="0"/>
      <dgm:spPr/>
    </dgm:pt>
    <dgm:pt modelId="{B3191E81-F82D-C045-A9B8-77A67B06B9CA}" type="pres">
      <dgm:prSet presAssocID="{ED0C4C4D-51FF-6C4A-94E2-35016157EBB2}" presName="composite" presStyleCnt="0"/>
      <dgm:spPr/>
    </dgm:pt>
    <dgm:pt modelId="{09025524-A80E-824C-8BD3-234ACC0416E7}" type="pres">
      <dgm:prSet presAssocID="{ED0C4C4D-51FF-6C4A-94E2-35016157EBB2}" presName="imgShp" presStyleLbl="fgImgPlace1" presStyleIdx="2"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A1CFBC0E-78C0-754A-A795-8B12D2331729}" type="pres">
      <dgm:prSet presAssocID="{ED0C4C4D-51FF-6C4A-94E2-35016157EBB2}" presName="txShp" presStyleLbl="node1" presStyleIdx="2" presStyleCnt="8">
        <dgm:presLayoutVars>
          <dgm:bulletEnabled val="1"/>
        </dgm:presLayoutVars>
      </dgm:prSet>
      <dgm:spPr/>
    </dgm:pt>
    <dgm:pt modelId="{8CFD04D4-3B04-AC4D-AC25-5656A4EA0C38}" type="pres">
      <dgm:prSet presAssocID="{C637639C-33E0-7E43-B8FF-D4B403D44935}" presName="spacing" presStyleCnt="0"/>
      <dgm:spPr/>
    </dgm:pt>
    <dgm:pt modelId="{82000BB7-B7A4-4C49-A780-F259C15E1093}" type="pres">
      <dgm:prSet presAssocID="{586FAC59-77E7-D34D-A080-6C97FACC71AD}" presName="composite" presStyleCnt="0"/>
      <dgm:spPr/>
    </dgm:pt>
    <dgm:pt modelId="{22D5CD72-38AD-3F40-85B3-50471AFBE179}" type="pres">
      <dgm:prSet presAssocID="{586FAC59-77E7-D34D-A080-6C97FACC71AD}" presName="imgShp" presStyleLbl="fgImgPlace1" presStyleIdx="3"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2391B6EF-3DBE-194A-A575-D0F1797B849C}" type="pres">
      <dgm:prSet presAssocID="{586FAC59-77E7-D34D-A080-6C97FACC71AD}" presName="txShp" presStyleLbl="node1" presStyleIdx="3" presStyleCnt="8">
        <dgm:presLayoutVars>
          <dgm:bulletEnabled val="1"/>
        </dgm:presLayoutVars>
      </dgm:prSet>
      <dgm:spPr/>
    </dgm:pt>
    <dgm:pt modelId="{55B8571D-2838-4240-BE21-264DA23F4D27}" type="pres">
      <dgm:prSet presAssocID="{71D0D2A1-345A-684A-A385-A6B11D2DA461}" presName="spacing" presStyleCnt="0"/>
      <dgm:spPr/>
    </dgm:pt>
    <dgm:pt modelId="{A650B417-692D-824D-844E-8AA21612B3DB}" type="pres">
      <dgm:prSet presAssocID="{56C3484B-D493-424B-8D17-83DEAAD1DCD8}" presName="composite" presStyleCnt="0"/>
      <dgm:spPr/>
    </dgm:pt>
    <dgm:pt modelId="{47383898-8504-8149-9EEA-08F6EDEEEA09}" type="pres">
      <dgm:prSet presAssocID="{56C3484B-D493-424B-8D17-83DEAAD1DCD8}" presName="imgShp" presStyleLbl="fgImgPlace1" presStyleIdx="4"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99233FC3-8F55-BF4C-AAF0-B77C5D4E33DF}" type="pres">
      <dgm:prSet presAssocID="{56C3484B-D493-424B-8D17-83DEAAD1DCD8}" presName="txShp" presStyleLbl="node1" presStyleIdx="4" presStyleCnt="8">
        <dgm:presLayoutVars>
          <dgm:bulletEnabled val="1"/>
        </dgm:presLayoutVars>
      </dgm:prSet>
      <dgm:spPr/>
    </dgm:pt>
    <dgm:pt modelId="{B848A502-745B-874E-BA2D-15AF3750F283}" type="pres">
      <dgm:prSet presAssocID="{1BF978BB-FA10-C94F-9C04-EDCF96AD9494}" presName="spacing" presStyleCnt="0"/>
      <dgm:spPr/>
    </dgm:pt>
    <dgm:pt modelId="{0F377466-451A-224C-A780-C0D6DF5C3F92}" type="pres">
      <dgm:prSet presAssocID="{79098191-8F39-A041-8190-B9BA4463FCA5}" presName="composite" presStyleCnt="0"/>
      <dgm:spPr/>
    </dgm:pt>
    <dgm:pt modelId="{F0265B08-159E-8E45-9403-9D50D009941E}" type="pres">
      <dgm:prSet presAssocID="{79098191-8F39-A041-8190-B9BA4463FCA5}" presName="imgShp" presStyleLbl="fgImgPlace1" presStyleIdx="5"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98EF2403-5AF6-1E4A-9E0F-490E7E6161CB}" type="pres">
      <dgm:prSet presAssocID="{79098191-8F39-A041-8190-B9BA4463FCA5}" presName="txShp" presStyleLbl="node1" presStyleIdx="5" presStyleCnt="8">
        <dgm:presLayoutVars>
          <dgm:bulletEnabled val="1"/>
        </dgm:presLayoutVars>
      </dgm:prSet>
      <dgm:spPr/>
    </dgm:pt>
    <dgm:pt modelId="{2AAAE3E5-08F4-1045-A930-C10EF0271ABC}" type="pres">
      <dgm:prSet presAssocID="{5ED99B75-01EE-5B49-A09B-740C8F504DAD}" presName="spacing" presStyleCnt="0"/>
      <dgm:spPr/>
    </dgm:pt>
    <dgm:pt modelId="{2D7900BD-162C-9B41-A717-157D0AFF9F65}" type="pres">
      <dgm:prSet presAssocID="{8A9ABEC0-4C6C-684F-A99E-06A266F049A8}" presName="composite" presStyleCnt="0"/>
      <dgm:spPr/>
    </dgm:pt>
    <dgm:pt modelId="{2D21EDAF-22C7-7E44-9BC5-806F4059CBC5}" type="pres">
      <dgm:prSet presAssocID="{8A9ABEC0-4C6C-684F-A99E-06A266F049A8}" presName="imgShp" presStyleLbl="fgImgPlace1" presStyleIdx="6"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C2D5326C-9371-914B-ACE7-4F2769B897D6}" type="pres">
      <dgm:prSet presAssocID="{8A9ABEC0-4C6C-684F-A99E-06A266F049A8}" presName="txShp" presStyleLbl="node1" presStyleIdx="6" presStyleCnt="8">
        <dgm:presLayoutVars>
          <dgm:bulletEnabled val="1"/>
        </dgm:presLayoutVars>
      </dgm:prSet>
      <dgm:spPr/>
    </dgm:pt>
    <dgm:pt modelId="{F828E5CF-6981-204A-B1E9-9ED268E57DD6}" type="pres">
      <dgm:prSet presAssocID="{0A3A8007-96A6-7244-83A7-479ADB1EAD4F}" presName="spacing" presStyleCnt="0"/>
      <dgm:spPr/>
    </dgm:pt>
    <dgm:pt modelId="{8EE61811-D345-FF45-9178-45A09B390DE3}" type="pres">
      <dgm:prSet presAssocID="{D4874874-54E9-E347-921B-2CEDF0A02FD0}" presName="composite" presStyleCnt="0"/>
      <dgm:spPr/>
    </dgm:pt>
    <dgm:pt modelId="{C8B8D1AE-448F-E64E-9927-058FBFA01069}" type="pres">
      <dgm:prSet presAssocID="{D4874874-54E9-E347-921B-2CEDF0A02FD0}" presName="imgShp" presStyleLbl="fgImgPlace1" presStyleIdx="7"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53E5DC39-AA5D-EA4C-8659-864143730B4D}" type="pres">
      <dgm:prSet presAssocID="{D4874874-54E9-E347-921B-2CEDF0A02FD0}" presName="txShp" presStyleLbl="node1" presStyleIdx="7" presStyleCnt="8">
        <dgm:presLayoutVars>
          <dgm:bulletEnabled val="1"/>
        </dgm:presLayoutVars>
      </dgm:prSet>
      <dgm:spPr/>
    </dgm:pt>
  </dgm:ptLst>
  <dgm:cxnLst>
    <dgm:cxn modelId="{9C444E04-35FA-444C-AD04-B3F8396FA74E}" type="presOf" srcId="{ED0C4C4D-51FF-6C4A-94E2-35016157EBB2}" destId="{A1CFBC0E-78C0-754A-A795-8B12D2331729}" srcOrd="0" destOrd="0" presId="urn:microsoft.com/office/officeart/2005/8/layout/vList3"/>
    <dgm:cxn modelId="{05A38D0D-252C-594D-93B1-1B6859861FF5}" srcId="{0A387756-E898-FA43-AE0C-4C24614FB6F6}" destId="{8A9ABEC0-4C6C-684F-A99E-06A266F049A8}" srcOrd="6" destOrd="0" parTransId="{39D533B9-DD74-414E-9192-4BAA86F3B4D0}" sibTransId="{0A3A8007-96A6-7244-83A7-479ADB1EAD4F}"/>
    <dgm:cxn modelId="{49BA7B18-CC4C-074A-8560-B5E126EF863E}" srcId="{0A387756-E898-FA43-AE0C-4C24614FB6F6}" destId="{ED0C4C4D-51FF-6C4A-94E2-35016157EBB2}" srcOrd="2" destOrd="0" parTransId="{5026231E-3695-734D-A160-7AE0A34791A3}" sibTransId="{C637639C-33E0-7E43-B8FF-D4B403D44935}"/>
    <dgm:cxn modelId="{55B54434-7D34-344F-A71A-A76DB709FA8F}" srcId="{0A387756-E898-FA43-AE0C-4C24614FB6F6}" destId="{D4874874-54E9-E347-921B-2CEDF0A02FD0}" srcOrd="7" destOrd="0" parTransId="{1C6C5A76-0FA4-044F-B4BD-083A086F0FEB}" sibTransId="{CF312AFF-44C1-CC42-9E9E-37C1C5081D14}"/>
    <dgm:cxn modelId="{4C7DF435-78DD-EC4B-9686-5B355BE84A8F}" type="presOf" srcId="{586FAC59-77E7-D34D-A080-6C97FACC71AD}" destId="{2391B6EF-3DBE-194A-A575-D0F1797B849C}" srcOrd="0" destOrd="0" presId="urn:microsoft.com/office/officeart/2005/8/layout/vList3"/>
    <dgm:cxn modelId="{2BC33F40-AA1E-594F-930D-CD578C891318}" srcId="{0A387756-E898-FA43-AE0C-4C24614FB6F6}" destId="{79098191-8F39-A041-8190-B9BA4463FCA5}" srcOrd="5" destOrd="0" parTransId="{20539FF7-879F-8C4B-817E-FF5831643D42}" sibTransId="{5ED99B75-01EE-5B49-A09B-740C8F504DAD}"/>
    <dgm:cxn modelId="{44A8D640-DEAB-374F-8D09-C90C14D1B62C}" srcId="{0A387756-E898-FA43-AE0C-4C24614FB6F6}" destId="{56C3484B-D493-424B-8D17-83DEAAD1DCD8}" srcOrd="4" destOrd="0" parTransId="{A0C16AE4-19C2-5C4E-B5A1-13074EC11AED}" sibTransId="{1BF978BB-FA10-C94F-9C04-EDCF96AD9494}"/>
    <dgm:cxn modelId="{AAC4215E-5BDF-7E4D-B964-501317FC909E}" type="presOf" srcId="{D912B934-9A11-8241-A755-75EC8E405770}" destId="{2A8536DE-5793-4243-9877-C8C0158A78CA}" srcOrd="0" destOrd="0" presId="urn:microsoft.com/office/officeart/2005/8/layout/vList3"/>
    <dgm:cxn modelId="{2D111943-9CC5-2646-B038-A90353B32758}" type="presOf" srcId="{8A9ABEC0-4C6C-684F-A99E-06A266F049A8}" destId="{C2D5326C-9371-914B-ACE7-4F2769B897D6}" srcOrd="0" destOrd="0" presId="urn:microsoft.com/office/officeart/2005/8/layout/vList3"/>
    <dgm:cxn modelId="{1CC9C667-A790-D444-998E-0A5312C99990}" type="presOf" srcId="{0A387756-E898-FA43-AE0C-4C24614FB6F6}" destId="{4CBFEA44-5D48-0347-B818-BCC8A2869BF2}" srcOrd="0" destOrd="0" presId="urn:microsoft.com/office/officeart/2005/8/layout/vList3"/>
    <dgm:cxn modelId="{35DABF6A-0149-AB48-9417-204DFF333810}" srcId="{0A387756-E898-FA43-AE0C-4C24614FB6F6}" destId="{F1668546-A170-0045-91E3-56B6253CF099}" srcOrd="1" destOrd="0" parTransId="{07DEFF73-6580-754E-8A7B-60DC45505DF1}" sibTransId="{E55C67B9-93E0-BD40-B5B7-936CF355AFA9}"/>
    <dgm:cxn modelId="{8E94026B-71BE-3D42-847A-024EAAD0B524}" type="presOf" srcId="{D4874874-54E9-E347-921B-2CEDF0A02FD0}" destId="{53E5DC39-AA5D-EA4C-8659-864143730B4D}" srcOrd="0" destOrd="0" presId="urn:microsoft.com/office/officeart/2005/8/layout/vList3"/>
    <dgm:cxn modelId="{57281976-2FE5-8A4B-888E-33F003C40F67}" type="presOf" srcId="{79098191-8F39-A041-8190-B9BA4463FCA5}" destId="{98EF2403-5AF6-1E4A-9E0F-490E7E6161CB}" srcOrd="0" destOrd="0" presId="urn:microsoft.com/office/officeart/2005/8/layout/vList3"/>
    <dgm:cxn modelId="{9690939C-7438-6F46-8CF6-D0762F06068A}" type="presOf" srcId="{F1668546-A170-0045-91E3-56B6253CF099}" destId="{9CBE20B3-1FC1-9F4C-B6AD-7316AC92C84F}" srcOrd="0" destOrd="0" presId="urn:microsoft.com/office/officeart/2005/8/layout/vList3"/>
    <dgm:cxn modelId="{DA45B8A1-0CE5-EF48-A081-C3E039E37F02}" srcId="{0A387756-E898-FA43-AE0C-4C24614FB6F6}" destId="{586FAC59-77E7-D34D-A080-6C97FACC71AD}" srcOrd="3" destOrd="0" parTransId="{2569833F-B232-BE4E-A7BC-AA97BD27E62E}" sibTransId="{71D0D2A1-345A-684A-A385-A6B11D2DA461}"/>
    <dgm:cxn modelId="{88EFB8AF-33E7-7643-83E9-397550EE948A}" srcId="{0A387756-E898-FA43-AE0C-4C24614FB6F6}" destId="{D912B934-9A11-8241-A755-75EC8E405770}" srcOrd="0" destOrd="0" parTransId="{BCBD15DC-3A43-854A-BC33-A940B0E7EC4C}" sibTransId="{461BBBC6-ED78-2A4B-B86B-8792856F1EA1}"/>
    <dgm:cxn modelId="{A8B354B1-06C1-8643-9F7E-F1EE9E357629}" type="presOf" srcId="{56C3484B-D493-424B-8D17-83DEAAD1DCD8}" destId="{99233FC3-8F55-BF4C-AAF0-B77C5D4E33DF}" srcOrd="0" destOrd="0" presId="urn:microsoft.com/office/officeart/2005/8/layout/vList3"/>
    <dgm:cxn modelId="{5FD29820-DBDE-7E45-8D7A-D251F37FB3E7}" type="presParOf" srcId="{4CBFEA44-5D48-0347-B818-BCC8A2869BF2}" destId="{43C75837-1BCF-B942-8674-D582A263E839}" srcOrd="0" destOrd="0" presId="urn:microsoft.com/office/officeart/2005/8/layout/vList3"/>
    <dgm:cxn modelId="{AEE4A0F5-A1E8-5044-8DFB-871659D59E9B}" type="presParOf" srcId="{43C75837-1BCF-B942-8674-D582A263E839}" destId="{E8C80D64-5EDE-5948-B004-8CBE952ED74D}" srcOrd="0" destOrd="0" presId="urn:microsoft.com/office/officeart/2005/8/layout/vList3"/>
    <dgm:cxn modelId="{F4716651-07BA-124C-AD13-DC460573DE52}" type="presParOf" srcId="{43C75837-1BCF-B942-8674-D582A263E839}" destId="{2A8536DE-5793-4243-9877-C8C0158A78CA}" srcOrd="1" destOrd="0" presId="urn:microsoft.com/office/officeart/2005/8/layout/vList3"/>
    <dgm:cxn modelId="{E4D5AD61-5340-894B-AA83-0EA9A9C74570}" type="presParOf" srcId="{4CBFEA44-5D48-0347-B818-BCC8A2869BF2}" destId="{42C0B745-B338-6843-B537-A1C27038EB25}" srcOrd="1" destOrd="0" presId="urn:microsoft.com/office/officeart/2005/8/layout/vList3"/>
    <dgm:cxn modelId="{55E7BCC5-9741-A44E-BDA3-891F15881A1B}" type="presParOf" srcId="{4CBFEA44-5D48-0347-B818-BCC8A2869BF2}" destId="{9D379010-0BB2-ED47-9986-BDC56257096F}" srcOrd="2" destOrd="0" presId="urn:microsoft.com/office/officeart/2005/8/layout/vList3"/>
    <dgm:cxn modelId="{706BF36C-5DC4-4D4E-B167-B4D99B8B9EC9}" type="presParOf" srcId="{9D379010-0BB2-ED47-9986-BDC56257096F}" destId="{6B823554-F93F-294C-B9AA-1A6F0AC13849}" srcOrd="0" destOrd="0" presId="urn:microsoft.com/office/officeart/2005/8/layout/vList3"/>
    <dgm:cxn modelId="{0B9484C3-54E8-4643-926A-63A5AF3438C7}" type="presParOf" srcId="{9D379010-0BB2-ED47-9986-BDC56257096F}" destId="{9CBE20B3-1FC1-9F4C-B6AD-7316AC92C84F}" srcOrd="1" destOrd="0" presId="urn:microsoft.com/office/officeart/2005/8/layout/vList3"/>
    <dgm:cxn modelId="{3E5FD1F2-75FC-1D43-B2D0-C2844723B817}" type="presParOf" srcId="{4CBFEA44-5D48-0347-B818-BCC8A2869BF2}" destId="{6F9708D1-573C-974B-9F7B-F0CB3F82ED45}" srcOrd="3" destOrd="0" presId="urn:microsoft.com/office/officeart/2005/8/layout/vList3"/>
    <dgm:cxn modelId="{671A29AE-6F96-9B45-BD14-088E688EC688}" type="presParOf" srcId="{4CBFEA44-5D48-0347-B818-BCC8A2869BF2}" destId="{B3191E81-F82D-C045-A9B8-77A67B06B9CA}" srcOrd="4" destOrd="0" presId="urn:microsoft.com/office/officeart/2005/8/layout/vList3"/>
    <dgm:cxn modelId="{0FFB1012-1C21-1B44-B96A-78946BB6425A}" type="presParOf" srcId="{B3191E81-F82D-C045-A9B8-77A67B06B9CA}" destId="{09025524-A80E-824C-8BD3-234ACC0416E7}" srcOrd="0" destOrd="0" presId="urn:microsoft.com/office/officeart/2005/8/layout/vList3"/>
    <dgm:cxn modelId="{B6E71335-4129-D84A-8208-2F3EE20062A9}" type="presParOf" srcId="{B3191E81-F82D-C045-A9B8-77A67B06B9CA}" destId="{A1CFBC0E-78C0-754A-A795-8B12D2331729}" srcOrd="1" destOrd="0" presId="urn:microsoft.com/office/officeart/2005/8/layout/vList3"/>
    <dgm:cxn modelId="{4CAF440D-53FC-3C4F-B27E-836CB5EFC1D1}" type="presParOf" srcId="{4CBFEA44-5D48-0347-B818-BCC8A2869BF2}" destId="{8CFD04D4-3B04-AC4D-AC25-5656A4EA0C38}" srcOrd="5" destOrd="0" presId="urn:microsoft.com/office/officeart/2005/8/layout/vList3"/>
    <dgm:cxn modelId="{04AA31BC-6C04-DF45-9F12-D22A52953881}" type="presParOf" srcId="{4CBFEA44-5D48-0347-B818-BCC8A2869BF2}" destId="{82000BB7-B7A4-4C49-A780-F259C15E1093}" srcOrd="6" destOrd="0" presId="urn:microsoft.com/office/officeart/2005/8/layout/vList3"/>
    <dgm:cxn modelId="{933D2AEF-77A7-4948-B460-482B57C0504C}" type="presParOf" srcId="{82000BB7-B7A4-4C49-A780-F259C15E1093}" destId="{22D5CD72-38AD-3F40-85B3-50471AFBE179}" srcOrd="0" destOrd="0" presId="urn:microsoft.com/office/officeart/2005/8/layout/vList3"/>
    <dgm:cxn modelId="{C76328FF-72F7-C04D-9575-62A5CF310DE1}" type="presParOf" srcId="{82000BB7-B7A4-4C49-A780-F259C15E1093}" destId="{2391B6EF-3DBE-194A-A575-D0F1797B849C}" srcOrd="1" destOrd="0" presId="urn:microsoft.com/office/officeart/2005/8/layout/vList3"/>
    <dgm:cxn modelId="{4BA7C185-A738-FF45-A354-5F72CF4C7E50}" type="presParOf" srcId="{4CBFEA44-5D48-0347-B818-BCC8A2869BF2}" destId="{55B8571D-2838-4240-BE21-264DA23F4D27}" srcOrd="7" destOrd="0" presId="urn:microsoft.com/office/officeart/2005/8/layout/vList3"/>
    <dgm:cxn modelId="{B8EE6EB0-47D8-8F44-90FE-1699A2BDD770}" type="presParOf" srcId="{4CBFEA44-5D48-0347-B818-BCC8A2869BF2}" destId="{A650B417-692D-824D-844E-8AA21612B3DB}" srcOrd="8" destOrd="0" presId="urn:microsoft.com/office/officeart/2005/8/layout/vList3"/>
    <dgm:cxn modelId="{01E5D268-E9C9-EB44-BA03-7F8162A5BBBB}" type="presParOf" srcId="{A650B417-692D-824D-844E-8AA21612B3DB}" destId="{47383898-8504-8149-9EEA-08F6EDEEEA09}" srcOrd="0" destOrd="0" presId="urn:microsoft.com/office/officeart/2005/8/layout/vList3"/>
    <dgm:cxn modelId="{64469C9A-7CC4-8E47-9B70-1562C5EE77FD}" type="presParOf" srcId="{A650B417-692D-824D-844E-8AA21612B3DB}" destId="{99233FC3-8F55-BF4C-AAF0-B77C5D4E33DF}" srcOrd="1" destOrd="0" presId="urn:microsoft.com/office/officeart/2005/8/layout/vList3"/>
    <dgm:cxn modelId="{97E56110-00BE-1C43-9F41-73684F4F5060}" type="presParOf" srcId="{4CBFEA44-5D48-0347-B818-BCC8A2869BF2}" destId="{B848A502-745B-874E-BA2D-15AF3750F283}" srcOrd="9" destOrd="0" presId="urn:microsoft.com/office/officeart/2005/8/layout/vList3"/>
    <dgm:cxn modelId="{AE2DD891-4D96-5B4E-914F-A73E1FC2C1C4}" type="presParOf" srcId="{4CBFEA44-5D48-0347-B818-BCC8A2869BF2}" destId="{0F377466-451A-224C-A780-C0D6DF5C3F92}" srcOrd="10" destOrd="0" presId="urn:microsoft.com/office/officeart/2005/8/layout/vList3"/>
    <dgm:cxn modelId="{F2CF7E3A-1C1F-2E49-A5A9-AB343C4A3D19}" type="presParOf" srcId="{0F377466-451A-224C-A780-C0D6DF5C3F92}" destId="{F0265B08-159E-8E45-9403-9D50D009941E}" srcOrd="0" destOrd="0" presId="urn:microsoft.com/office/officeart/2005/8/layout/vList3"/>
    <dgm:cxn modelId="{B85C5B4A-BF2E-894D-9AC2-0F3C1777B20F}" type="presParOf" srcId="{0F377466-451A-224C-A780-C0D6DF5C3F92}" destId="{98EF2403-5AF6-1E4A-9E0F-490E7E6161CB}" srcOrd="1" destOrd="0" presId="urn:microsoft.com/office/officeart/2005/8/layout/vList3"/>
    <dgm:cxn modelId="{6788690A-65F6-AD4C-86BD-835B1FB75809}" type="presParOf" srcId="{4CBFEA44-5D48-0347-B818-BCC8A2869BF2}" destId="{2AAAE3E5-08F4-1045-A930-C10EF0271ABC}" srcOrd="11" destOrd="0" presId="urn:microsoft.com/office/officeart/2005/8/layout/vList3"/>
    <dgm:cxn modelId="{643F8604-2248-A247-AE64-9743EABE3F36}" type="presParOf" srcId="{4CBFEA44-5D48-0347-B818-BCC8A2869BF2}" destId="{2D7900BD-162C-9B41-A717-157D0AFF9F65}" srcOrd="12" destOrd="0" presId="urn:microsoft.com/office/officeart/2005/8/layout/vList3"/>
    <dgm:cxn modelId="{1BC25557-A43C-094E-8CFF-05192AAD62A2}" type="presParOf" srcId="{2D7900BD-162C-9B41-A717-157D0AFF9F65}" destId="{2D21EDAF-22C7-7E44-9BC5-806F4059CBC5}" srcOrd="0" destOrd="0" presId="urn:microsoft.com/office/officeart/2005/8/layout/vList3"/>
    <dgm:cxn modelId="{5A890272-296A-5245-BAC1-10FBEFDAD4A7}" type="presParOf" srcId="{2D7900BD-162C-9B41-A717-157D0AFF9F65}" destId="{C2D5326C-9371-914B-ACE7-4F2769B897D6}" srcOrd="1" destOrd="0" presId="urn:microsoft.com/office/officeart/2005/8/layout/vList3"/>
    <dgm:cxn modelId="{1C8A89C5-4A80-8449-B86B-AFA60C30D937}" type="presParOf" srcId="{4CBFEA44-5D48-0347-B818-BCC8A2869BF2}" destId="{F828E5CF-6981-204A-B1E9-9ED268E57DD6}" srcOrd="13" destOrd="0" presId="urn:microsoft.com/office/officeart/2005/8/layout/vList3"/>
    <dgm:cxn modelId="{C837A250-C671-B34E-A6C4-984A9B82B916}" type="presParOf" srcId="{4CBFEA44-5D48-0347-B818-BCC8A2869BF2}" destId="{8EE61811-D345-FF45-9178-45A09B390DE3}" srcOrd="14" destOrd="0" presId="urn:microsoft.com/office/officeart/2005/8/layout/vList3"/>
    <dgm:cxn modelId="{6D0D144B-0FB8-9046-A5FE-AAB6500E0B57}" type="presParOf" srcId="{8EE61811-D345-FF45-9178-45A09B390DE3}" destId="{C8B8D1AE-448F-E64E-9927-058FBFA01069}" srcOrd="0" destOrd="0" presId="urn:microsoft.com/office/officeart/2005/8/layout/vList3"/>
    <dgm:cxn modelId="{17601CFA-76A1-204A-AFD3-31A5FDB01A5F}" type="presParOf" srcId="{8EE61811-D345-FF45-9178-45A09B390DE3}" destId="{53E5DC39-AA5D-EA4C-8659-864143730B4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F32D51-AC3E-43AE-A6AC-3BB5DD522EB5}" type="doc">
      <dgm:prSet loTypeId="urn:microsoft.com/office/officeart/2005/8/layout/arrow2" loCatId="process" qsTypeId="urn:microsoft.com/office/officeart/2005/8/quickstyle/simple3" qsCatId="simple" csTypeId="urn:microsoft.com/office/officeart/2005/8/colors/accent1_5" csCatId="accent1" phldr="1"/>
      <dgm:spPr/>
      <dgm:t>
        <a:bodyPr/>
        <a:lstStyle/>
        <a:p>
          <a:endParaRPr lang="en-US"/>
        </a:p>
      </dgm:t>
    </dgm:pt>
    <dgm:pt modelId="{7694AA63-509C-4A42-8532-64AC2D503108}">
      <dgm:prSet phldrT="[Text]" custT="1"/>
      <dgm:spPr/>
      <dgm:t>
        <a:bodyPr/>
        <a:lstStyle/>
        <a:p>
          <a:r>
            <a:rPr lang="en-US" sz="1800"/>
            <a:t>Build binaries once</a:t>
          </a:r>
        </a:p>
      </dgm:t>
      <dgm:extLst>
        <a:ext uri="{E40237B7-FDA0-4F09-8148-C483321AD2D9}">
          <dgm14:cNvPr xmlns:dgm14="http://schemas.microsoft.com/office/drawing/2010/diagram" id="0" name="" title="Step 1 title"/>
        </a:ext>
      </dgm:extLst>
    </dgm:pt>
    <dgm:pt modelId="{5FE6F54A-793F-4D23-AEE4-0B66EFEF7537}" type="parTrans" cxnId="{6B022E57-08DD-45E3-840B-6A1D9FA4CD05}">
      <dgm:prSet/>
      <dgm:spPr/>
      <dgm:t>
        <a:bodyPr/>
        <a:lstStyle/>
        <a:p>
          <a:endParaRPr lang="en-US"/>
        </a:p>
      </dgm:t>
    </dgm:pt>
    <dgm:pt modelId="{31D65F67-FF5D-4DBF-B8F3-42F4954C4217}" type="sibTrans" cxnId="{6B022E57-08DD-45E3-840B-6A1D9FA4CD05}">
      <dgm:prSet/>
      <dgm:spPr/>
      <dgm:t>
        <a:bodyPr/>
        <a:lstStyle/>
        <a:p>
          <a:endParaRPr lang="en-US"/>
        </a:p>
      </dgm:t>
    </dgm:pt>
    <dgm:pt modelId="{9686F1BF-536B-47D1-8382-7914918E4475}">
      <dgm:prSet phldrT="[Text]" custT="1"/>
      <dgm:spPr/>
      <dgm:t>
        <a:bodyPr/>
        <a:lstStyle/>
        <a:p>
          <a:r>
            <a:rPr lang="en-US" sz="1800"/>
            <a:t>Use the same mechanism to deploy everywhere</a:t>
          </a:r>
        </a:p>
      </dgm:t>
      <dgm:extLst>
        <a:ext uri="{E40237B7-FDA0-4F09-8148-C483321AD2D9}">
          <dgm14:cNvPr xmlns:dgm14="http://schemas.microsoft.com/office/drawing/2010/diagram" id="0" name="" title="Step 2 title"/>
        </a:ext>
      </dgm:extLst>
    </dgm:pt>
    <dgm:pt modelId="{7974D907-A946-4B07-9B14-E984EF358131}" type="parTrans" cxnId="{278F5898-2FEC-487A-BC63-96F95738EB85}">
      <dgm:prSet/>
      <dgm:spPr/>
      <dgm:t>
        <a:bodyPr/>
        <a:lstStyle/>
        <a:p>
          <a:endParaRPr lang="en-US"/>
        </a:p>
      </dgm:t>
    </dgm:pt>
    <dgm:pt modelId="{DF9CE341-EF0D-47D3-9D51-24517F7DC7E6}" type="sibTrans" cxnId="{278F5898-2FEC-487A-BC63-96F95738EB85}">
      <dgm:prSet/>
      <dgm:spPr/>
      <dgm:t>
        <a:bodyPr/>
        <a:lstStyle/>
        <a:p>
          <a:endParaRPr lang="en-US"/>
        </a:p>
      </dgm:t>
    </dgm:pt>
    <dgm:pt modelId="{92A9350D-71E3-D94F-BCEA-2D204F4F6034}">
      <dgm:prSet phldrT="[Text]" custT="1"/>
      <dgm:spPr/>
      <dgm:t>
        <a:bodyPr/>
        <a:lstStyle/>
        <a:p>
          <a:r>
            <a:rPr lang="en-US" sz="1800"/>
            <a:t>Smoke Test / Deploy Frequently</a:t>
          </a:r>
        </a:p>
      </dgm:t>
      <dgm:extLst>
        <a:ext uri="{E40237B7-FDA0-4F09-8148-C483321AD2D9}">
          <dgm14:cNvPr xmlns:dgm14="http://schemas.microsoft.com/office/drawing/2010/diagram" id="0" name="" title="Step 4 title"/>
        </a:ext>
      </dgm:extLst>
    </dgm:pt>
    <dgm:pt modelId="{0576AF62-04AF-5F49-8F9B-96F6EC0772D1}" type="parTrans" cxnId="{82833C44-C357-B24C-BDA1-D0CA3D605225}">
      <dgm:prSet/>
      <dgm:spPr/>
      <dgm:t>
        <a:bodyPr/>
        <a:lstStyle/>
        <a:p>
          <a:endParaRPr lang="en-US"/>
        </a:p>
      </dgm:t>
    </dgm:pt>
    <dgm:pt modelId="{2CA0DB4E-9EC7-1D48-AF34-382E77EE2049}" type="sibTrans" cxnId="{82833C44-C357-B24C-BDA1-D0CA3D605225}">
      <dgm:prSet/>
      <dgm:spPr/>
      <dgm:t>
        <a:bodyPr/>
        <a:lstStyle/>
        <a:p>
          <a:endParaRPr lang="en-US"/>
        </a:p>
      </dgm:t>
    </dgm:pt>
    <dgm:pt modelId="{1AEA4A1B-5A19-404A-B68A-B50FF8638DC4}">
      <dgm:prSet phldrT="[Text]" custT="1"/>
      <dgm:spPr/>
      <dgm:t>
        <a:bodyPr/>
        <a:lstStyle/>
        <a:p>
          <a:r>
            <a:rPr lang="en-US" sz="1800"/>
            <a:t> </a:t>
          </a:r>
        </a:p>
      </dgm:t>
      <dgm:extLst>
        <a:ext uri="{E40237B7-FDA0-4F09-8148-C483321AD2D9}">
          <dgm14:cNvPr xmlns:dgm14="http://schemas.microsoft.com/office/drawing/2010/diagram" id="0" name="" title="Step 4 title"/>
        </a:ext>
      </dgm:extLst>
    </dgm:pt>
    <dgm:pt modelId="{17BFF7DA-457B-49D3-9BD9-89DE9293540C}" type="sibTrans" cxnId="{7101D6EF-33D1-458F-906B-3DCC1A311E89}">
      <dgm:prSet/>
      <dgm:spPr/>
      <dgm:t>
        <a:bodyPr/>
        <a:lstStyle/>
        <a:p>
          <a:endParaRPr lang="en-US"/>
        </a:p>
      </dgm:t>
    </dgm:pt>
    <dgm:pt modelId="{9EA725A4-0818-4DC3-8903-F98A3F8822BE}" type="parTrans" cxnId="{7101D6EF-33D1-458F-906B-3DCC1A311E89}">
      <dgm:prSet/>
      <dgm:spPr/>
      <dgm:t>
        <a:bodyPr/>
        <a:lstStyle/>
        <a:p>
          <a:endParaRPr lang="en-US"/>
        </a:p>
      </dgm:t>
    </dgm:pt>
    <dgm:pt modelId="{2964D020-594D-4B3F-A1F5-83A936D2CAC8}" type="pres">
      <dgm:prSet presAssocID="{69F32D51-AC3E-43AE-A6AC-3BB5DD522EB5}" presName="arrowDiagram" presStyleCnt="0">
        <dgm:presLayoutVars>
          <dgm:chMax val="5"/>
          <dgm:dir/>
          <dgm:resizeHandles val="exact"/>
        </dgm:presLayoutVars>
      </dgm:prSet>
      <dgm:spPr/>
    </dgm:pt>
    <dgm:pt modelId="{44FE4485-F431-4155-9E60-660F03471BE3}" type="pres">
      <dgm:prSet presAssocID="{69F32D51-AC3E-43AE-A6AC-3BB5DD522EB5}" presName="arrow" presStyleLbl="bgShp" presStyleIdx="0" presStyleCnt="1" custScaleX="140503" custLinFactNeighborX="-3747" custLinFactNeighborY="342"/>
      <dgm:spPr>
        <a:solidFill>
          <a:schemeClr val="accent5"/>
        </a:solidFill>
      </dgm:spPr>
      <dgm:extLst>
        <a:ext uri="{E40237B7-FDA0-4F09-8148-C483321AD2D9}">
          <dgm14:cNvPr xmlns:dgm14="http://schemas.microsoft.com/office/drawing/2010/diagram" id="0" name="" title="Upward arrow"/>
        </a:ext>
      </dgm:extLst>
    </dgm:pt>
    <dgm:pt modelId="{325A0AEF-0929-FB45-8770-565D95D35F27}" type="pres">
      <dgm:prSet presAssocID="{69F32D51-AC3E-43AE-A6AC-3BB5DD522EB5}" presName="arrowDiagram4" presStyleCnt="0"/>
      <dgm:spPr/>
    </dgm:pt>
    <dgm:pt modelId="{8A357BDC-D8C4-DD44-9510-C58E88699567}" type="pres">
      <dgm:prSet presAssocID="{7694AA63-509C-4A42-8532-64AC2D503108}" presName="bullet4a" presStyleLbl="node1" presStyleIdx="0" presStyleCnt="4" custLinFactX="-424259" custLinFactNeighborX="-500000" custLinFactNeighborY="52936"/>
      <dgm:spPr>
        <a:solidFill>
          <a:schemeClr val="accent1"/>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40A3F9C7-2B1F-0043-91E3-EC8766EA6D1B}" type="pres">
      <dgm:prSet presAssocID="{7694AA63-509C-4A42-8532-64AC2D503108}" presName="textBox4a" presStyleLbl="revTx" presStyleIdx="0" presStyleCnt="4" custScaleX="279231" custScaleY="45113" custLinFactNeighborX="22056" custLinFactNeighborY="-3744">
        <dgm:presLayoutVars>
          <dgm:bulletEnabled val="1"/>
        </dgm:presLayoutVars>
      </dgm:prSet>
      <dgm:spPr/>
    </dgm:pt>
    <dgm:pt modelId="{B89524E0-DF0D-334E-85A3-75E404D1CC29}" type="pres">
      <dgm:prSet presAssocID="{9686F1BF-536B-47D1-8382-7914918E4475}" presName="bullet4b" presStyleLbl="node1" presStyleIdx="1" presStyleCnt="4" custScaleX="78109" custScaleY="78108" custLinFactX="-100000" custLinFactNeighborX="-173968" custLinFactNeighborY="-261"/>
      <dgm:spPr>
        <a:solidFill>
          <a:schemeClr val="accent1"/>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CFB1DECE-E978-954D-9196-11D1D1982EF7}" type="pres">
      <dgm:prSet presAssocID="{9686F1BF-536B-47D1-8382-7914918E4475}" presName="textBox4b" presStyleLbl="revTx" presStyleIdx="1" presStyleCnt="4" custScaleX="201886" custScaleY="46195" custLinFactX="-100000" custLinFactY="-26424" custLinFactNeighborX="-112167" custLinFactNeighborY="-100000">
        <dgm:presLayoutVars>
          <dgm:bulletEnabled val="1"/>
        </dgm:presLayoutVars>
      </dgm:prSet>
      <dgm:spPr/>
    </dgm:pt>
    <dgm:pt modelId="{5AC0AD2B-7167-4144-BB54-FFC3EE12F52F}" type="pres">
      <dgm:prSet presAssocID="{92A9350D-71E3-D94F-BCEA-2D204F4F6034}" presName="bullet4c" presStyleLbl="node1" presStyleIdx="2" presStyleCnt="4" custLinFactNeighborX="846" custLinFactNeighborY="12364"/>
      <dgm:spPr>
        <a:solidFill>
          <a:schemeClr val="accent1"/>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C8C038DE-A58F-4F4A-BA2D-D88BC72D6590}" type="pres">
      <dgm:prSet presAssocID="{92A9350D-71E3-D94F-BCEA-2D204F4F6034}" presName="textBox4c" presStyleLbl="revTx" presStyleIdx="2" presStyleCnt="4" custScaleX="307820" custScaleY="61434" custLinFactX="36573" custLinFactNeighborX="100000" custLinFactNeighborY="9627">
        <dgm:presLayoutVars>
          <dgm:bulletEnabled val="1"/>
        </dgm:presLayoutVars>
      </dgm:prSet>
      <dgm:spPr/>
    </dgm:pt>
    <dgm:pt modelId="{54B10DC5-9E20-524C-9497-92FBC67539DF}" type="pres">
      <dgm:prSet presAssocID="{1AEA4A1B-5A19-404A-B68A-B50FF8638DC4}" presName="bullet4d" presStyleLbl="node1" presStyleIdx="3" presStyleCnt="4" custLinFactX="100000" custLinFactNeighborX="116073" custLinFactNeighborY="-5175"/>
      <dgm:spPr>
        <a:solidFill>
          <a:schemeClr val="accent1"/>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F8D41F4C-E515-B840-9F34-5608DF632F9B}" type="pres">
      <dgm:prSet presAssocID="{1AEA4A1B-5A19-404A-B68A-B50FF8638DC4}" presName="textBox4d" presStyleLbl="revTx" presStyleIdx="3" presStyleCnt="4" custScaleX="280363" custScaleY="50525" custLinFactNeighborX="-93282" custLinFactNeighborY="-60239">
        <dgm:presLayoutVars>
          <dgm:bulletEnabled val="1"/>
        </dgm:presLayoutVars>
      </dgm:prSet>
      <dgm:spPr/>
    </dgm:pt>
  </dgm:ptLst>
  <dgm:cxnLst>
    <dgm:cxn modelId="{794FBB06-93CB-454E-8F52-4BEAC3B1D720}" type="presOf" srcId="{7694AA63-509C-4A42-8532-64AC2D503108}" destId="{40A3F9C7-2B1F-0043-91E3-EC8766EA6D1B}" srcOrd="0" destOrd="0" presId="urn:microsoft.com/office/officeart/2005/8/layout/arrow2"/>
    <dgm:cxn modelId="{82833C44-C357-B24C-BDA1-D0CA3D605225}" srcId="{69F32D51-AC3E-43AE-A6AC-3BB5DD522EB5}" destId="{92A9350D-71E3-D94F-BCEA-2D204F4F6034}" srcOrd="2" destOrd="0" parTransId="{0576AF62-04AF-5F49-8F9B-96F6EC0772D1}" sibTransId="{2CA0DB4E-9EC7-1D48-AF34-382E77EE2049}"/>
    <dgm:cxn modelId="{CFFC774A-D100-0C43-BC58-00D2A5266230}" type="presOf" srcId="{9686F1BF-536B-47D1-8382-7914918E4475}" destId="{CFB1DECE-E978-954D-9196-11D1D1982EF7}" srcOrd="0" destOrd="0" presId="urn:microsoft.com/office/officeart/2005/8/layout/arrow2"/>
    <dgm:cxn modelId="{6B022E57-08DD-45E3-840B-6A1D9FA4CD05}" srcId="{69F32D51-AC3E-43AE-A6AC-3BB5DD522EB5}" destId="{7694AA63-509C-4A42-8532-64AC2D503108}" srcOrd="0" destOrd="0" parTransId="{5FE6F54A-793F-4D23-AEE4-0B66EFEF7537}" sibTransId="{31D65F67-FF5D-4DBF-B8F3-42F4954C4217}"/>
    <dgm:cxn modelId="{278F5898-2FEC-487A-BC63-96F95738EB85}" srcId="{69F32D51-AC3E-43AE-A6AC-3BB5DD522EB5}" destId="{9686F1BF-536B-47D1-8382-7914918E4475}" srcOrd="1" destOrd="0" parTransId="{7974D907-A946-4B07-9B14-E984EF358131}" sibTransId="{DF9CE341-EF0D-47D3-9D51-24517F7DC7E6}"/>
    <dgm:cxn modelId="{125A3CAA-EDB0-8843-975F-F6929A0F80D4}" type="presOf" srcId="{92A9350D-71E3-D94F-BCEA-2D204F4F6034}" destId="{C8C038DE-A58F-4F4A-BA2D-D88BC72D6590}" srcOrd="0" destOrd="0" presId="urn:microsoft.com/office/officeart/2005/8/layout/arrow2"/>
    <dgm:cxn modelId="{1D5C56D0-9E76-46DF-9BBE-9ACB54DE2294}" type="presOf" srcId="{69F32D51-AC3E-43AE-A6AC-3BB5DD522EB5}" destId="{2964D020-594D-4B3F-A1F5-83A936D2CAC8}" srcOrd="0" destOrd="0" presId="urn:microsoft.com/office/officeart/2005/8/layout/arrow2"/>
    <dgm:cxn modelId="{C13495D6-EC73-E244-8294-5E823642DC04}" type="presOf" srcId="{1AEA4A1B-5A19-404A-B68A-B50FF8638DC4}" destId="{F8D41F4C-E515-B840-9F34-5608DF632F9B}" srcOrd="0" destOrd="0" presId="urn:microsoft.com/office/officeart/2005/8/layout/arrow2"/>
    <dgm:cxn modelId="{7101D6EF-33D1-458F-906B-3DCC1A311E89}" srcId="{69F32D51-AC3E-43AE-A6AC-3BB5DD522EB5}" destId="{1AEA4A1B-5A19-404A-B68A-B50FF8638DC4}" srcOrd="3" destOrd="0" parTransId="{9EA725A4-0818-4DC3-8903-F98A3F8822BE}" sibTransId="{17BFF7DA-457B-49D3-9BD9-89DE9293540C}"/>
    <dgm:cxn modelId="{4075A56A-83EE-42AA-847C-7EDFC66F7A75}" type="presParOf" srcId="{2964D020-594D-4B3F-A1F5-83A936D2CAC8}" destId="{44FE4485-F431-4155-9E60-660F03471BE3}" srcOrd="0" destOrd="0" presId="urn:microsoft.com/office/officeart/2005/8/layout/arrow2"/>
    <dgm:cxn modelId="{A8E6A6B6-12E3-F644-B62F-FADEA549B7E1}" type="presParOf" srcId="{2964D020-594D-4B3F-A1F5-83A936D2CAC8}" destId="{325A0AEF-0929-FB45-8770-565D95D35F27}" srcOrd="1" destOrd="0" presId="urn:microsoft.com/office/officeart/2005/8/layout/arrow2"/>
    <dgm:cxn modelId="{4486E7BB-E39C-1B4B-970B-8C070873E563}" type="presParOf" srcId="{325A0AEF-0929-FB45-8770-565D95D35F27}" destId="{8A357BDC-D8C4-DD44-9510-C58E88699567}" srcOrd="0" destOrd="0" presId="urn:microsoft.com/office/officeart/2005/8/layout/arrow2"/>
    <dgm:cxn modelId="{E6C3C89A-8045-F84A-8BA0-B68140A98375}" type="presParOf" srcId="{325A0AEF-0929-FB45-8770-565D95D35F27}" destId="{40A3F9C7-2B1F-0043-91E3-EC8766EA6D1B}" srcOrd="1" destOrd="0" presId="urn:microsoft.com/office/officeart/2005/8/layout/arrow2"/>
    <dgm:cxn modelId="{B5A5023A-1C24-154F-9CA3-5987A57E0F9F}" type="presParOf" srcId="{325A0AEF-0929-FB45-8770-565D95D35F27}" destId="{B89524E0-DF0D-334E-85A3-75E404D1CC29}" srcOrd="2" destOrd="0" presId="urn:microsoft.com/office/officeart/2005/8/layout/arrow2"/>
    <dgm:cxn modelId="{CC75B65E-E637-E146-83EA-B4C3C3CBA949}" type="presParOf" srcId="{325A0AEF-0929-FB45-8770-565D95D35F27}" destId="{CFB1DECE-E978-954D-9196-11D1D1982EF7}" srcOrd="3" destOrd="0" presId="urn:microsoft.com/office/officeart/2005/8/layout/arrow2"/>
    <dgm:cxn modelId="{2889C114-4992-2F42-BD35-FA3CDFE3764C}" type="presParOf" srcId="{325A0AEF-0929-FB45-8770-565D95D35F27}" destId="{5AC0AD2B-7167-4144-BB54-FFC3EE12F52F}" srcOrd="4" destOrd="0" presId="urn:microsoft.com/office/officeart/2005/8/layout/arrow2"/>
    <dgm:cxn modelId="{AC2D1FE2-3BB4-4048-A87F-B527A6F3B086}" type="presParOf" srcId="{325A0AEF-0929-FB45-8770-565D95D35F27}" destId="{C8C038DE-A58F-4F4A-BA2D-D88BC72D6590}" srcOrd="5" destOrd="0" presId="urn:microsoft.com/office/officeart/2005/8/layout/arrow2"/>
    <dgm:cxn modelId="{B9626304-633C-6C41-9142-D9951F03702F}" type="presParOf" srcId="{325A0AEF-0929-FB45-8770-565D95D35F27}" destId="{54B10DC5-9E20-524C-9497-92FBC67539DF}" srcOrd="6" destOrd="0" presId="urn:microsoft.com/office/officeart/2005/8/layout/arrow2"/>
    <dgm:cxn modelId="{F693E4C9-8420-B74B-8E9D-FDEA7E8E54CB}" type="presParOf" srcId="{325A0AEF-0929-FB45-8770-565D95D35F27}" destId="{F8D41F4C-E515-B840-9F34-5608DF632F9B}"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013E1-337A-454D-BB26-07B4F2F6E70F}"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C8B0BFFE-EE6A-432A-819A-B7F7F3E8E30C}">
      <dgm:prSet phldrT="[Text]"/>
      <dgm:spPr/>
      <dgm:t>
        <a:bodyPr/>
        <a:lstStyle/>
        <a:p>
          <a:r>
            <a:rPr lang="en-US"/>
            <a:t>Cloud Ready</a:t>
          </a:r>
        </a:p>
      </dgm:t>
    </dgm:pt>
    <dgm:pt modelId="{C313DB98-4DF4-4C2E-B377-DBB754F7E495}" type="parTrans" cxnId="{45D8426F-DF5C-4AA0-9C63-958C19F76684}">
      <dgm:prSet/>
      <dgm:spPr/>
      <dgm:t>
        <a:bodyPr/>
        <a:lstStyle/>
        <a:p>
          <a:endParaRPr lang="en-US"/>
        </a:p>
      </dgm:t>
    </dgm:pt>
    <dgm:pt modelId="{B1939C5B-BB78-4D06-A431-6C2DB4D6D10B}" type="sibTrans" cxnId="{45D8426F-DF5C-4AA0-9C63-958C19F76684}">
      <dgm:prSet/>
      <dgm:spPr/>
      <dgm:t>
        <a:bodyPr/>
        <a:lstStyle/>
        <a:p>
          <a:endParaRPr lang="en-US"/>
        </a:p>
      </dgm:t>
    </dgm:pt>
    <dgm:pt modelId="{89D3B32E-7BAD-46F2-8DAC-7854127D617D}">
      <dgm:prSet phldrT="[Text]"/>
      <dgm:spPr/>
      <dgm:t>
        <a:bodyPr/>
        <a:lstStyle/>
        <a:p>
          <a:r>
            <a:rPr lang="en-US"/>
            <a:t>Cloud Friendly</a:t>
          </a:r>
        </a:p>
      </dgm:t>
    </dgm:pt>
    <dgm:pt modelId="{D27CDD69-DEAE-4CB5-97D1-10A9B830C533}" type="parTrans" cxnId="{61B09079-1560-4331-B54D-5017D3909DAC}">
      <dgm:prSet/>
      <dgm:spPr/>
      <dgm:t>
        <a:bodyPr/>
        <a:lstStyle/>
        <a:p>
          <a:endParaRPr lang="en-US"/>
        </a:p>
      </dgm:t>
    </dgm:pt>
    <dgm:pt modelId="{FFAE941D-2FAC-4506-B3BB-3B630B08A80F}" type="sibTrans" cxnId="{61B09079-1560-4331-B54D-5017D3909DAC}">
      <dgm:prSet/>
      <dgm:spPr/>
      <dgm:t>
        <a:bodyPr/>
        <a:lstStyle/>
        <a:p>
          <a:endParaRPr lang="en-US"/>
        </a:p>
      </dgm:t>
    </dgm:pt>
    <dgm:pt modelId="{80F26164-92D5-4255-8C4D-632329951A3F}">
      <dgm:prSet phldrT="[Text]"/>
      <dgm:spPr/>
      <dgm:t>
        <a:bodyPr/>
        <a:lstStyle/>
        <a:p>
          <a:r>
            <a:rPr lang="en-US"/>
            <a:t>Cloud Resilient</a:t>
          </a:r>
        </a:p>
      </dgm:t>
    </dgm:pt>
    <dgm:pt modelId="{0284823F-821F-4FD8-A0FC-8A3E22965A2C}" type="parTrans" cxnId="{8BF967F3-ED51-4093-9336-665C37ADB81D}">
      <dgm:prSet/>
      <dgm:spPr/>
      <dgm:t>
        <a:bodyPr/>
        <a:lstStyle/>
        <a:p>
          <a:endParaRPr lang="en-US"/>
        </a:p>
      </dgm:t>
    </dgm:pt>
    <dgm:pt modelId="{E4211E5E-F457-40A6-96DB-5BEA38F83236}" type="sibTrans" cxnId="{8BF967F3-ED51-4093-9336-665C37ADB81D}">
      <dgm:prSet/>
      <dgm:spPr/>
      <dgm:t>
        <a:bodyPr/>
        <a:lstStyle/>
        <a:p>
          <a:endParaRPr lang="en-US"/>
        </a:p>
      </dgm:t>
    </dgm:pt>
    <dgm:pt modelId="{2082199C-24E0-4EE2-9BEF-AF45BA1FB038}">
      <dgm:prSet phldrT="[Text]"/>
      <dgm:spPr/>
      <dgm:t>
        <a:bodyPr/>
        <a:lstStyle/>
        <a:p>
          <a:r>
            <a:rPr lang="en-US"/>
            <a:t>Cloud Native</a:t>
          </a:r>
        </a:p>
      </dgm:t>
    </dgm:pt>
    <dgm:pt modelId="{330B53F0-A009-4439-91AA-00EBC1728C97}" type="parTrans" cxnId="{F7575C65-319B-4582-97F4-BC6BC0FC349F}">
      <dgm:prSet/>
      <dgm:spPr/>
      <dgm:t>
        <a:bodyPr/>
        <a:lstStyle/>
        <a:p>
          <a:endParaRPr lang="en-US"/>
        </a:p>
      </dgm:t>
    </dgm:pt>
    <dgm:pt modelId="{04F1B149-6EEB-4FEC-9EB4-21323A9606CE}" type="sibTrans" cxnId="{F7575C65-319B-4582-97F4-BC6BC0FC349F}">
      <dgm:prSet/>
      <dgm:spPr/>
      <dgm:t>
        <a:bodyPr/>
        <a:lstStyle/>
        <a:p>
          <a:endParaRPr lang="en-US"/>
        </a:p>
      </dgm:t>
    </dgm:pt>
    <dgm:pt modelId="{23B2F897-7DD9-4B9A-A5BD-1C2CDB556E13}">
      <dgm:prSet phldrT="[Text]"/>
      <dgm:spPr/>
      <dgm:t>
        <a:bodyPr/>
        <a:lstStyle/>
        <a:p>
          <a:r>
            <a:rPr lang="en-US"/>
            <a:t>No File System Dependency</a:t>
          </a:r>
        </a:p>
      </dgm:t>
    </dgm:pt>
    <dgm:pt modelId="{038E4B94-2F72-4AA0-9106-93E6E9FF1F96}" type="parTrans" cxnId="{F29308AD-DC41-4C25-8A0D-6781DD57875C}">
      <dgm:prSet/>
      <dgm:spPr/>
      <dgm:t>
        <a:bodyPr/>
        <a:lstStyle/>
        <a:p>
          <a:endParaRPr lang="en-US"/>
        </a:p>
      </dgm:t>
    </dgm:pt>
    <dgm:pt modelId="{F06A2AC5-A288-43CA-ABF4-927F85010125}" type="sibTrans" cxnId="{F29308AD-DC41-4C25-8A0D-6781DD57875C}">
      <dgm:prSet/>
      <dgm:spPr/>
      <dgm:t>
        <a:bodyPr/>
        <a:lstStyle/>
        <a:p>
          <a:endParaRPr lang="en-US"/>
        </a:p>
      </dgm:t>
    </dgm:pt>
    <dgm:pt modelId="{B31112B9-B821-44A8-9472-E15439269F7C}">
      <dgm:prSet phldrT="[Text]"/>
      <dgm:spPr/>
      <dgm:t>
        <a:bodyPr/>
        <a:lstStyle/>
        <a:p>
          <a:r>
            <a:rPr lang="en-US"/>
            <a:t>Self contained application</a:t>
          </a:r>
        </a:p>
      </dgm:t>
    </dgm:pt>
    <dgm:pt modelId="{EB21DD4F-42DD-4657-8232-603558C8D542}" type="parTrans" cxnId="{6C1C4BA8-36F5-4488-A9E2-840B199FEAEE}">
      <dgm:prSet/>
      <dgm:spPr/>
      <dgm:t>
        <a:bodyPr/>
        <a:lstStyle/>
        <a:p>
          <a:endParaRPr lang="en-US"/>
        </a:p>
      </dgm:t>
    </dgm:pt>
    <dgm:pt modelId="{9F81354B-1A06-48DB-9B0C-72E8E55A1E3A}" type="sibTrans" cxnId="{6C1C4BA8-36F5-4488-A9E2-840B199FEAEE}">
      <dgm:prSet/>
      <dgm:spPr/>
      <dgm:t>
        <a:bodyPr/>
        <a:lstStyle/>
        <a:p>
          <a:endParaRPr lang="en-US"/>
        </a:p>
      </dgm:t>
    </dgm:pt>
    <dgm:pt modelId="{F8659306-EBFF-45AA-B19E-3F7AE8309241}">
      <dgm:prSet phldrT="[Text]"/>
      <dgm:spPr/>
      <dgm:t>
        <a:bodyPr/>
        <a:lstStyle/>
        <a:p>
          <a:r>
            <a:rPr lang="en-US"/>
            <a:t>Platform managed ports/address</a:t>
          </a:r>
        </a:p>
      </dgm:t>
    </dgm:pt>
    <dgm:pt modelId="{8DC4D648-EBE4-4ADE-BEDE-B194E62979E3}" type="parTrans" cxnId="{C845670D-6158-4398-98B2-BBC260C7FE70}">
      <dgm:prSet/>
      <dgm:spPr/>
      <dgm:t>
        <a:bodyPr/>
        <a:lstStyle/>
        <a:p>
          <a:endParaRPr lang="en-US"/>
        </a:p>
      </dgm:t>
    </dgm:pt>
    <dgm:pt modelId="{650D49FC-522E-4D44-A98C-FE6E88477B2B}" type="sibTrans" cxnId="{C845670D-6158-4398-98B2-BBC260C7FE70}">
      <dgm:prSet/>
      <dgm:spPr/>
      <dgm:t>
        <a:bodyPr/>
        <a:lstStyle/>
        <a:p>
          <a:endParaRPr lang="en-US"/>
        </a:p>
      </dgm:t>
    </dgm:pt>
    <dgm:pt modelId="{77DBD69B-E116-4CCB-A7C0-CDD8592A9E7E}">
      <dgm:prSet phldrT="[Text]"/>
      <dgm:spPr/>
      <dgm:t>
        <a:bodyPr/>
        <a:lstStyle/>
        <a:p>
          <a:r>
            <a:rPr lang="en-US"/>
            <a:t>Consume off-platform services</a:t>
          </a:r>
        </a:p>
      </dgm:t>
    </dgm:pt>
    <dgm:pt modelId="{29D3E825-DD31-4F33-A762-DBC95AAC793F}" type="parTrans" cxnId="{39A50873-41F6-4CC5-9BF2-DC7BE0A57D40}">
      <dgm:prSet/>
      <dgm:spPr/>
      <dgm:t>
        <a:bodyPr/>
        <a:lstStyle/>
        <a:p>
          <a:endParaRPr lang="en-US"/>
        </a:p>
      </dgm:t>
    </dgm:pt>
    <dgm:pt modelId="{222361E0-04B4-49DD-97B8-386927751C23}" type="sibTrans" cxnId="{39A50873-41F6-4CC5-9BF2-DC7BE0A57D40}">
      <dgm:prSet/>
      <dgm:spPr/>
      <dgm:t>
        <a:bodyPr/>
        <a:lstStyle/>
        <a:p>
          <a:endParaRPr lang="en-US"/>
        </a:p>
      </dgm:t>
    </dgm:pt>
    <dgm:pt modelId="{4667FA69-E232-4E15-9FAD-F4DC67A05BCF}">
      <dgm:prSet phldrT="[Text]"/>
      <dgm:spPr/>
      <dgm:t>
        <a:bodyPr/>
        <a:lstStyle/>
        <a:p>
          <a:r>
            <a:rPr lang="en-US"/>
            <a:t>Twelve factor app</a:t>
          </a:r>
        </a:p>
      </dgm:t>
    </dgm:pt>
    <dgm:pt modelId="{0DCB2579-901D-4123-B58A-E5DA4BAA28B4}" type="parTrans" cxnId="{AAE1A9B9-1B71-4379-BA15-D704B55B86F2}">
      <dgm:prSet/>
      <dgm:spPr/>
      <dgm:t>
        <a:bodyPr/>
        <a:lstStyle/>
        <a:p>
          <a:endParaRPr lang="en-US"/>
        </a:p>
      </dgm:t>
    </dgm:pt>
    <dgm:pt modelId="{AA044A19-9B66-41BB-8FE0-E3D0CF47381B}" type="sibTrans" cxnId="{AAE1A9B9-1B71-4379-BA15-D704B55B86F2}">
      <dgm:prSet/>
      <dgm:spPr/>
      <dgm:t>
        <a:bodyPr/>
        <a:lstStyle/>
        <a:p>
          <a:endParaRPr lang="en-US"/>
        </a:p>
      </dgm:t>
    </dgm:pt>
    <dgm:pt modelId="{974D80F9-48F1-4C8B-992A-33172B92944C}">
      <dgm:prSet phldrT="[Text]"/>
      <dgm:spPr/>
      <dgm:t>
        <a:bodyPr/>
        <a:lstStyle/>
        <a:p>
          <a:r>
            <a:rPr lang="en-US"/>
            <a:t>Horizontal scalable</a:t>
          </a:r>
        </a:p>
      </dgm:t>
    </dgm:pt>
    <dgm:pt modelId="{BCE71779-99B0-4C7B-8475-1C3A97B08E2B}" type="parTrans" cxnId="{20B5D656-0FCF-4178-816F-BAB166EE7793}">
      <dgm:prSet/>
      <dgm:spPr/>
      <dgm:t>
        <a:bodyPr/>
        <a:lstStyle/>
        <a:p>
          <a:endParaRPr lang="en-US"/>
        </a:p>
      </dgm:t>
    </dgm:pt>
    <dgm:pt modelId="{5F8322D4-AC41-46E3-A6FC-B1561005D609}" type="sibTrans" cxnId="{20B5D656-0FCF-4178-816F-BAB166EE7793}">
      <dgm:prSet/>
      <dgm:spPr/>
      <dgm:t>
        <a:bodyPr/>
        <a:lstStyle/>
        <a:p>
          <a:endParaRPr lang="en-US"/>
        </a:p>
      </dgm:t>
    </dgm:pt>
    <dgm:pt modelId="{DE334CE8-8E9B-4571-89FD-54EFA5269D37}">
      <dgm:prSet phldrT="[Text]"/>
      <dgm:spPr/>
      <dgm:t>
        <a:bodyPr/>
        <a:lstStyle/>
        <a:p>
          <a:r>
            <a:rPr lang="en-US"/>
            <a:t>Leverage Platform for HA</a:t>
          </a:r>
        </a:p>
      </dgm:t>
    </dgm:pt>
    <dgm:pt modelId="{F13C7639-BE4C-42B0-9ADC-25845DCEEC4F}" type="parTrans" cxnId="{26B7B976-4960-49D9-9BE5-FC0278935210}">
      <dgm:prSet/>
      <dgm:spPr/>
      <dgm:t>
        <a:bodyPr/>
        <a:lstStyle/>
        <a:p>
          <a:endParaRPr lang="en-US"/>
        </a:p>
      </dgm:t>
    </dgm:pt>
    <dgm:pt modelId="{988A1B9E-7735-411A-B0DE-3BD50DFC6A98}" type="sibTrans" cxnId="{26B7B976-4960-49D9-9BE5-FC0278935210}">
      <dgm:prSet/>
      <dgm:spPr/>
      <dgm:t>
        <a:bodyPr/>
        <a:lstStyle/>
        <a:p>
          <a:endParaRPr lang="en-US"/>
        </a:p>
      </dgm:t>
    </dgm:pt>
    <dgm:pt modelId="{AE41561D-1343-492A-B1F7-4C5B63DC2F1D}">
      <dgm:prSet phldrT="[Text]"/>
      <dgm:spPr/>
      <dgm:t>
        <a:bodyPr/>
        <a:lstStyle/>
        <a:p>
          <a:r>
            <a:rPr lang="en-US"/>
            <a:t>Designed for failure</a:t>
          </a:r>
        </a:p>
      </dgm:t>
    </dgm:pt>
    <dgm:pt modelId="{36128566-32F7-4168-A881-1E84EB0DA42F}" type="parTrans" cxnId="{1415DCFC-646F-4F91-A076-C662B9EDD6CC}">
      <dgm:prSet/>
      <dgm:spPr/>
      <dgm:t>
        <a:bodyPr/>
        <a:lstStyle/>
        <a:p>
          <a:endParaRPr lang="en-US"/>
        </a:p>
      </dgm:t>
    </dgm:pt>
    <dgm:pt modelId="{1C2AB0E9-6B0D-4DA4-856E-2D08C079D6FF}" type="sibTrans" cxnId="{1415DCFC-646F-4F91-A076-C662B9EDD6CC}">
      <dgm:prSet/>
      <dgm:spPr/>
      <dgm:t>
        <a:bodyPr/>
        <a:lstStyle/>
        <a:p>
          <a:endParaRPr lang="en-US"/>
        </a:p>
      </dgm:t>
    </dgm:pt>
    <dgm:pt modelId="{92ED8A81-6700-4B2F-BB0A-297AC9B6555E}">
      <dgm:prSet/>
      <dgm:spPr/>
      <dgm:t>
        <a:bodyPr/>
        <a:lstStyle/>
        <a:p>
          <a:r>
            <a:rPr lang="en-US"/>
            <a:t>Apps unaffected by dependencies</a:t>
          </a:r>
        </a:p>
      </dgm:t>
    </dgm:pt>
    <dgm:pt modelId="{3218D08B-D5C7-4067-9F06-8239FF395FB2}" type="parTrans" cxnId="{E9A1F60E-3091-46DC-B3D2-268B4B4317D5}">
      <dgm:prSet/>
      <dgm:spPr/>
      <dgm:t>
        <a:bodyPr/>
        <a:lstStyle/>
        <a:p>
          <a:endParaRPr lang="en-US"/>
        </a:p>
      </dgm:t>
    </dgm:pt>
    <dgm:pt modelId="{2E318B25-6397-4B64-87DD-5F0DB0206BB1}" type="sibTrans" cxnId="{E9A1F60E-3091-46DC-B3D2-268B4B4317D5}">
      <dgm:prSet/>
      <dgm:spPr/>
      <dgm:t>
        <a:bodyPr/>
        <a:lstStyle/>
        <a:p>
          <a:endParaRPr lang="en-US"/>
        </a:p>
      </dgm:t>
    </dgm:pt>
    <dgm:pt modelId="{73424B39-C968-4C32-8B26-0104CD4DCE8B}">
      <dgm:prSet/>
      <dgm:spPr/>
      <dgm:t>
        <a:bodyPr/>
        <a:lstStyle/>
        <a:p>
          <a:r>
            <a:rPr lang="en-US"/>
            <a:t>Proactive failure testing</a:t>
          </a:r>
        </a:p>
      </dgm:t>
    </dgm:pt>
    <dgm:pt modelId="{D065CEEB-99C3-4187-B801-A90D5912338D}" type="parTrans" cxnId="{98659C39-6F19-4F20-9879-9AB17151E955}">
      <dgm:prSet/>
      <dgm:spPr/>
      <dgm:t>
        <a:bodyPr/>
        <a:lstStyle/>
        <a:p>
          <a:endParaRPr lang="en-US"/>
        </a:p>
      </dgm:t>
    </dgm:pt>
    <dgm:pt modelId="{FA7E28E6-881A-4256-A96B-E21D8EFB54F3}" type="sibTrans" cxnId="{98659C39-6F19-4F20-9879-9AB17151E955}">
      <dgm:prSet/>
      <dgm:spPr/>
      <dgm:t>
        <a:bodyPr/>
        <a:lstStyle/>
        <a:p>
          <a:endParaRPr lang="en-US"/>
        </a:p>
      </dgm:t>
    </dgm:pt>
    <dgm:pt modelId="{3D64F0D0-1AC2-46DC-90C5-AC5AF20FDFC2}">
      <dgm:prSet/>
      <dgm:spPr/>
      <dgm:t>
        <a:bodyPr/>
        <a:lstStyle/>
        <a:p>
          <a:r>
            <a:rPr lang="en-US"/>
            <a:t>Metrics and monitoring baked in</a:t>
          </a:r>
        </a:p>
      </dgm:t>
    </dgm:pt>
    <dgm:pt modelId="{770D6A20-DF2E-479F-90F8-E32D3035B3D3}" type="parTrans" cxnId="{0CCCF0D7-EAAF-4B22-AC0E-24018D303B49}">
      <dgm:prSet/>
      <dgm:spPr/>
      <dgm:t>
        <a:bodyPr/>
        <a:lstStyle/>
        <a:p>
          <a:endParaRPr lang="en-US"/>
        </a:p>
      </dgm:t>
    </dgm:pt>
    <dgm:pt modelId="{2D440C1C-9EAC-40C2-8B11-3725E8FC53BB}" type="sibTrans" cxnId="{0CCCF0D7-EAAF-4B22-AC0E-24018D303B49}">
      <dgm:prSet/>
      <dgm:spPr/>
      <dgm:t>
        <a:bodyPr/>
        <a:lstStyle/>
        <a:p>
          <a:endParaRPr lang="en-US"/>
        </a:p>
      </dgm:t>
    </dgm:pt>
    <dgm:pt modelId="{EE7BCBA6-AEF6-4A30-83DD-6C127F72E52C}">
      <dgm:prSet/>
      <dgm:spPr/>
      <dgm:t>
        <a:bodyPr/>
        <a:lstStyle/>
        <a:p>
          <a:r>
            <a:rPr lang="en-US"/>
            <a:t>Cloud agnostic runtime</a:t>
          </a:r>
        </a:p>
      </dgm:t>
    </dgm:pt>
    <dgm:pt modelId="{2ABDCE46-B577-4AC8-9569-DC3A36852858}" type="parTrans" cxnId="{C967E717-2DE2-41B2-B3B2-7274505DBFA3}">
      <dgm:prSet/>
      <dgm:spPr/>
      <dgm:t>
        <a:bodyPr/>
        <a:lstStyle/>
        <a:p>
          <a:endParaRPr lang="en-US"/>
        </a:p>
      </dgm:t>
    </dgm:pt>
    <dgm:pt modelId="{C814AD7A-BD38-403F-BCF4-DADDF42E7E67}" type="sibTrans" cxnId="{C967E717-2DE2-41B2-B3B2-7274505DBFA3}">
      <dgm:prSet/>
      <dgm:spPr/>
      <dgm:t>
        <a:bodyPr/>
        <a:lstStyle/>
        <a:p>
          <a:endParaRPr lang="en-US"/>
        </a:p>
      </dgm:t>
    </dgm:pt>
    <dgm:pt modelId="{71D1F29B-6974-42C7-975F-F15B859A6259}">
      <dgm:prSet phldrT="[Text]"/>
      <dgm:spPr/>
      <dgm:t>
        <a:bodyPr/>
        <a:lstStyle/>
        <a:p>
          <a:r>
            <a:rPr lang="en-US"/>
            <a:t>Microservices architecture</a:t>
          </a:r>
        </a:p>
      </dgm:t>
    </dgm:pt>
    <dgm:pt modelId="{C0BB48A8-5A9F-4601-8C04-5C6D55D0CE46}" type="parTrans" cxnId="{BCAF85D2-8018-4C84-A01A-3DA6E77A41F5}">
      <dgm:prSet/>
      <dgm:spPr/>
      <dgm:t>
        <a:bodyPr/>
        <a:lstStyle/>
        <a:p>
          <a:endParaRPr lang="en-US"/>
        </a:p>
      </dgm:t>
    </dgm:pt>
    <dgm:pt modelId="{88CCF196-BE5E-49DE-AF29-A41495753E2E}" type="sibTrans" cxnId="{BCAF85D2-8018-4C84-A01A-3DA6E77A41F5}">
      <dgm:prSet/>
      <dgm:spPr/>
      <dgm:t>
        <a:bodyPr/>
        <a:lstStyle/>
        <a:p>
          <a:endParaRPr lang="en-US"/>
        </a:p>
      </dgm:t>
    </dgm:pt>
    <dgm:pt modelId="{2A8A2318-505B-44E3-B27E-0502EC24034A}">
      <dgm:prSet/>
      <dgm:spPr/>
      <dgm:t>
        <a:bodyPr/>
        <a:lstStyle/>
        <a:p>
          <a:r>
            <a:rPr lang="en-US"/>
            <a:t>API-first design</a:t>
          </a:r>
        </a:p>
      </dgm:t>
    </dgm:pt>
    <dgm:pt modelId="{3B7A6009-A2B4-470A-B3AE-9FFDDCBA3AF5}" type="parTrans" cxnId="{5BF66587-313E-4EB4-BDD3-5888E1EB24CC}">
      <dgm:prSet/>
      <dgm:spPr/>
      <dgm:t>
        <a:bodyPr/>
        <a:lstStyle/>
        <a:p>
          <a:endParaRPr lang="en-US"/>
        </a:p>
      </dgm:t>
    </dgm:pt>
    <dgm:pt modelId="{D065FD00-8FD6-4C87-B780-76EBD283F674}" type="sibTrans" cxnId="{5BF66587-313E-4EB4-BDD3-5888E1EB24CC}">
      <dgm:prSet/>
      <dgm:spPr/>
      <dgm:t>
        <a:bodyPr/>
        <a:lstStyle/>
        <a:p>
          <a:endParaRPr lang="en-US"/>
        </a:p>
      </dgm:t>
    </dgm:pt>
    <dgm:pt modelId="{D8D256C1-057D-4836-92D5-E12C5F2691F2}" type="pres">
      <dgm:prSet presAssocID="{A5B013E1-337A-454D-BB26-07B4F2F6E70F}" presName="rootnode" presStyleCnt="0">
        <dgm:presLayoutVars>
          <dgm:chMax/>
          <dgm:chPref/>
          <dgm:dir/>
          <dgm:animLvl val="lvl"/>
        </dgm:presLayoutVars>
      </dgm:prSet>
      <dgm:spPr/>
    </dgm:pt>
    <dgm:pt modelId="{5A0896E2-3F1B-4162-B14D-4C4E0A8E2CE8}" type="pres">
      <dgm:prSet presAssocID="{C8B0BFFE-EE6A-432A-819A-B7F7F3E8E30C}" presName="composite" presStyleCnt="0"/>
      <dgm:spPr/>
    </dgm:pt>
    <dgm:pt modelId="{1FDA68D7-AB51-4C28-8F40-DFD86F5633E6}" type="pres">
      <dgm:prSet presAssocID="{C8B0BFFE-EE6A-432A-819A-B7F7F3E8E30C}" presName="LShape" presStyleLbl="alignNode1" presStyleIdx="0" presStyleCnt="7"/>
      <dgm:spPr/>
    </dgm:pt>
    <dgm:pt modelId="{DBDA02DE-5203-418E-8F71-A18E249323E4}" type="pres">
      <dgm:prSet presAssocID="{C8B0BFFE-EE6A-432A-819A-B7F7F3E8E30C}" presName="ParentText" presStyleLbl="revTx" presStyleIdx="0" presStyleCnt="4">
        <dgm:presLayoutVars>
          <dgm:chMax val="0"/>
          <dgm:chPref val="0"/>
          <dgm:bulletEnabled val="1"/>
        </dgm:presLayoutVars>
      </dgm:prSet>
      <dgm:spPr/>
    </dgm:pt>
    <dgm:pt modelId="{A8E9CDDB-E893-4E50-9329-F37901B9F570}" type="pres">
      <dgm:prSet presAssocID="{C8B0BFFE-EE6A-432A-819A-B7F7F3E8E30C}" presName="Triangle" presStyleLbl="alignNode1" presStyleIdx="1" presStyleCnt="7"/>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7244EDE2-D5DB-4515-B999-7D3FF4290095}" type="pres">
      <dgm:prSet presAssocID="{B1939C5B-BB78-4D06-A431-6C2DB4D6D10B}" presName="sibTrans" presStyleCnt="0"/>
      <dgm:spPr/>
    </dgm:pt>
    <dgm:pt modelId="{438F5FF3-AA82-4506-BC05-A32F355B8D62}" type="pres">
      <dgm:prSet presAssocID="{B1939C5B-BB78-4D06-A431-6C2DB4D6D10B}" presName="space" presStyleCnt="0"/>
      <dgm:spPr/>
    </dgm:pt>
    <dgm:pt modelId="{B38C7D26-B05E-4334-B54B-EED015A2B3D5}" type="pres">
      <dgm:prSet presAssocID="{89D3B32E-7BAD-46F2-8DAC-7854127D617D}" presName="composite" presStyleCnt="0"/>
      <dgm:spPr/>
    </dgm:pt>
    <dgm:pt modelId="{306A7973-C540-4FAE-BE90-B0F83CEAA403}" type="pres">
      <dgm:prSet presAssocID="{89D3B32E-7BAD-46F2-8DAC-7854127D617D}" presName="LShape" presStyleLbl="alignNode1" presStyleIdx="2" presStyleCnt="7"/>
      <dgm:spPr/>
    </dgm:pt>
    <dgm:pt modelId="{8F80D0F6-0EFB-4E20-B31E-A3293DC1E250}" type="pres">
      <dgm:prSet presAssocID="{89D3B32E-7BAD-46F2-8DAC-7854127D617D}" presName="ParentText" presStyleLbl="revTx" presStyleIdx="1" presStyleCnt="4">
        <dgm:presLayoutVars>
          <dgm:chMax val="0"/>
          <dgm:chPref val="0"/>
          <dgm:bulletEnabled val="1"/>
        </dgm:presLayoutVars>
      </dgm:prSet>
      <dgm:spPr/>
    </dgm:pt>
    <dgm:pt modelId="{DD18F637-6990-4E2A-B15B-0F4010163923}" type="pres">
      <dgm:prSet presAssocID="{89D3B32E-7BAD-46F2-8DAC-7854127D617D}" presName="Triangle" presStyleLbl="alignNode1" presStyleIdx="3" presStyleCnt="7"/>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C9E0A552-3D62-426D-8079-73FEB6E7EF90}" type="pres">
      <dgm:prSet presAssocID="{FFAE941D-2FAC-4506-B3BB-3B630B08A80F}" presName="sibTrans" presStyleCnt="0"/>
      <dgm:spPr/>
    </dgm:pt>
    <dgm:pt modelId="{49F7DD05-711A-4104-88C4-C8509484BC35}" type="pres">
      <dgm:prSet presAssocID="{FFAE941D-2FAC-4506-B3BB-3B630B08A80F}" presName="space" presStyleCnt="0"/>
      <dgm:spPr/>
    </dgm:pt>
    <dgm:pt modelId="{3969A99C-8A4D-4A0F-810D-C4733DC0D264}" type="pres">
      <dgm:prSet presAssocID="{80F26164-92D5-4255-8C4D-632329951A3F}" presName="composite" presStyleCnt="0"/>
      <dgm:spPr/>
    </dgm:pt>
    <dgm:pt modelId="{9026D9CE-6B76-448D-ADEC-3386A28CBD67}" type="pres">
      <dgm:prSet presAssocID="{80F26164-92D5-4255-8C4D-632329951A3F}" presName="LShape" presStyleLbl="alignNode1" presStyleIdx="4" presStyleCnt="7"/>
      <dgm:spPr/>
    </dgm:pt>
    <dgm:pt modelId="{7C6C6140-9F4F-4163-9E17-3876993A7814}" type="pres">
      <dgm:prSet presAssocID="{80F26164-92D5-4255-8C4D-632329951A3F}" presName="ParentText" presStyleLbl="revTx" presStyleIdx="2" presStyleCnt="4">
        <dgm:presLayoutVars>
          <dgm:chMax val="0"/>
          <dgm:chPref val="0"/>
          <dgm:bulletEnabled val="1"/>
        </dgm:presLayoutVars>
      </dgm:prSet>
      <dgm:spPr/>
    </dgm:pt>
    <dgm:pt modelId="{3FEC3D61-7E7E-48DD-8F26-4083E90053E6}" type="pres">
      <dgm:prSet presAssocID="{80F26164-92D5-4255-8C4D-632329951A3F}" presName="Triangle" presStyleLbl="alignNode1" presStyleIdx="5" presStyleCnt="7"/>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67BCF5A6-71CC-411C-8338-97495683058A}" type="pres">
      <dgm:prSet presAssocID="{E4211E5E-F457-40A6-96DB-5BEA38F83236}" presName="sibTrans" presStyleCnt="0"/>
      <dgm:spPr/>
    </dgm:pt>
    <dgm:pt modelId="{263A44C8-9DD4-426B-B3B8-38009C8ACCC1}" type="pres">
      <dgm:prSet presAssocID="{E4211E5E-F457-40A6-96DB-5BEA38F83236}" presName="space" presStyleCnt="0"/>
      <dgm:spPr/>
    </dgm:pt>
    <dgm:pt modelId="{BD81EA37-3624-443D-B35E-AEBD1A5AF639}" type="pres">
      <dgm:prSet presAssocID="{2082199C-24E0-4EE2-9BEF-AF45BA1FB038}" presName="composite" presStyleCnt="0"/>
      <dgm:spPr/>
    </dgm:pt>
    <dgm:pt modelId="{BE10EBF6-6756-4D7A-A652-6F4EEBCEFAB2}" type="pres">
      <dgm:prSet presAssocID="{2082199C-24E0-4EE2-9BEF-AF45BA1FB038}" presName="LShape" presStyleLbl="alignNode1" presStyleIdx="6" presStyleCnt="7"/>
      <dgm:spPr/>
    </dgm:pt>
    <dgm:pt modelId="{7E8B4BFD-D912-4684-9033-E05949318579}" type="pres">
      <dgm:prSet presAssocID="{2082199C-24E0-4EE2-9BEF-AF45BA1FB038}" presName="ParentText" presStyleLbl="revTx" presStyleIdx="3" presStyleCnt="4">
        <dgm:presLayoutVars>
          <dgm:chMax val="0"/>
          <dgm:chPref val="0"/>
          <dgm:bulletEnabled val="1"/>
        </dgm:presLayoutVars>
      </dgm:prSet>
      <dgm:spPr/>
    </dgm:pt>
  </dgm:ptLst>
  <dgm:cxnLst>
    <dgm:cxn modelId="{C845670D-6158-4398-98B2-BBC260C7FE70}" srcId="{C8B0BFFE-EE6A-432A-819A-B7F7F3E8E30C}" destId="{F8659306-EBFF-45AA-B19E-3F7AE8309241}" srcOrd="2" destOrd="0" parTransId="{8DC4D648-EBE4-4ADE-BEDE-B194E62979E3}" sibTransId="{650D49FC-522E-4D44-A98C-FE6E88477B2B}"/>
    <dgm:cxn modelId="{E9A1F60E-3091-46DC-B3D2-268B4B4317D5}" srcId="{80F26164-92D5-4255-8C4D-632329951A3F}" destId="{92ED8A81-6700-4B2F-BB0A-297AC9B6555E}" srcOrd="1" destOrd="0" parTransId="{3218D08B-D5C7-4067-9F06-8239FF395FB2}" sibTransId="{2E318B25-6397-4B64-87DD-5F0DB0206BB1}"/>
    <dgm:cxn modelId="{C967E717-2DE2-41B2-B3B2-7274505DBFA3}" srcId="{80F26164-92D5-4255-8C4D-632329951A3F}" destId="{EE7BCBA6-AEF6-4A30-83DD-6C127F72E52C}" srcOrd="4" destOrd="0" parTransId="{2ABDCE46-B577-4AC8-9569-DC3A36852858}" sibTransId="{C814AD7A-BD38-403F-BCF4-DADDF42E7E67}"/>
    <dgm:cxn modelId="{98659C39-6F19-4F20-9879-9AB17151E955}" srcId="{80F26164-92D5-4255-8C4D-632329951A3F}" destId="{73424B39-C968-4C32-8B26-0104CD4DCE8B}" srcOrd="2" destOrd="0" parTransId="{D065CEEB-99C3-4187-B801-A90D5912338D}" sibTransId="{FA7E28E6-881A-4256-A96B-E21D8EFB54F3}"/>
    <dgm:cxn modelId="{376D9942-9027-4DC3-999D-892D831D8AEE}" type="presOf" srcId="{80F26164-92D5-4255-8C4D-632329951A3F}" destId="{7C6C6140-9F4F-4163-9E17-3876993A7814}" srcOrd="0" destOrd="0" presId="urn:microsoft.com/office/officeart/2009/3/layout/StepUpProcess"/>
    <dgm:cxn modelId="{DEA72945-36A8-430B-8DFE-CAF1B7FBFBE6}" type="presOf" srcId="{89D3B32E-7BAD-46F2-8DAC-7854127D617D}" destId="{8F80D0F6-0EFB-4E20-B31E-A3293DC1E250}" srcOrd="0" destOrd="0" presId="urn:microsoft.com/office/officeart/2009/3/layout/StepUpProcess"/>
    <dgm:cxn modelId="{F7575C65-319B-4582-97F4-BC6BC0FC349F}" srcId="{A5B013E1-337A-454D-BB26-07B4F2F6E70F}" destId="{2082199C-24E0-4EE2-9BEF-AF45BA1FB038}" srcOrd="3" destOrd="0" parTransId="{330B53F0-A009-4439-91AA-00EBC1728C97}" sibTransId="{04F1B149-6EEB-4FEC-9EB4-21323A9606CE}"/>
    <dgm:cxn modelId="{54279466-ABC6-41AB-A7D8-0AE63330ACFD}" type="presOf" srcId="{AE41561D-1343-492A-B1F7-4C5B63DC2F1D}" destId="{7C6C6140-9F4F-4163-9E17-3876993A7814}" srcOrd="0" destOrd="1" presId="urn:microsoft.com/office/officeart/2009/3/layout/StepUpProcess"/>
    <dgm:cxn modelId="{725CA068-2BF1-4A91-AB93-16A0119C336C}" type="presOf" srcId="{23B2F897-7DD9-4B9A-A5BD-1C2CDB556E13}" destId="{DBDA02DE-5203-418E-8F71-A18E249323E4}" srcOrd="0" destOrd="1" presId="urn:microsoft.com/office/officeart/2009/3/layout/StepUpProcess"/>
    <dgm:cxn modelId="{8894E14C-0283-4D56-AE01-1A4E20A8F26D}" type="presOf" srcId="{2A8A2318-505B-44E3-B27E-0502EC24034A}" destId="{7E8B4BFD-D912-4684-9033-E05949318579}" srcOrd="0" destOrd="2" presId="urn:microsoft.com/office/officeart/2009/3/layout/StepUpProcess"/>
    <dgm:cxn modelId="{45D8426F-DF5C-4AA0-9C63-958C19F76684}" srcId="{A5B013E1-337A-454D-BB26-07B4F2F6E70F}" destId="{C8B0BFFE-EE6A-432A-819A-B7F7F3E8E30C}" srcOrd="0" destOrd="0" parTransId="{C313DB98-4DF4-4C2E-B377-DBB754F7E495}" sibTransId="{B1939C5B-BB78-4D06-A431-6C2DB4D6D10B}"/>
    <dgm:cxn modelId="{4D3FC84F-7D35-4A5B-A5C6-58436609F0DF}" type="presOf" srcId="{73424B39-C968-4C32-8B26-0104CD4DCE8B}" destId="{7C6C6140-9F4F-4163-9E17-3876993A7814}" srcOrd="0" destOrd="3" presId="urn:microsoft.com/office/officeart/2009/3/layout/StepUpProcess"/>
    <dgm:cxn modelId="{39A50873-41F6-4CC5-9BF2-DC7BE0A57D40}" srcId="{C8B0BFFE-EE6A-432A-819A-B7F7F3E8E30C}" destId="{77DBD69B-E116-4CCB-A7C0-CDD8592A9E7E}" srcOrd="3" destOrd="0" parTransId="{29D3E825-DD31-4F33-A762-DBC95AAC793F}" sibTransId="{222361E0-04B4-49DD-97B8-386927751C23}"/>
    <dgm:cxn modelId="{02C2FC73-5DD6-47B9-8473-1F77D2C5AF4F}" type="presOf" srcId="{A5B013E1-337A-454D-BB26-07B4F2F6E70F}" destId="{D8D256C1-057D-4836-92D5-E12C5F2691F2}" srcOrd="0" destOrd="0" presId="urn:microsoft.com/office/officeart/2009/3/layout/StepUpProcess"/>
    <dgm:cxn modelId="{26B7B976-4960-49D9-9BE5-FC0278935210}" srcId="{89D3B32E-7BAD-46F2-8DAC-7854127D617D}" destId="{DE334CE8-8E9B-4571-89FD-54EFA5269D37}" srcOrd="2" destOrd="0" parTransId="{F13C7639-BE4C-42B0-9ADC-25845DCEEC4F}" sibTransId="{988A1B9E-7735-411A-B0DE-3BD50DFC6A98}"/>
    <dgm:cxn modelId="{20B5D656-0FCF-4178-816F-BAB166EE7793}" srcId="{89D3B32E-7BAD-46F2-8DAC-7854127D617D}" destId="{974D80F9-48F1-4C8B-992A-33172B92944C}" srcOrd="1" destOrd="0" parTransId="{BCE71779-99B0-4C7B-8475-1C3A97B08E2B}" sibTransId="{5F8322D4-AC41-46E3-A6FC-B1561005D609}"/>
    <dgm:cxn modelId="{61B09079-1560-4331-B54D-5017D3909DAC}" srcId="{A5B013E1-337A-454D-BB26-07B4F2F6E70F}" destId="{89D3B32E-7BAD-46F2-8DAC-7854127D617D}" srcOrd="1" destOrd="0" parTransId="{D27CDD69-DEAE-4CB5-97D1-10A9B830C533}" sibTransId="{FFAE941D-2FAC-4506-B3BB-3B630B08A80F}"/>
    <dgm:cxn modelId="{8087F979-26EA-4BB4-A773-F1CA75772B7E}" type="presOf" srcId="{92ED8A81-6700-4B2F-BB0A-297AC9B6555E}" destId="{7C6C6140-9F4F-4163-9E17-3876993A7814}" srcOrd="0" destOrd="2" presId="urn:microsoft.com/office/officeart/2009/3/layout/StepUpProcess"/>
    <dgm:cxn modelId="{13E4707C-8F8F-4542-844A-35E1E4FEB1D0}" type="presOf" srcId="{3D64F0D0-1AC2-46DC-90C5-AC5AF20FDFC2}" destId="{7C6C6140-9F4F-4163-9E17-3876993A7814}" srcOrd="0" destOrd="4" presId="urn:microsoft.com/office/officeart/2009/3/layout/StepUpProcess"/>
    <dgm:cxn modelId="{5BF66587-313E-4EB4-BDD3-5888E1EB24CC}" srcId="{2082199C-24E0-4EE2-9BEF-AF45BA1FB038}" destId="{2A8A2318-505B-44E3-B27E-0502EC24034A}" srcOrd="1" destOrd="0" parTransId="{3B7A6009-A2B4-470A-B3AE-9FFDDCBA3AF5}" sibTransId="{D065FD00-8FD6-4C87-B780-76EBD283F674}"/>
    <dgm:cxn modelId="{D8E58E8B-EF6C-47A3-98CE-16B5D72572A0}" type="presOf" srcId="{F8659306-EBFF-45AA-B19E-3F7AE8309241}" destId="{DBDA02DE-5203-418E-8F71-A18E249323E4}" srcOrd="0" destOrd="3" presId="urn:microsoft.com/office/officeart/2009/3/layout/StepUpProcess"/>
    <dgm:cxn modelId="{BDA3069C-D05E-4C36-9A81-D27A9436FB88}" type="presOf" srcId="{B31112B9-B821-44A8-9472-E15439269F7C}" destId="{DBDA02DE-5203-418E-8F71-A18E249323E4}" srcOrd="0" destOrd="2" presId="urn:microsoft.com/office/officeart/2009/3/layout/StepUpProcess"/>
    <dgm:cxn modelId="{6C1C4BA8-36F5-4488-A9E2-840B199FEAEE}" srcId="{C8B0BFFE-EE6A-432A-819A-B7F7F3E8E30C}" destId="{B31112B9-B821-44A8-9472-E15439269F7C}" srcOrd="1" destOrd="0" parTransId="{EB21DD4F-42DD-4657-8232-603558C8D542}" sibTransId="{9F81354B-1A06-48DB-9B0C-72E8E55A1E3A}"/>
    <dgm:cxn modelId="{9553C8A8-79C8-4B34-B963-AEC10A20CC0D}" type="presOf" srcId="{C8B0BFFE-EE6A-432A-819A-B7F7F3E8E30C}" destId="{DBDA02DE-5203-418E-8F71-A18E249323E4}" srcOrd="0" destOrd="0" presId="urn:microsoft.com/office/officeart/2009/3/layout/StepUpProcess"/>
    <dgm:cxn modelId="{F29308AD-DC41-4C25-8A0D-6781DD57875C}" srcId="{C8B0BFFE-EE6A-432A-819A-B7F7F3E8E30C}" destId="{23B2F897-7DD9-4B9A-A5BD-1C2CDB556E13}" srcOrd="0" destOrd="0" parTransId="{038E4B94-2F72-4AA0-9106-93E6E9FF1F96}" sibTransId="{F06A2AC5-A288-43CA-ABF4-927F85010125}"/>
    <dgm:cxn modelId="{AAE1A9B9-1B71-4379-BA15-D704B55B86F2}" srcId="{89D3B32E-7BAD-46F2-8DAC-7854127D617D}" destId="{4667FA69-E232-4E15-9FAD-F4DC67A05BCF}" srcOrd="0" destOrd="0" parTransId="{0DCB2579-901D-4123-B58A-E5DA4BAA28B4}" sibTransId="{AA044A19-9B66-41BB-8FE0-E3D0CF47381B}"/>
    <dgm:cxn modelId="{EC4F43C3-F893-4387-83CE-90FF5475EF77}" type="presOf" srcId="{DE334CE8-8E9B-4571-89FD-54EFA5269D37}" destId="{8F80D0F6-0EFB-4E20-B31E-A3293DC1E250}" srcOrd="0" destOrd="3" presId="urn:microsoft.com/office/officeart/2009/3/layout/StepUpProcess"/>
    <dgm:cxn modelId="{1609EBC5-58CE-4CFC-A9DB-39774F0973C3}" type="presOf" srcId="{2082199C-24E0-4EE2-9BEF-AF45BA1FB038}" destId="{7E8B4BFD-D912-4684-9033-E05949318579}" srcOrd="0" destOrd="0" presId="urn:microsoft.com/office/officeart/2009/3/layout/StepUpProcess"/>
    <dgm:cxn modelId="{32FD8AC6-C9A2-465E-800F-E1C408E133B4}" type="presOf" srcId="{4667FA69-E232-4E15-9FAD-F4DC67A05BCF}" destId="{8F80D0F6-0EFB-4E20-B31E-A3293DC1E250}" srcOrd="0" destOrd="1" presId="urn:microsoft.com/office/officeart/2009/3/layout/StepUpProcess"/>
    <dgm:cxn modelId="{EDD003D0-5017-45B8-B870-85984299542A}" type="presOf" srcId="{EE7BCBA6-AEF6-4A30-83DD-6C127F72E52C}" destId="{7C6C6140-9F4F-4163-9E17-3876993A7814}" srcOrd="0" destOrd="5" presId="urn:microsoft.com/office/officeart/2009/3/layout/StepUpProcess"/>
    <dgm:cxn modelId="{BCAF85D2-8018-4C84-A01A-3DA6E77A41F5}" srcId="{2082199C-24E0-4EE2-9BEF-AF45BA1FB038}" destId="{71D1F29B-6974-42C7-975F-F15B859A6259}" srcOrd="0" destOrd="0" parTransId="{C0BB48A8-5A9F-4601-8C04-5C6D55D0CE46}" sibTransId="{88CCF196-BE5E-49DE-AF29-A41495753E2E}"/>
    <dgm:cxn modelId="{0CCCF0D7-EAAF-4B22-AC0E-24018D303B49}" srcId="{80F26164-92D5-4255-8C4D-632329951A3F}" destId="{3D64F0D0-1AC2-46DC-90C5-AC5AF20FDFC2}" srcOrd="3" destOrd="0" parTransId="{770D6A20-DF2E-479F-90F8-E32D3035B3D3}" sibTransId="{2D440C1C-9EAC-40C2-8B11-3725E8FC53BB}"/>
    <dgm:cxn modelId="{E9B1A6DD-B3CA-44A2-BC25-4AF57AA00A1D}" type="presOf" srcId="{77DBD69B-E116-4CCB-A7C0-CDD8592A9E7E}" destId="{DBDA02DE-5203-418E-8F71-A18E249323E4}" srcOrd="0" destOrd="4" presId="urn:microsoft.com/office/officeart/2009/3/layout/StepUpProcess"/>
    <dgm:cxn modelId="{D53F29EC-C6F8-4349-87AA-3EFA047D1C54}" type="presOf" srcId="{71D1F29B-6974-42C7-975F-F15B859A6259}" destId="{7E8B4BFD-D912-4684-9033-E05949318579}" srcOrd="0" destOrd="1" presId="urn:microsoft.com/office/officeart/2009/3/layout/StepUpProcess"/>
    <dgm:cxn modelId="{8BF967F3-ED51-4093-9336-665C37ADB81D}" srcId="{A5B013E1-337A-454D-BB26-07B4F2F6E70F}" destId="{80F26164-92D5-4255-8C4D-632329951A3F}" srcOrd="2" destOrd="0" parTransId="{0284823F-821F-4FD8-A0FC-8A3E22965A2C}" sibTransId="{E4211E5E-F457-40A6-96DB-5BEA38F83236}"/>
    <dgm:cxn modelId="{1415DCFC-646F-4F91-A076-C662B9EDD6CC}" srcId="{80F26164-92D5-4255-8C4D-632329951A3F}" destId="{AE41561D-1343-492A-B1F7-4C5B63DC2F1D}" srcOrd="0" destOrd="0" parTransId="{36128566-32F7-4168-A881-1E84EB0DA42F}" sibTransId="{1C2AB0E9-6B0D-4DA4-856E-2D08C079D6FF}"/>
    <dgm:cxn modelId="{2B7AA3FD-BB59-44DA-97E5-FB4529964BE1}" type="presOf" srcId="{974D80F9-48F1-4C8B-992A-33172B92944C}" destId="{8F80D0F6-0EFB-4E20-B31E-A3293DC1E250}" srcOrd="0" destOrd="2" presId="urn:microsoft.com/office/officeart/2009/3/layout/StepUpProcess"/>
    <dgm:cxn modelId="{62218B35-6128-4C58-92ED-73412C5FF54B}" type="presParOf" srcId="{D8D256C1-057D-4836-92D5-E12C5F2691F2}" destId="{5A0896E2-3F1B-4162-B14D-4C4E0A8E2CE8}" srcOrd="0" destOrd="0" presId="urn:microsoft.com/office/officeart/2009/3/layout/StepUpProcess"/>
    <dgm:cxn modelId="{D9719D8B-17F9-4EBB-8AE8-2F34150DA216}" type="presParOf" srcId="{5A0896E2-3F1B-4162-B14D-4C4E0A8E2CE8}" destId="{1FDA68D7-AB51-4C28-8F40-DFD86F5633E6}" srcOrd="0" destOrd="0" presId="urn:microsoft.com/office/officeart/2009/3/layout/StepUpProcess"/>
    <dgm:cxn modelId="{38B48E7D-CAE8-4F23-964B-5F6E081A52AD}" type="presParOf" srcId="{5A0896E2-3F1B-4162-B14D-4C4E0A8E2CE8}" destId="{DBDA02DE-5203-418E-8F71-A18E249323E4}" srcOrd="1" destOrd="0" presId="urn:microsoft.com/office/officeart/2009/3/layout/StepUpProcess"/>
    <dgm:cxn modelId="{C4767FDF-AD72-48D1-9415-90B9F90794B1}" type="presParOf" srcId="{5A0896E2-3F1B-4162-B14D-4C4E0A8E2CE8}" destId="{A8E9CDDB-E893-4E50-9329-F37901B9F570}" srcOrd="2" destOrd="0" presId="urn:microsoft.com/office/officeart/2009/3/layout/StepUpProcess"/>
    <dgm:cxn modelId="{95564486-D208-472F-95BC-B6A71B36CB43}" type="presParOf" srcId="{D8D256C1-057D-4836-92D5-E12C5F2691F2}" destId="{7244EDE2-D5DB-4515-B999-7D3FF4290095}" srcOrd="1" destOrd="0" presId="urn:microsoft.com/office/officeart/2009/3/layout/StepUpProcess"/>
    <dgm:cxn modelId="{95D55854-5639-4586-B297-7BD936054EE5}" type="presParOf" srcId="{7244EDE2-D5DB-4515-B999-7D3FF4290095}" destId="{438F5FF3-AA82-4506-BC05-A32F355B8D62}" srcOrd="0" destOrd="0" presId="urn:microsoft.com/office/officeart/2009/3/layout/StepUpProcess"/>
    <dgm:cxn modelId="{DAD57D30-550B-4CE9-BEB6-94E512138433}" type="presParOf" srcId="{D8D256C1-057D-4836-92D5-E12C5F2691F2}" destId="{B38C7D26-B05E-4334-B54B-EED015A2B3D5}" srcOrd="2" destOrd="0" presId="urn:microsoft.com/office/officeart/2009/3/layout/StepUpProcess"/>
    <dgm:cxn modelId="{D856C097-ED02-4290-B9BA-F9CD0AF180B0}" type="presParOf" srcId="{B38C7D26-B05E-4334-B54B-EED015A2B3D5}" destId="{306A7973-C540-4FAE-BE90-B0F83CEAA403}" srcOrd="0" destOrd="0" presId="urn:microsoft.com/office/officeart/2009/3/layout/StepUpProcess"/>
    <dgm:cxn modelId="{3253BD82-1B60-4EF2-9021-788E1F2351E7}" type="presParOf" srcId="{B38C7D26-B05E-4334-B54B-EED015A2B3D5}" destId="{8F80D0F6-0EFB-4E20-B31E-A3293DC1E250}" srcOrd="1" destOrd="0" presId="urn:microsoft.com/office/officeart/2009/3/layout/StepUpProcess"/>
    <dgm:cxn modelId="{DD87F797-810A-4F5D-84A9-D2FE5A954E8C}" type="presParOf" srcId="{B38C7D26-B05E-4334-B54B-EED015A2B3D5}" destId="{DD18F637-6990-4E2A-B15B-0F4010163923}" srcOrd="2" destOrd="0" presId="urn:microsoft.com/office/officeart/2009/3/layout/StepUpProcess"/>
    <dgm:cxn modelId="{ACA4E014-EABB-443E-B162-D60455980338}" type="presParOf" srcId="{D8D256C1-057D-4836-92D5-E12C5F2691F2}" destId="{C9E0A552-3D62-426D-8079-73FEB6E7EF90}" srcOrd="3" destOrd="0" presId="urn:microsoft.com/office/officeart/2009/3/layout/StepUpProcess"/>
    <dgm:cxn modelId="{AD0E3ED3-54B7-418D-867C-56EF92BA9062}" type="presParOf" srcId="{C9E0A552-3D62-426D-8079-73FEB6E7EF90}" destId="{49F7DD05-711A-4104-88C4-C8509484BC35}" srcOrd="0" destOrd="0" presId="urn:microsoft.com/office/officeart/2009/3/layout/StepUpProcess"/>
    <dgm:cxn modelId="{0C5F1345-7AAC-4569-AA04-2EFE07AA8A2E}" type="presParOf" srcId="{D8D256C1-057D-4836-92D5-E12C5F2691F2}" destId="{3969A99C-8A4D-4A0F-810D-C4733DC0D264}" srcOrd="4" destOrd="0" presId="urn:microsoft.com/office/officeart/2009/3/layout/StepUpProcess"/>
    <dgm:cxn modelId="{8F9FD0C7-76DB-475F-A5D0-933151F06B43}" type="presParOf" srcId="{3969A99C-8A4D-4A0F-810D-C4733DC0D264}" destId="{9026D9CE-6B76-448D-ADEC-3386A28CBD67}" srcOrd="0" destOrd="0" presId="urn:microsoft.com/office/officeart/2009/3/layout/StepUpProcess"/>
    <dgm:cxn modelId="{507B2AED-0DB9-4054-8A9E-233A6E1802AD}" type="presParOf" srcId="{3969A99C-8A4D-4A0F-810D-C4733DC0D264}" destId="{7C6C6140-9F4F-4163-9E17-3876993A7814}" srcOrd="1" destOrd="0" presId="urn:microsoft.com/office/officeart/2009/3/layout/StepUpProcess"/>
    <dgm:cxn modelId="{AE321251-BA88-4F52-A482-2E7D0B3F9E11}" type="presParOf" srcId="{3969A99C-8A4D-4A0F-810D-C4733DC0D264}" destId="{3FEC3D61-7E7E-48DD-8F26-4083E90053E6}" srcOrd="2" destOrd="0" presId="urn:microsoft.com/office/officeart/2009/3/layout/StepUpProcess"/>
    <dgm:cxn modelId="{A0D38331-FD39-4993-9C7C-37270ABDC06D}" type="presParOf" srcId="{D8D256C1-057D-4836-92D5-E12C5F2691F2}" destId="{67BCF5A6-71CC-411C-8338-97495683058A}" srcOrd="5" destOrd="0" presId="urn:microsoft.com/office/officeart/2009/3/layout/StepUpProcess"/>
    <dgm:cxn modelId="{50055CF7-F968-4DD1-B97A-194BF919FECB}" type="presParOf" srcId="{67BCF5A6-71CC-411C-8338-97495683058A}" destId="{263A44C8-9DD4-426B-B3B8-38009C8ACCC1}" srcOrd="0" destOrd="0" presId="urn:microsoft.com/office/officeart/2009/3/layout/StepUpProcess"/>
    <dgm:cxn modelId="{DDCE7B8D-BA7B-434D-A8D4-12BD78BDE7F7}" type="presParOf" srcId="{D8D256C1-057D-4836-92D5-E12C5F2691F2}" destId="{BD81EA37-3624-443D-B35E-AEBD1A5AF639}" srcOrd="6" destOrd="0" presId="urn:microsoft.com/office/officeart/2009/3/layout/StepUpProcess"/>
    <dgm:cxn modelId="{D9675A1D-C422-4031-8011-95A88C1CC2B6}" type="presParOf" srcId="{BD81EA37-3624-443D-B35E-AEBD1A5AF639}" destId="{BE10EBF6-6756-4D7A-A652-6F4EEBCEFAB2}" srcOrd="0" destOrd="0" presId="urn:microsoft.com/office/officeart/2009/3/layout/StepUpProcess"/>
    <dgm:cxn modelId="{0FFDD968-18B9-44F5-A5D5-AF27573E19DB}" type="presParOf" srcId="{BD81EA37-3624-443D-B35E-AEBD1A5AF639}" destId="{7E8B4BFD-D912-4684-9033-E05949318579}"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5070296-2462-4283-BD9D-FCCCAE96BA5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137C5874-009D-4489-AE2C-49DE17155EEB}">
      <dgm:prSet phldrT="[Text]" custT="1"/>
      <dgm:spPr/>
      <dgm:t>
        <a:bodyPr/>
        <a:lstStyle/>
        <a:p>
          <a:r>
            <a:rPr lang="en-US" sz="1600"/>
            <a:t>A Business Case for Cloud Migration</a:t>
          </a:r>
        </a:p>
      </dgm:t>
    </dgm:pt>
    <dgm:pt modelId="{A5FEE6FE-540E-412D-A527-48E32674D912}" type="parTrans" cxnId="{D8ED47DB-00FE-4099-A5E3-582F0F73823A}">
      <dgm:prSet/>
      <dgm:spPr/>
      <dgm:t>
        <a:bodyPr/>
        <a:lstStyle/>
        <a:p>
          <a:endParaRPr lang="en-US"/>
        </a:p>
      </dgm:t>
    </dgm:pt>
    <dgm:pt modelId="{AF244F0C-8DE3-4601-8FF3-B529C3C0DA5A}" type="sibTrans" cxnId="{D8ED47DB-00FE-4099-A5E3-582F0F73823A}">
      <dgm:prSet/>
      <dgm:spPr/>
      <dgm:t>
        <a:bodyPr/>
        <a:lstStyle/>
        <a:p>
          <a:endParaRPr lang="en-US"/>
        </a:p>
      </dgm:t>
    </dgm:pt>
    <dgm:pt modelId="{EAA28ECF-DEDA-4B59-9507-C7CFD82A9246}">
      <dgm:prSet phldrT="[Text]" custT="1"/>
      <dgm:spPr/>
      <dgm:t>
        <a:bodyPr/>
        <a:lstStyle/>
        <a:p>
          <a:r>
            <a:rPr lang="en-US" sz="1600"/>
            <a:t>Estimate Timeline and Budgets</a:t>
          </a:r>
        </a:p>
      </dgm:t>
    </dgm:pt>
    <dgm:pt modelId="{300D34E7-BDD5-464C-BDB4-D5EE019A49FD}" type="parTrans" cxnId="{972E15E6-BDEE-4034-9C7E-98D706C51D65}">
      <dgm:prSet/>
      <dgm:spPr/>
      <dgm:t>
        <a:bodyPr/>
        <a:lstStyle/>
        <a:p>
          <a:endParaRPr lang="en-US"/>
        </a:p>
      </dgm:t>
    </dgm:pt>
    <dgm:pt modelId="{12A8F394-4B26-42F5-8A2A-C08DCFA8C92E}" type="sibTrans" cxnId="{972E15E6-BDEE-4034-9C7E-98D706C51D65}">
      <dgm:prSet/>
      <dgm:spPr/>
      <dgm:t>
        <a:bodyPr/>
        <a:lstStyle/>
        <a:p>
          <a:endParaRPr lang="en-US"/>
        </a:p>
      </dgm:t>
    </dgm:pt>
    <dgm:pt modelId="{5DA138B1-017D-4FEB-8C14-6FD6195FC281}">
      <dgm:prSet phldrT="[Text]" custT="1"/>
      <dgm:spPr/>
      <dgm:t>
        <a:bodyPr/>
        <a:lstStyle/>
        <a:p>
          <a:r>
            <a:rPr lang="en-US" sz="1600"/>
            <a:t>Establish a Cloud Operating Model</a:t>
          </a:r>
        </a:p>
      </dgm:t>
    </dgm:pt>
    <dgm:pt modelId="{A943A9DC-B0A8-49F7-8F26-138DA78EBD15}" type="parTrans" cxnId="{177E03C0-55D8-4D8E-8EF6-F98CACE22FE6}">
      <dgm:prSet/>
      <dgm:spPr/>
      <dgm:t>
        <a:bodyPr/>
        <a:lstStyle/>
        <a:p>
          <a:endParaRPr lang="en-US"/>
        </a:p>
      </dgm:t>
    </dgm:pt>
    <dgm:pt modelId="{E058562A-5AC8-4BE3-BC4A-C3903A894AB5}" type="sibTrans" cxnId="{177E03C0-55D8-4D8E-8EF6-F98CACE22FE6}">
      <dgm:prSet/>
      <dgm:spPr/>
      <dgm:t>
        <a:bodyPr/>
        <a:lstStyle/>
        <a:p>
          <a:endParaRPr lang="en-US"/>
        </a:p>
      </dgm:t>
    </dgm:pt>
    <dgm:pt modelId="{15C4FB85-095B-4E0A-9A63-CE6F5B0F2A58}">
      <dgm:prSet phldrT="[Text]" custT="1"/>
      <dgm:spPr/>
      <dgm:t>
        <a:bodyPr/>
        <a:lstStyle/>
        <a:p>
          <a:r>
            <a:rPr lang="en-US" sz="1600" b="0" i="0"/>
            <a:t>Assess relative complexity and risk of migrating a service to a cloud solution</a:t>
          </a:r>
          <a:endParaRPr lang="en-US" sz="1600"/>
        </a:p>
      </dgm:t>
    </dgm:pt>
    <dgm:pt modelId="{46D7740A-BB5A-49EE-B1F0-7803E4D1311C}" type="parTrans" cxnId="{9F9FE5AC-DA2D-4221-81DE-BA506D0E768E}">
      <dgm:prSet/>
      <dgm:spPr/>
      <dgm:t>
        <a:bodyPr/>
        <a:lstStyle/>
        <a:p>
          <a:endParaRPr lang="en-US"/>
        </a:p>
      </dgm:t>
    </dgm:pt>
    <dgm:pt modelId="{B322588C-0336-41B7-916B-42FED90B2F16}" type="sibTrans" cxnId="{9F9FE5AC-DA2D-4221-81DE-BA506D0E768E}">
      <dgm:prSet/>
      <dgm:spPr/>
      <dgm:t>
        <a:bodyPr/>
        <a:lstStyle/>
        <a:p>
          <a:endParaRPr lang="en-US"/>
        </a:p>
      </dgm:t>
    </dgm:pt>
    <dgm:pt modelId="{4D9A72EF-85E2-4D40-80F6-01B343378B9E}">
      <dgm:prSet custT="1"/>
      <dgm:spPr/>
      <dgm:t>
        <a:bodyPr anchor="t"/>
        <a:lstStyle/>
        <a:p>
          <a:pPr>
            <a:buFont typeface="+mj-lt"/>
            <a:buAutoNum type="arabicPeriod"/>
          </a:pPr>
          <a:r>
            <a:rPr lang="en-US" sz="1600" b="0" i="0"/>
            <a:t>Determine which of the 6 "Re-s" are most appropriate for this services:</a:t>
          </a:r>
          <a:endParaRPr lang="en-US" sz="1600"/>
        </a:p>
      </dgm:t>
    </dgm:pt>
    <dgm:pt modelId="{382898DA-F515-46A8-858F-8331638C735A}" type="parTrans" cxnId="{511FF6A7-FEF0-4A0A-8768-5668873F7EF5}">
      <dgm:prSet/>
      <dgm:spPr/>
      <dgm:t>
        <a:bodyPr/>
        <a:lstStyle/>
        <a:p>
          <a:endParaRPr lang="en-US"/>
        </a:p>
      </dgm:t>
    </dgm:pt>
    <dgm:pt modelId="{D67AB672-24FC-482F-AB96-E693721705DD}" type="sibTrans" cxnId="{511FF6A7-FEF0-4A0A-8768-5668873F7EF5}">
      <dgm:prSet/>
      <dgm:spPr/>
      <dgm:t>
        <a:bodyPr/>
        <a:lstStyle/>
        <a:p>
          <a:endParaRPr lang="en-US"/>
        </a:p>
      </dgm:t>
    </dgm:pt>
    <dgm:pt modelId="{E908C0C3-CDDC-424D-95C5-5E9A794D40A9}" type="pres">
      <dgm:prSet presAssocID="{A5070296-2462-4283-BD9D-FCCCAE96BA5D}" presName="Name0" presStyleCnt="0">
        <dgm:presLayoutVars>
          <dgm:chMax val="7"/>
          <dgm:chPref val="7"/>
          <dgm:dir/>
        </dgm:presLayoutVars>
      </dgm:prSet>
      <dgm:spPr/>
    </dgm:pt>
    <dgm:pt modelId="{1F910B63-CE4F-4E8A-94B7-6C39242B49DC}" type="pres">
      <dgm:prSet presAssocID="{A5070296-2462-4283-BD9D-FCCCAE96BA5D}" presName="Name1" presStyleCnt="0"/>
      <dgm:spPr/>
    </dgm:pt>
    <dgm:pt modelId="{C7B733A4-EBEE-4B7F-BC41-72F6DAB7F7CD}" type="pres">
      <dgm:prSet presAssocID="{A5070296-2462-4283-BD9D-FCCCAE96BA5D}" presName="cycle" presStyleCnt="0"/>
      <dgm:spPr/>
    </dgm:pt>
    <dgm:pt modelId="{EED07955-ABF5-4818-AB53-2848A3F23157}" type="pres">
      <dgm:prSet presAssocID="{A5070296-2462-4283-BD9D-FCCCAE96BA5D}" presName="srcNode" presStyleLbl="node1" presStyleIdx="0" presStyleCnt="5"/>
      <dgm:spPr/>
    </dgm:pt>
    <dgm:pt modelId="{6A9D5026-7ECA-4F00-9581-A01546366A1C}" type="pres">
      <dgm:prSet presAssocID="{A5070296-2462-4283-BD9D-FCCCAE96BA5D}" presName="conn" presStyleLbl="parChTrans1D2" presStyleIdx="0" presStyleCnt="1"/>
      <dgm:spPr/>
    </dgm:pt>
    <dgm:pt modelId="{33AD786C-1B12-4113-8758-251D8BA6CC5A}" type="pres">
      <dgm:prSet presAssocID="{A5070296-2462-4283-BD9D-FCCCAE96BA5D}" presName="extraNode" presStyleLbl="node1" presStyleIdx="0" presStyleCnt="5"/>
      <dgm:spPr/>
    </dgm:pt>
    <dgm:pt modelId="{2E000533-B6C8-4FBB-8067-07D293D090D7}" type="pres">
      <dgm:prSet presAssocID="{A5070296-2462-4283-BD9D-FCCCAE96BA5D}" presName="dstNode" presStyleLbl="node1" presStyleIdx="0" presStyleCnt="5"/>
      <dgm:spPr/>
    </dgm:pt>
    <dgm:pt modelId="{BF8DEC0D-3ADA-4776-91BC-9801EE2740B1}" type="pres">
      <dgm:prSet presAssocID="{137C5874-009D-4489-AE2C-49DE17155EEB}" presName="text_1" presStyleLbl="node1" presStyleIdx="0" presStyleCnt="5">
        <dgm:presLayoutVars>
          <dgm:bulletEnabled val="1"/>
        </dgm:presLayoutVars>
      </dgm:prSet>
      <dgm:spPr/>
    </dgm:pt>
    <dgm:pt modelId="{6D1953D6-35A5-44BD-9EE2-B9C89C35292F}" type="pres">
      <dgm:prSet presAssocID="{137C5874-009D-4489-AE2C-49DE17155EEB}" presName="accent_1" presStyleCnt="0"/>
      <dgm:spPr/>
    </dgm:pt>
    <dgm:pt modelId="{7DB4C323-CDA2-4D48-9CFA-F4F0C80D66D9}" type="pres">
      <dgm:prSet presAssocID="{137C5874-009D-4489-AE2C-49DE17155EEB}" presName="accentRepeatNode" presStyleLbl="solidFgAcc1" presStyleIdx="0" presStyleCnt="5"/>
      <dgm:spPr/>
    </dgm:pt>
    <dgm:pt modelId="{E6195E7B-5411-4A5A-AA4B-5415F3AD7835}" type="pres">
      <dgm:prSet presAssocID="{EAA28ECF-DEDA-4B59-9507-C7CFD82A9246}" presName="text_2" presStyleLbl="node1" presStyleIdx="1" presStyleCnt="5">
        <dgm:presLayoutVars>
          <dgm:bulletEnabled val="1"/>
        </dgm:presLayoutVars>
      </dgm:prSet>
      <dgm:spPr/>
    </dgm:pt>
    <dgm:pt modelId="{1669730E-9A4B-4F54-AFDA-E0C0EAC86493}" type="pres">
      <dgm:prSet presAssocID="{EAA28ECF-DEDA-4B59-9507-C7CFD82A9246}" presName="accent_2" presStyleCnt="0"/>
      <dgm:spPr/>
    </dgm:pt>
    <dgm:pt modelId="{5ABB537D-0209-46BF-A3AE-F09E1EB10516}" type="pres">
      <dgm:prSet presAssocID="{EAA28ECF-DEDA-4B59-9507-C7CFD82A9246}" presName="accentRepeatNode" presStyleLbl="solidFgAcc1" presStyleIdx="1" presStyleCnt="5"/>
      <dgm:spPr/>
    </dgm:pt>
    <dgm:pt modelId="{A953DAC9-AAF3-48B0-82E2-E3DA2AAD3FD0}" type="pres">
      <dgm:prSet presAssocID="{5DA138B1-017D-4FEB-8C14-6FD6195FC281}" presName="text_3" presStyleLbl="node1" presStyleIdx="2" presStyleCnt="5">
        <dgm:presLayoutVars>
          <dgm:bulletEnabled val="1"/>
        </dgm:presLayoutVars>
      </dgm:prSet>
      <dgm:spPr/>
    </dgm:pt>
    <dgm:pt modelId="{BC49A0C3-E0C1-4DFD-AB3A-DFF3417261D8}" type="pres">
      <dgm:prSet presAssocID="{5DA138B1-017D-4FEB-8C14-6FD6195FC281}" presName="accent_3" presStyleCnt="0"/>
      <dgm:spPr/>
    </dgm:pt>
    <dgm:pt modelId="{B02D8DCC-823C-44D2-AD0A-616CA1948932}" type="pres">
      <dgm:prSet presAssocID="{5DA138B1-017D-4FEB-8C14-6FD6195FC281}" presName="accentRepeatNode" presStyleLbl="solidFgAcc1" presStyleIdx="2" presStyleCnt="5"/>
      <dgm:spPr/>
    </dgm:pt>
    <dgm:pt modelId="{BABB2C6B-CA57-4C9C-8BC3-24396B70B3A2}" type="pres">
      <dgm:prSet presAssocID="{15C4FB85-095B-4E0A-9A63-CE6F5B0F2A58}" presName="text_4" presStyleLbl="node1" presStyleIdx="3" presStyleCnt="5">
        <dgm:presLayoutVars>
          <dgm:bulletEnabled val="1"/>
        </dgm:presLayoutVars>
      </dgm:prSet>
      <dgm:spPr/>
    </dgm:pt>
    <dgm:pt modelId="{FCD5E404-8892-4571-8194-3779783FB860}" type="pres">
      <dgm:prSet presAssocID="{15C4FB85-095B-4E0A-9A63-CE6F5B0F2A58}" presName="accent_4" presStyleCnt="0"/>
      <dgm:spPr/>
    </dgm:pt>
    <dgm:pt modelId="{07D35C23-987E-4635-A826-160E638CB5DE}" type="pres">
      <dgm:prSet presAssocID="{15C4FB85-095B-4E0A-9A63-CE6F5B0F2A58}" presName="accentRepeatNode" presStyleLbl="solidFgAcc1" presStyleIdx="3" presStyleCnt="5"/>
      <dgm:spPr/>
    </dgm:pt>
    <dgm:pt modelId="{B5E6EC37-C71C-48B9-96AE-3E0E5A65B0E9}" type="pres">
      <dgm:prSet presAssocID="{4D9A72EF-85E2-4D40-80F6-01B343378B9E}" presName="text_5" presStyleLbl="node1" presStyleIdx="4" presStyleCnt="5">
        <dgm:presLayoutVars>
          <dgm:bulletEnabled val="1"/>
        </dgm:presLayoutVars>
      </dgm:prSet>
      <dgm:spPr/>
    </dgm:pt>
    <dgm:pt modelId="{5DEFA086-061B-47D0-9027-38B253542A97}" type="pres">
      <dgm:prSet presAssocID="{4D9A72EF-85E2-4D40-80F6-01B343378B9E}" presName="accent_5" presStyleCnt="0"/>
      <dgm:spPr/>
    </dgm:pt>
    <dgm:pt modelId="{F9153A73-0D3C-4B05-9B0C-8CFE36028CB0}" type="pres">
      <dgm:prSet presAssocID="{4D9A72EF-85E2-4D40-80F6-01B343378B9E}" presName="accentRepeatNode" presStyleLbl="solidFgAcc1" presStyleIdx="4" presStyleCnt="5"/>
      <dgm:spPr/>
    </dgm:pt>
  </dgm:ptLst>
  <dgm:cxnLst>
    <dgm:cxn modelId="{E7806934-C67D-4F91-95CA-BBF5D9C568A4}" type="presOf" srcId="{5DA138B1-017D-4FEB-8C14-6FD6195FC281}" destId="{A953DAC9-AAF3-48B0-82E2-E3DA2AAD3FD0}" srcOrd="0" destOrd="0" presId="urn:microsoft.com/office/officeart/2008/layout/VerticalCurvedList"/>
    <dgm:cxn modelId="{94326869-8314-45D8-A7F6-DCDEF623145D}" type="presOf" srcId="{EAA28ECF-DEDA-4B59-9507-C7CFD82A9246}" destId="{E6195E7B-5411-4A5A-AA4B-5415F3AD7835}" srcOrd="0" destOrd="0" presId="urn:microsoft.com/office/officeart/2008/layout/VerticalCurvedList"/>
    <dgm:cxn modelId="{5168F04D-C1D5-4AA5-B4CE-B2D7CA5E8F76}" type="presOf" srcId="{AF244F0C-8DE3-4601-8FF3-B529C3C0DA5A}" destId="{6A9D5026-7ECA-4F00-9581-A01546366A1C}" srcOrd="0" destOrd="0" presId="urn:microsoft.com/office/officeart/2008/layout/VerticalCurvedList"/>
    <dgm:cxn modelId="{CF882658-8187-435C-8282-F99A5A1F9CD5}" type="presOf" srcId="{15C4FB85-095B-4E0A-9A63-CE6F5B0F2A58}" destId="{BABB2C6B-CA57-4C9C-8BC3-24396B70B3A2}" srcOrd="0" destOrd="0" presId="urn:microsoft.com/office/officeart/2008/layout/VerticalCurvedList"/>
    <dgm:cxn modelId="{D98EC08F-AB02-4AA4-9C82-FEC9731D7776}" type="presOf" srcId="{A5070296-2462-4283-BD9D-FCCCAE96BA5D}" destId="{E908C0C3-CDDC-424D-95C5-5E9A794D40A9}" srcOrd="0" destOrd="0" presId="urn:microsoft.com/office/officeart/2008/layout/VerticalCurvedList"/>
    <dgm:cxn modelId="{511FF6A7-FEF0-4A0A-8768-5668873F7EF5}" srcId="{A5070296-2462-4283-BD9D-FCCCAE96BA5D}" destId="{4D9A72EF-85E2-4D40-80F6-01B343378B9E}" srcOrd="4" destOrd="0" parTransId="{382898DA-F515-46A8-858F-8331638C735A}" sibTransId="{D67AB672-24FC-482F-AB96-E693721705DD}"/>
    <dgm:cxn modelId="{9F9FE5AC-DA2D-4221-81DE-BA506D0E768E}" srcId="{A5070296-2462-4283-BD9D-FCCCAE96BA5D}" destId="{15C4FB85-095B-4E0A-9A63-CE6F5B0F2A58}" srcOrd="3" destOrd="0" parTransId="{46D7740A-BB5A-49EE-B1F0-7803E4D1311C}" sibTransId="{B322588C-0336-41B7-916B-42FED90B2F16}"/>
    <dgm:cxn modelId="{177E03C0-55D8-4D8E-8EF6-F98CACE22FE6}" srcId="{A5070296-2462-4283-BD9D-FCCCAE96BA5D}" destId="{5DA138B1-017D-4FEB-8C14-6FD6195FC281}" srcOrd="2" destOrd="0" parTransId="{A943A9DC-B0A8-49F7-8F26-138DA78EBD15}" sibTransId="{E058562A-5AC8-4BE3-BC4A-C3903A894AB5}"/>
    <dgm:cxn modelId="{2D82C4C1-CA23-45B6-AFB1-913A828B9168}" type="presOf" srcId="{4D9A72EF-85E2-4D40-80F6-01B343378B9E}" destId="{B5E6EC37-C71C-48B9-96AE-3E0E5A65B0E9}" srcOrd="0" destOrd="0" presId="urn:microsoft.com/office/officeart/2008/layout/VerticalCurvedList"/>
    <dgm:cxn modelId="{F50C61C9-0249-4A94-BBEF-85D4958F5A15}" type="presOf" srcId="{137C5874-009D-4489-AE2C-49DE17155EEB}" destId="{BF8DEC0D-3ADA-4776-91BC-9801EE2740B1}" srcOrd="0" destOrd="0" presId="urn:microsoft.com/office/officeart/2008/layout/VerticalCurvedList"/>
    <dgm:cxn modelId="{D8ED47DB-00FE-4099-A5E3-582F0F73823A}" srcId="{A5070296-2462-4283-BD9D-FCCCAE96BA5D}" destId="{137C5874-009D-4489-AE2C-49DE17155EEB}" srcOrd="0" destOrd="0" parTransId="{A5FEE6FE-540E-412D-A527-48E32674D912}" sibTransId="{AF244F0C-8DE3-4601-8FF3-B529C3C0DA5A}"/>
    <dgm:cxn modelId="{972E15E6-BDEE-4034-9C7E-98D706C51D65}" srcId="{A5070296-2462-4283-BD9D-FCCCAE96BA5D}" destId="{EAA28ECF-DEDA-4B59-9507-C7CFD82A9246}" srcOrd="1" destOrd="0" parTransId="{300D34E7-BDD5-464C-BDB4-D5EE019A49FD}" sibTransId="{12A8F394-4B26-42F5-8A2A-C08DCFA8C92E}"/>
    <dgm:cxn modelId="{A38C3C53-E5AB-415E-BAED-4F74D3921EFB}" type="presParOf" srcId="{E908C0C3-CDDC-424D-95C5-5E9A794D40A9}" destId="{1F910B63-CE4F-4E8A-94B7-6C39242B49DC}" srcOrd="0" destOrd="0" presId="urn:microsoft.com/office/officeart/2008/layout/VerticalCurvedList"/>
    <dgm:cxn modelId="{C51D2159-0D3E-439C-810E-1A163BCAE476}" type="presParOf" srcId="{1F910B63-CE4F-4E8A-94B7-6C39242B49DC}" destId="{C7B733A4-EBEE-4B7F-BC41-72F6DAB7F7CD}" srcOrd="0" destOrd="0" presId="urn:microsoft.com/office/officeart/2008/layout/VerticalCurvedList"/>
    <dgm:cxn modelId="{E1C7039D-8AB1-4E7F-9A7B-2F94E5EF836F}" type="presParOf" srcId="{C7B733A4-EBEE-4B7F-BC41-72F6DAB7F7CD}" destId="{EED07955-ABF5-4818-AB53-2848A3F23157}" srcOrd="0" destOrd="0" presId="urn:microsoft.com/office/officeart/2008/layout/VerticalCurvedList"/>
    <dgm:cxn modelId="{C6D852F6-956E-42FB-8828-D9B6F6DC32BE}" type="presParOf" srcId="{C7B733A4-EBEE-4B7F-BC41-72F6DAB7F7CD}" destId="{6A9D5026-7ECA-4F00-9581-A01546366A1C}" srcOrd="1" destOrd="0" presId="urn:microsoft.com/office/officeart/2008/layout/VerticalCurvedList"/>
    <dgm:cxn modelId="{09304850-4445-4AC1-9BC8-A82CBBAC9B01}" type="presParOf" srcId="{C7B733A4-EBEE-4B7F-BC41-72F6DAB7F7CD}" destId="{33AD786C-1B12-4113-8758-251D8BA6CC5A}" srcOrd="2" destOrd="0" presId="urn:microsoft.com/office/officeart/2008/layout/VerticalCurvedList"/>
    <dgm:cxn modelId="{5758ECB1-F55F-4DF7-9B9A-51D60B6E7CC7}" type="presParOf" srcId="{C7B733A4-EBEE-4B7F-BC41-72F6DAB7F7CD}" destId="{2E000533-B6C8-4FBB-8067-07D293D090D7}" srcOrd="3" destOrd="0" presId="urn:microsoft.com/office/officeart/2008/layout/VerticalCurvedList"/>
    <dgm:cxn modelId="{8573CCFC-5757-4CAD-80C0-B6F3EBF90DE9}" type="presParOf" srcId="{1F910B63-CE4F-4E8A-94B7-6C39242B49DC}" destId="{BF8DEC0D-3ADA-4776-91BC-9801EE2740B1}" srcOrd="1" destOrd="0" presId="urn:microsoft.com/office/officeart/2008/layout/VerticalCurvedList"/>
    <dgm:cxn modelId="{C062F1DC-2C01-4AB6-B6AD-2BACB5684B9B}" type="presParOf" srcId="{1F910B63-CE4F-4E8A-94B7-6C39242B49DC}" destId="{6D1953D6-35A5-44BD-9EE2-B9C89C35292F}" srcOrd="2" destOrd="0" presId="urn:microsoft.com/office/officeart/2008/layout/VerticalCurvedList"/>
    <dgm:cxn modelId="{5A14EDF4-60E3-4529-8A14-6E6EE4FA04DB}" type="presParOf" srcId="{6D1953D6-35A5-44BD-9EE2-B9C89C35292F}" destId="{7DB4C323-CDA2-4D48-9CFA-F4F0C80D66D9}" srcOrd="0" destOrd="0" presId="urn:microsoft.com/office/officeart/2008/layout/VerticalCurvedList"/>
    <dgm:cxn modelId="{3ED0D493-0AFD-4514-BDA1-3CAB32E731DA}" type="presParOf" srcId="{1F910B63-CE4F-4E8A-94B7-6C39242B49DC}" destId="{E6195E7B-5411-4A5A-AA4B-5415F3AD7835}" srcOrd="3" destOrd="0" presId="urn:microsoft.com/office/officeart/2008/layout/VerticalCurvedList"/>
    <dgm:cxn modelId="{EE915886-2D07-4C45-91F2-5E3BE44D2656}" type="presParOf" srcId="{1F910B63-CE4F-4E8A-94B7-6C39242B49DC}" destId="{1669730E-9A4B-4F54-AFDA-E0C0EAC86493}" srcOrd="4" destOrd="0" presId="urn:microsoft.com/office/officeart/2008/layout/VerticalCurvedList"/>
    <dgm:cxn modelId="{C12CAC70-DE62-497A-A64F-F9DC47A5A896}" type="presParOf" srcId="{1669730E-9A4B-4F54-AFDA-E0C0EAC86493}" destId="{5ABB537D-0209-46BF-A3AE-F09E1EB10516}" srcOrd="0" destOrd="0" presId="urn:microsoft.com/office/officeart/2008/layout/VerticalCurvedList"/>
    <dgm:cxn modelId="{745E1C15-392D-4D50-A6EA-197AC9280B82}" type="presParOf" srcId="{1F910B63-CE4F-4E8A-94B7-6C39242B49DC}" destId="{A953DAC9-AAF3-48B0-82E2-E3DA2AAD3FD0}" srcOrd="5" destOrd="0" presId="urn:microsoft.com/office/officeart/2008/layout/VerticalCurvedList"/>
    <dgm:cxn modelId="{B3EA874B-140D-4D78-9FCF-6383B7567971}" type="presParOf" srcId="{1F910B63-CE4F-4E8A-94B7-6C39242B49DC}" destId="{BC49A0C3-E0C1-4DFD-AB3A-DFF3417261D8}" srcOrd="6" destOrd="0" presId="urn:microsoft.com/office/officeart/2008/layout/VerticalCurvedList"/>
    <dgm:cxn modelId="{7A8CE8A8-CB29-48B8-AB1B-DB584A11B581}" type="presParOf" srcId="{BC49A0C3-E0C1-4DFD-AB3A-DFF3417261D8}" destId="{B02D8DCC-823C-44D2-AD0A-616CA1948932}" srcOrd="0" destOrd="0" presId="urn:microsoft.com/office/officeart/2008/layout/VerticalCurvedList"/>
    <dgm:cxn modelId="{883D265A-CEDD-4677-99DF-529F9783EA67}" type="presParOf" srcId="{1F910B63-CE4F-4E8A-94B7-6C39242B49DC}" destId="{BABB2C6B-CA57-4C9C-8BC3-24396B70B3A2}" srcOrd="7" destOrd="0" presId="urn:microsoft.com/office/officeart/2008/layout/VerticalCurvedList"/>
    <dgm:cxn modelId="{15655D49-59B9-47B7-B81A-7F0C76C98CA7}" type="presParOf" srcId="{1F910B63-CE4F-4E8A-94B7-6C39242B49DC}" destId="{FCD5E404-8892-4571-8194-3779783FB860}" srcOrd="8" destOrd="0" presId="urn:microsoft.com/office/officeart/2008/layout/VerticalCurvedList"/>
    <dgm:cxn modelId="{CB0E2A9B-F7B7-42A8-864C-40CFA9152283}" type="presParOf" srcId="{FCD5E404-8892-4571-8194-3779783FB860}" destId="{07D35C23-987E-4635-A826-160E638CB5DE}" srcOrd="0" destOrd="0" presId="urn:microsoft.com/office/officeart/2008/layout/VerticalCurvedList"/>
    <dgm:cxn modelId="{FB440AE2-D7B2-4704-817A-DB56E8840FF1}" type="presParOf" srcId="{1F910B63-CE4F-4E8A-94B7-6C39242B49DC}" destId="{B5E6EC37-C71C-48B9-96AE-3E0E5A65B0E9}" srcOrd="9" destOrd="0" presId="urn:microsoft.com/office/officeart/2008/layout/VerticalCurvedList"/>
    <dgm:cxn modelId="{7B89BB0B-17B6-41B2-9F85-273FACB722EF}" type="presParOf" srcId="{1F910B63-CE4F-4E8A-94B7-6C39242B49DC}" destId="{5DEFA086-061B-47D0-9027-38B253542A97}" srcOrd="10" destOrd="0" presId="urn:microsoft.com/office/officeart/2008/layout/VerticalCurvedList"/>
    <dgm:cxn modelId="{1110ED45-3A8B-466D-AAE9-85E870A57FD9}" type="presParOf" srcId="{5DEFA086-061B-47D0-9027-38B253542A97}" destId="{F9153A73-0D3C-4B05-9B0C-8CFE36028CB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82EBBEB-02CA-450A-ADF0-7E1C99D8D2D1}" type="doc">
      <dgm:prSet loTypeId="urn:microsoft.com/office/officeart/2005/8/layout/hProcess11" loCatId="process" qsTypeId="urn:microsoft.com/office/officeart/2005/8/quickstyle/simple4" qsCatId="simple" csTypeId="urn:microsoft.com/office/officeart/2005/8/colors/colorful4" csCatId="colorful" phldr="1"/>
      <dgm:spPr/>
    </dgm:pt>
    <dgm:pt modelId="{11AE9903-8A7D-40BB-AF2D-0827DA2C4880}">
      <dgm:prSet phldrT="[Text]"/>
      <dgm:spPr/>
      <dgm:t>
        <a:bodyPr/>
        <a:lstStyle/>
        <a:p>
          <a:r>
            <a:rPr lang="en-US">
              <a:solidFill>
                <a:srgbClr val="92D050"/>
              </a:solidFill>
            </a:rPr>
            <a:t>Design</a:t>
          </a:r>
        </a:p>
      </dgm:t>
    </dgm:pt>
    <dgm:pt modelId="{92C6F6EE-E440-4C94-A517-2DE87BF86B82}" type="parTrans" cxnId="{040B7B91-68A6-40D3-BEEC-086C3609372F}">
      <dgm:prSet/>
      <dgm:spPr/>
      <dgm:t>
        <a:bodyPr/>
        <a:lstStyle/>
        <a:p>
          <a:endParaRPr lang="en-US"/>
        </a:p>
      </dgm:t>
    </dgm:pt>
    <dgm:pt modelId="{D399CA55-417C-43BC-A648-1F4C0D1A7548}" type="sibTrans" cxnId="{040B7B91-68A6-40D3-BEEC-086C3609372F}">
      <dgm:prSet/>
      <dgm:spPr/>
      <dgm:t>
        <a:bodyPr/>
        <a:lstStyle/>
        <a:p>
          <a:endParaRPr lang="en-US"/>
        </a:p>
      </dgm:t>
    </dgm:pt>
    <dgm:pt modelId="{1C0E0690-0D28-498A-9713-AAA00D9F988C}">
      <dgm:prSet phldrT="[Text]"/>
      <dgm:spPr/>
      <dgm:t>
        <a:bodyPr/>
        <a:lstStyle/>
        <a:p>
          <a:r>
            <a:rPr lang="en-US">
              <a:solidFill>
                <a:srgbClr val="92D050"/>
              </a:solidFill>
            </a:rPr>
            <a:t>Build</a:t>
          </a:r>
        </a:p>
      </dgm:t>
    </dgm:pt>
    <dgm:pt modelId="{20FDDFC3-5A94-4CF6-810E-1E90F9A3B358}" type="parTrans" cxnId="{EDB18B3F-E7D9-4B83-B7F5-951359A51026}">
      <dgm:prSet/>
      <dgm:spPr/>
      <dgm:t>
        <a:bodyPr/>
        <a:lstStyle/>
        <a:p>
          <a:endParaRPr lang="en-US"/>
        </a:p>
      </dgm:t>
    </dgm:pt>
    <dgm:pt modelId="{15990F3A-020E-4F6E-8FAA-5A892B027742}" type="sibTrans" cxnId="{EDB18B3F-E7D9-4B83-B7F5-951359A51026}">
      <dgm:prSet/>
      <dgm:spPr/>
      <dgm:t>
        <a:bodyPr/>
        <a:lstStyle/>
        <a:p>
          <a:endParaRPr lang="en-US"/>
        </a:p>
      </dgm:t>
    </dgm:pt>
    <dgm:pt modelId="{814FBD6B-E8B9-4A8A-99A6-3C744024F994}">
      <dgm:prSet phldrT="[Text]"/>
      <dgm:spPr/>
      <dgm:t>
        <a:bodyPr/>
        <a:lstStyle/>
        <a:p>
          <a:r>
            <a:rPr lang="en-US"/>
            <a:t>How solutions are built and adhere to cloud-native principles</a:t>
          </a:r>
        </a:p>
      </dgm:t>
    </dgm:pt>
    <dgm:pt modelId="{AE47D0DD-79C5-4DC7-8A18-862C95366DE5}" type="parTrans" cxnId="{986B94E3-352B-4CB1-8562-C383188E02D7}">
      <dgm:prSet/>
      <dgm:spPr/>
      <dgm:t>
        <a:bodyPr/>
        <a:lstStyle/>
        <a:p>
          <a:endParaRPr lang="en-US"/>
        </a:p>
      </dgm:t>
    </dgm:pt>
    <dgm:pt modelId="{ABC08D6C-03A8-45C5-9D67-9A046D3CA252}" type="sibTrans" cxnId="{986B94E3-352B-4CB1-8562-C383188E02D7}">
      <dgm:prSet/>
      <dgm:spPr/>
      <dgm:t>
        <a:bodyPr/>
        <a:lstStyle/>
        <a:p>
          <a:endParaRPr lang="en-US"/>
        </a:p>
      </dgm:t>
    </dgm:pt>
    <dgm:pt modelId="{30E7E69C-CFDD-4141-8033-E02187194337}">
      <dgm:prSet phldrT="[Text]"/>
      <dgm:spPr/>
      <dgm:t>
        <a:bodyPr/>
        <a:lstStyle/>
        <a:p>
          <a:r>
            <a:rPr lang="en-US">
              <a:solidFill>
                <a:srgbClr val="92D050"/>
              </a:solidFill>
            </a:rPr>
            <a:t>Test</a:t>
          </a:r>
        </a:p>
      </dgm:t>
    </dgm:pt>
    <dgm:pt modelId="{497FA2C5-344C-4358-A83D-19A6BA41A8C9}" type="parTrans" cxnId="{4961989C-B8C3-45EF-93AF-E20A5C24D9C1}">
      <dgm:prSet/>
      <dgm:spPr/>
      <dgm:t>
        <a:bodyPr/>
        <a:lstStyle/>
        <a:p>
          <a:endParaRPr lang="en-US"/>
        </a:p>
      </dgm:t>
    </dgm:pt>
    <dgm:pt modelId="{0B3221A2-15F9-4128-8E4D-76E36777D374}" type="sibTrans" cxnId="{4961989C-B8C3-45EF-93AF-E20A5C24D9C1}">
      <dgm:prSet/>
      <dgm:spPr/>
      <dgm:t>
        <a:bodyPr/>
        <a:lstStyle/>
        <a:p>
          <a:endParaRPr lang="en-US"/>
        </a:p>
      </dgm:t>
    </dgm:pt>
    <dgm:pt modelId="{70FC1ADB-F403-4C8D-9765-CD47B92C50B7}">
      <dgm:prSet phldrT="[Text]"/>
      <dgm:spPr/>
      <dgm:t>
        <a:bodyPr/>
        <a:lstStyle/>
        <a:p>
          <a:r>
            <a:rPr lang="en-US">
              <a:solidFill>
                <a:srgbClr val="92D050"/>
              </a:solidFill>
            </a:rPr>
            <a:t>Deploy / Lifecycle</a:t>
          </a:r>
        </a:p>
      </dgm:t>
    </dgm:pt>
    <dgm:pt modelId="{AF5826A2-D9AF-42A1-B720-8C9AE2511BE7}" type="parTrans" cxnId="{65082B81-04CE-4B76-B6CB-24846B054540}">
      <dgm:prSet/>
      <dgm:spPr/>
      <dgm:t>
        <a:bodyPr/>
        <a:lstStyle/>
        <a:p>
          <a:endParaRPr lang="en-US"/>
        </a:p>
      </dgm:t>
    </dgm:pt>
    <dgm:pt modelId="{7E5A4FDA-44F3-4D74-8C6E-10EFF615E7FD}" type="sibTrans" cxnId="{65082B81-04CE-4B76-B6CB-24846B054540}">
      <dgm:prSet/>
      <dgm:spPr/>
      <dgm:t>
        <a:bodyPr/>
        <a:lstStyle/>
        <a:p>
          <a:endParaRPr lang="en-US"/>
        </a:p>
      </dgm:t>
    </dgm:pt>
    <dgm:pt modelId="{309755A1-CC05-44A2-9B1C-44B820106082}">
      <dgm:prSet phldrT="[Text]"/>
      <dgm:spPr/>
      <dgm:t>
        <a:bodyPr/>
        <a:lstStyle/>
        <a:p>
          <a:r>
            <a:rPr lang="en-US"/>
            <a:t>Defined capabilities controlling the deployment &amp; lifecycle of services through automation</a:t>
          </a:r>
        </a:p>
      </dgm:t>
    </dgm:pt>
    <dgm:pt modelId="{0FD7F4A2-DE24-4EDE-BFEE-8D94B9D79D1D}" type="parTrans" cxnId="{D8D41491-C1F7-4853-9F40-3B11412BFE85}">
      <dgm:prSet/>
      <dgm:spPr/>
      <dgm:t>
        <a:bodyPr/>
        <a:lstStyle/>
        <a:p>
          <a:endParaRPr lang="en-US"/>
        </a:p>
      </dgm:t>
    </dgm:pt>
    <dgm:pt modelId="{DB71068F-7E6C-4275-A6F7-FE84703920EE}" type="sibTrans" cxnId="{D8D41491-C1F7-4853-9F40-3B11412BFE85}">
      <dgm:prSet/>
      <dgm:spPr/>
      <dgm:t>
        <a:bodyPr/>
        <a:lstStyle/>
        <a:p>
          <a:endParaRPr lang="en-US"/>
        </a:p>
      </dgm:t>
    </dgm:pt>
    <dgm:pt modelId="{995A1454-1744-47A0-9EA0-ADD8F0B949A8}">
      <dgm:prSet phldrT="[Text]"/>
      <dgm:spPr/>
      <dgm:t>
        <a:bodyPr/>
        <a:lstStyle/>
        <a:p>
          <a:r>
            <a:rPr lang="en-US">
              <a:solidFill>
                <a:srgbClr val="92D050"/>
              </a:solidFill>
            </a:rPr>
            <a:t>Monitor</a:t>
          </a:r>
        </a:p>
      </dgm:t>
    </dgm:pt>
    <dgm:pt modelId="{05E5A0CC-2942-4506-B841-382089CE30C4}" type="parTrans" cxnId="{ACBD6BCB-C5A9-43C2-976D-956B0E2958CF}">
      <dgm:prSet/>
      <dgm:spPr/>
      <dgm:t>
        <a:bodyPr/>
        <a:lstStyle/>
        <a:p>
          <a:endParaRPr lang="en-US"/>
        </a:p>
      </dgm:t>
    </dgm:pt>
    <dgm:pt modelId="{545273A2-D1D0-4ADE-B97D-384AD2E19D22}" type="sibTrans" cxnId="{ACBD6BCB-C5A9-43C2-976D-956B0E2958CF}">
      <dgm:prSet/>
      <dgm:spPr/>
      <dgm:t>
        <a:bodyPr/>
        <a:lstStyle/>
        <a:p>
          <a:endParaRPr lang="en-US"/>
        </a:p>
      </dgm:t>
    </dgm:pt>
    <dgm:pt modelId="{9688ECA4-6739-194F-ACE5-CD1A50E756FE}">
      <dgm:prSet phldrT="[Text]"/>
      <dgm:spPr/>
      <dgm:t>
        <a:bodyPr/>
        <a:lstStyle/>
        <a:p>
          <a:r>
            <a:rPr lang="en-US"/>
            <a:t>Processes &amp; tools associated with how a service designed </a:t>
          </a:r>
        </a:p>
      </dgm:t>
    </dgm:pt>
    <dgm:pt modelId="{1DC09BE1-052D-C643-BD67-A7E414F138FF}" type="parTrans" cxnId="{19C8A0A1-DC23-4C43-AA6E-53A1419A26C8}">
      <dgm:prSet/>
      <dgm:spPr/>
      <dgm:t>
        <a:bodyPr/>
        <a:lstStyle/>
        <a:p>
          <a:endParaRPr lang="en-US"/>
        </a:p>
      </dgm:t>
    </dgm:pt>
    <dgm:pt modelId="{71996E78-2A1D-ED48-8F97-23A4818F1D74}" type="sibTrans" cxnId="{19C8A0A1-DC23-4C43-AA6E-53A1419A26C8}">
      <dgm:prSet/>
      <dgm:spPr/>
      <dgm:t>
        <a:bodyPr/>
        <a:lstStyle/>
        <a:p>
          <a:endParaRPr lang="en-US"/>
        </a:p>
      </dgm:t>
    </dgm:pt>
    <dgm:pt modelId="{38C56B8D-E5A9-E441-9ACB-EB1A07ADAD3D}">
      <dgm:prSet phldrT="[Text]"/>
      <dgm:spPr/>
      <dgm:t>
        <a:bodyPr/>
        <a:lstStyle/>
        <a:p>
          <a:r>
            <a:rPr lang="en-US"/>
            <a:t>Methodologies &amp; Implementation tactics for ensuring quality &amp; Completeness</a:t>
          </a:r>
        </a:p>
      </dgm:t>
    </dgm:pt>
    <dgm:pt modelId="{36ABC5D9-037A-CB45-8EF1-AAB30F432EA6}" type="parTrans" cxnId="{D89B430F-7B4C-9F47-87A1-556522781479}">
      <dgm:prSet/>
      <dgm:spPr/>
      <dgm:t>
        <a:bodyPr/>
        <a:lstStyle/>
        <a:p>
          <a:endParaRPr lang="en-US"/>
        </a:p>
      </dgm:t>
    </dgm:pt>
    <dgm:pt modelId="{73368C24-3015-CD41-B8D3-58A6F2C839B8}" type="sibTrans" cxnId="{D89B430F-7B4C-9F47-87A1-556522781479}">
      <dgm:prSet/>
      <dgm:spPr/>
      <dgm:t>
        <a:bodyPr/>
        <a:lstStyle/>
        <a:p>
          <a:endParaRPr lang="en-US"/>
        </a:p>
      </dgm:t>
    </dgm:pt>
    <dgm:pt modelId="{9D9ABAC0-9333-B443-A913-F80C761B8097}">
      <dgm:prSet phldrT="[Text]"/>
      <dgm:spPr/>
      <dgm:t>
        <a:bodyPr/>
        <a:lstStyle/>
        <a:p>
          <a:r>
            <a:rPr lang="en-US"/>
            <a:t>Mechanism &amp; Tooling used to enhance observability and adhere to SRE principles</a:t>
          </a:r>
        </a:p>
      </dgm:t>
    </dgm:pt>
    <dgm:pt modelId="{BF378035-4DD0-3347-8884-2173AEC3F8DD}" type="parTrans" cxnId="{0A9E23CE-8837-5A48-BA29-BE24F5D4F6A4}">
      <dgm:prSet/>
      <dgm:spPr/>
      <dgm:t>
        <a:bodyPr/>
        <a:lstStyle/>
        <a:p>
          <a:endParaRPr lang="en-US"/>
        </a:p>
      </dgm:t>
    </dgm:pt>
    <dgm:pt modelId="{0A92D48F-47BB-2E48-B91D-F76266A632DA}" type="sibTrans" cxnId="{0A9E23CE-8837-5A48-BA29-BE24F5D4F6A4}">
      <dgm:prSet/>
      <dgm:spPr/>
      <dgm:t>
        <a:bodyPr/>
        <a:lstStyle/>
        <a:p>
          <a:endParaRPr lang="en-US"/>
        </a:p>
      </dgm:t>
    </dgm:pt>
    <dgm:pt modelId="{FE47FBD5-A719-41B1-B14E-1999BDDE6C3C}" type="pres">
      <dgm:prSet presAssocID="{A82EBBEB-02CA-450A-ADF0-7E1C99D8D2D1}" presName="Name0" presStyleCnt="0">
        <dgm:presLayoutVars>
          <dgm:dir/>
          <dgm:resizeHandles val="exact"/>
        </dgm:presLayoutVars>
      </dgm:prSet>
      <dgm:spPr/>
    </dgm:pt>
    <dgm:pt modelId="{AC72F22C-099E-498D-8DC7-9B2A966FB234}" type="pres">
      <dgm:prSet presAssocID="{A82EBBEB-02CA-450A-ADF0-7E1C99D8D2D1}" presName="arrow" presStyleLbl="bgShp" presStyleIdx="0" presStyleCnt="1"/>
      <dgm:spPr>
        <a:solidFill>
          <a:schemeClr val="accent1">
            <a:lumMod val="60000"/>
            <a:lumOff val="40000"/>
          </a:schemeClr>
        </a:solidFill>
      </dgm:spPr>
    </dgm:pt>
    <dgm:pt modelId="{644FC417-65C4-4A14-9BD3-0B4FE4983038}" type="pres">
      <dgm:prSet presAssocID="{A82EBBEB-02CA-450A-ADF0-7E1C99D8D2D1}" presName="points" presStyleCnt="0"/>
      <dgm:spPr/>
    </dgm:pt>
    <dgm:pt modelId="{0BFD2B67-6EEF-4CED-9DD0-87FB3CA2D9F6}" type="pres">
      <dgm:prSet presAssocID="{11AE9903-8A7D-40BB-AF2D-0827DA2C4880}" presName="compositeA" presStyleCnt="0"/>
      <dgm:spPr/>
    </dgm:pt>
    <dgm:pt modelId="{74D5A485-77E1-4371-B1DA-5501D50167D9}" type="pres">
      <dgm:prSet presAssocID="{11AE9903-8A7D-40BB-AF2D-0827DA2C4880}" presName="textA" presStyleLbl="revTx" presStyleIdx="0" presStyleCnt="5">
        <dgm:presLayoutVars>
          <dgm:bulletEnabled val="1"/>
        </dgm:presLayoutVars>
      </dgm:prSet>
      <dgm:spPr/>
    </dgm:pt>
    <dgm:pt modelId="{D1720A3A-5323-47FA-A501-DB9E770BAE3D}" type="pres">
      <dgm:prSet presAssocID="{11AE9903-8A7D-40BB-AF2D-0827DA2C4880}" presName="circleA" presStyleLbl="node1" presStyleIdx="0" presStyleCnt="5"/>
      <dgm:spPr>
        <a:solidFill>
          <a:srgbClr val="92D050"/>
        </a:solidFill>
      </dgm:spPr>
    </dgm:pt>
    <dgm:pt modelId="{75045AA1-C2A5-42F2-A01E-58F27156D578}" type="pres">
      <dgm:prSet presAssocID="{11AE9903-8A7D-40BB-AF2D-0827DA2C4880}" presName="spaceA" presStyleCnt="0"/>
      <dgm:spPr/>
    </dgm:pt>
    <dgm:pt modelId="{5D8A696D-F594-467F-A51E-2AFB38010A92}" type="pres">
      <dgm:prSet presAssocID="{D399CA55-417C-43BC-A648-1F4C0D1A7548}" presName="space" presStyleCnt="0"/>
      <dgm:spPr/>
    </dgm:pt>
    <dgm:pt modelId="{AC9EBD1C-80AC-5D4F-BC4A-DF698940296E}" type="pres">
      <dgm:prSet presAssocID="{1C0E0690-0D28-498A-9713-AAA00D9F988C}" presName="compositeB" presStyleCnt="0"/>
      <dgm:spPr/>
    </dgm:pt>
    <dgm:pt modelId="{988D8E8A-D7C0-C94E-91F8-6C8D4CCD7C8F}" type="pres">
      <dgm:prSet presAssocID="{1C0E0690-0D28-498A-9713-AAA00D9F988C}" presName="textB" presStyleLbl="revTx" presStyleIdx="1" presStyleCnt="5">
        <dgm:presLayoutVars>
          <dgm:bulletEnabled val="1"/>
        </dgm:presLayoutVars>
      </dgm:prSet>
      <dgm:spPr/>
    </dgm:pt>
    <dgm:pt modelId="{2919FF73-9E13-8B4B-AED7-5EA835BD5757}" type="pres">
      <dgm:prSet presAssocID="{1C0E0690-0D28-498A-9713-AAA00D9F988C}" presName="circleB" presStyleLbl="node1" presStyleIdx="1" presStyleCnt="5"/>
      <dgm:spPr>
        <a:solidFill>
          <a:srgbClr val="92D050"/>
        </a:solidFill>
      </dgm:spPr>
    </dgm:pt>
    <dgm:pt modelId="{DA4EAE38-906B-884C-B04A-C4078B233E30}" type="pres">
      <dgm:prSet presAssocID="{1C0E0690-0D28-498A-9713-AAA00D9F988C}" presName="spaceB" presStyleCnt="0"/>
      <dgm:spPr/>
    </dgm:pt>
    <dgm:pt modelId="{F8A46D0C-42B4-2342-A824-4106F92F4309}" type="pres">
      <dgm:prSet presAssocID="{15990F3A-020E-4F6E-8FAA-5A892B027742}" presName="space" presStyleCnt="0"/>
      <dgm:spPr/>
    </dgm:pt>
    <dgm:pt modelId="{B0CDFFFF-8878-4A42-946F-9C409B4EF0BC}" type="pres">
      <dgm:prSet presAssocID="{30E7E69C-CFDD-4141-8033-E02187194337}" presName="compositeA" presStyleCnt="0"/>
      <dgm:spPr/>
    </dgm:pt>
    <dgm:pt modelId="{4EA133C9-6495-A945-A428-DBBD2139BEFB}" type="pres">
      <dgm:prSet presAssocID="{30E7E69C-CFDD-4141-8033-E02187194337}" presName="textA" presStyleLbl="revTx" presStyleIdx="2" presStyleCnt="5">
        <dgm:presLayoutVars>
          <dgm:bulletEnabled val="1"/>
        </dgm:presLayoutVars>
      </dgm:prSet>
      <dgm:spPr/>
    </dgm:pt>
    <dgm:pt modelId="{E8FA6DAE-BB28-2842-90A5-2A500EFB9E35}" type="pres">
      <dgm:prSet presAssocID="{30E7E69C-CFDD-4141-8033-E02187194337}" presName="circleA" presStyleLbl="node1" presStyleIdx="2" presStyleCnt="5"/>
      <dgm:spPr>
        <a:solidFill>
          <a:srgbClr val="92D050"/>
        </a:solidFill>
      </dgm:spPr>
    </dgm:pt>
    <dgm:pt modelId="{AC697A06-6AD0-664A-B8CE-7997C71291EE}" type="pres">
      <dgm:prSet presAssocID="{30E7E69C-CFDD-4141-8033-E02187194337}" presName="spaceA" presStyleCnt="0"/>
      <dgm:spPr/>
    </dgm:pt>
    <dgm:pt modelId="{B7F83558-B746-454C-9E4D-1C5B6461FF57}" type="pres">
      <dgm:prSet presAssocID="{0B3221A2-15F9-4128-8E4D-76E36777D374}" presName="space" presStyleCnt="0"/>
      <dgm:spPr/>
    </dgm:pt>
    <dgm:pt modelId="{D1B82F91-CF60-254A-85A4-E8EF1FF039F9}" type="pres">
      <dgm:prSet presAssocID="{70FC1ADB-F403-4C8D-9765-CD47B92C50B7}" presName="compositeB" presStyleCnt="0"/>
      <dgm:spPr/>
    </dgm:pt>
    <dgm:pt modelId="{395A1C24-8596-1343-920E-2597465EE46D}" type="pres">
      <dgm:prSet presAssocID="{70FC1ADB-F403-4C8D-9765-CD47B92C50B7}" presName="textB" presStyleLbl="revTx" presStyleIdx="3" presStyleCnt="5">
        <dgm:presLayoutVars>
          <dgm:bulletEnabled val="1"/>
        </dgm:presLayoutVars>
      </dgm:prSet>
      <dgm:spPr/>
    </dgm:pt>
    <dgm:pt modelId="{60EE477E-828C-BB4A-A8F4-2514B181A74C}" type="pres">
      <dgm:prSet presAssocID="{70FC1ADB-F403-4C8D-9765-CD47B92C50B7}" presName="circleB" presStyleLbl="node1" presStyleIdx="3" presStyleCnt="5"/>
      <dgm:spPr>
        <a:solidFill>
          <a:srgbClr val="92D050"/>
        </a:solidFill>
      </dgm:spPr>
    </dgm:pt>
    <dgm:pt modelId="{753EE9F5-DF84-3B44-9522-5848C94D251A}" type="pres">
      <dgm:prSet presAssocID="{70FC1ADB-F403-4C8D-9765-CD47B92C50B7}" presName="spaceB" presStyleCnt="0"/>
      <dgm:spPr/>
    </dgm:pt>
    <dgm:pt modelId="{A8582E3F-F371-0F4D-A71D-66927B7DDC83}" type="pres">
      <dgm:prSet presAssocID="{7E5A4FDA-44F3-4D74-8C6E-10EFF615E7FD}" presName="space" presStyleCnt="0"/>
      <dgm:spPr/>
    </dgm:pt>
    <dgm:pt modelId="{D400554C-54B5-8146-B34E-188076D89774}" type="pres">
      <dgm:prSet presAssocID="{995A1454-1744-47A0-9EA0-ADD8F0B949A8}" presName="compositeA" presStyleCnt="0"/>
      <dgm:spPr/>
    </dgm:pt>
    <dgm:pt modelId="{F466165B-A111-2E4F-9217-D9FF01BF88C3}" type="pres">
      <dgm:prSet presAssocID="{995A1454-1744-47A0-9EA0-ADD8F0B949A8}" presName="textA" presStyleLbl="revTx" presStyleIdx="4" presStyleCnt="5">
        <dgm:presLayoutVars>
          <dgm:bulletEnabled val="1"/>
        </dgm:presLayoutVars>
      </dgm:prSet>
      <dgm:spPr/>
    </dgm:pt>
    <dgm:pt modelId="{9EAA3ABA-AAD0-E148-B8C7-D46843F29DD8}" type="pres">
      <dgm:prSet presAssocID="{995A1454-1744-47A0-9EA0-ADD8F0B949A8}" presName="circleA" presStyleLbl="node1" presStyleIdx="4" presStyleCnt="5"/>
      <dgm:spPr>
        <a:solidFill>
          <a:srgbClr val="92D050"/>
        </a:solidFill>
      </dgm:spPr>
    </dgm:pt>
    <dgm:pt modelId="{6FE806E0-BA8D-194A-B5CF-A91623A8C24A}" type="pres">
      <dgm:prSet presAssocID="{995A1454-1744-47A0-9EA0-ADD8F0B949A8}" presName="spaceA" presStyleCnt="0"/>
      <dgm:spPr/>
    </dgm:pt>
  </dgm:ptLst>
  <dgm:cxnLst>
    <dgm:cxn modelId="{D89B430F-7B4C-9F47-87A1-556522781479}" srcId="{30E7E69C-CFDD-4141-8033-E02187194337}" destId="{38C56B8D-E5A9-E441-9ACB-EB1A07ADAD3D}" srcOrd="0" destOrd="0" parTransId="{36ABC5D9-037A-CB45-8EF1-AAB30F432EA6}" sibTransId="{73368C24-3015-CD41-B8D3-58A6F2C839B8}"/>
    <dgm:cxn modelId="{20083F18-79A0-F144-B914-21E221E8D9F1}" type="presOf" srcId="{995A1454-1744-47A0-9EA0-ADD8F0B949A8}" destId="{F466165B-A111-2E4F-9217-D9FF01BF88C3}" srcOrd="0" destOrd="0" presId="urn:microsoft.com/office/officeart/2005/8/layout/hProcess11"/>
    <dgm:cxn modelId="{D7772D2B-F0E6-E64C-BFCB-61E4CAE05852}" type="presOf" srcId="{814FBD6B-E8B9-4A8A-99A6-3C744024F994}" destId="{988D8E8A-D7C0-C94E-91F8-6C8D4CCD7C8F}" srcOrd="0" destOrd="1" presId="urn:microsoft.com/office/officeart/2005/8/layout/hProcess11"/>
    <dgm:cxn modelId="{7F677C3F-D7E8-9E4D-8F1D-E57E3E04F41D}" type="presOf" srcId="{1C0E0690-0D28-498A-9713-AAA00D9F988C}" destId="{988D8E8A-D7C0-C94E-91F8-6C8D4CCD7C8F}" srcOrd="0" destOrd="0" presId="urn:microsoft.com/office/officeart/2005/8/layout/hProcess11"/>
    <dgm:cxn modelId="{EDB18B3F-E7D9-4B83-B7F5-951359A51026}" srcId="{A82EBBEB-02CA-450A-ADF0-7E1C99D8D2D1}" destId="{1C0E0690-0D28-498A-9713-AAA00D9F988C}" srcOrd="1" destOrd="0" parTransId="{20FDDFC3-5A94-4CF6-810E-1E90F9A3B358}" sibTransId="{15990F3A-020E-4F6E-8FAA-5A892B027742}"/>
    <dgm:cxn modelId="{C8825C41-F86B-48E3-9F90-AD91DB1EEC31}" type="presOf" srcId="{A82EBBEB-02CA-450A-ADF0-7E1C99D8D2D1}" destId="{FE47FBD5-A719-41B1-B14E-1999BDDE6C3C}" srcOrd="0" destOrd="0" presId="urn:microsoft.com/office/officeart/2005/8/layout/hProcess11"/>
    <dgm:cxn modelId="{8D73E67B-D254-DE44-9E2B-2CE9F044D009}" type="presOf" srcId="{309755A1-CC05-44A2-9B1C-44B820106082}" destId="{395A1C24-8596-1343-920E-2597465EE46D}" srcOrd="0" destOrd="1" presId="urn:microsoft.com/office/officeart/2005/8/layout/hProcess11"/>
    <dgm:cxn modelId="{65082B81-04CE-4B76-B6CB-24846B054540}" srcId="{A82EBBEB-02CA-450A-ADF0-7E1C99D8D2D1}" destId="{70FC1ADB-F403-4C8D-9765-CD47B92C50B7}" srcOrd="3" destOrd="0" parTransId="{AF5826A2-D9AF-42A1-B720-8C9AE2511BE7}" sibTransId="{7E5A4FDA-44F3-4D74-8C6E-10EFF615E7FD}"/>
    <dgm:cxn modelId="{9F132789-99AD-D849-8534-696A47FFB522}" type="presOf" srcId="{9D9ABAC0-9333-B443-A913-F80C761B8097}" destId="{F466165B-A111-2E4F-9217-D9FF01BF88C3}" srcOrd="0" destOrd="1" presId="urn:microsoft.com/office/officeart/2005/8/layout/hProcess11"/>
    <dgm:cxn modelId="{D8D41491-C1F7-4853-9F40-3B11412BFE85}" srcId="{70FC1ADB-F403-4C8D-9765-CD47B92C50B7}" destId="{309755A1-CC05-44A2-9B1C-44B820106082}" srcOrd="0" destOrd="0" parTransId="{0FD7F4A2-DE24-4EDE-BFEE-8D94B9D79D1D}" sibTransId="{DB71068F-7E6C-4275-A6F7-FE84703920EE}"/>
    <dgm:cxn modelId="{040B7B91-68A6-40D3-BEEC-086C3609372F}" srcId="{A82EBBEB-02CA-450A-ADF0-7E1C99D8D2D1}" destId="{11AE9903-8A7D-40BB-AF2D-0827DA2C4880}" srcOrd="0" destOrd="0" parTransId="{92C6F6EE-E440-4C94-A517-2DE87BF86B82}" sibTransId="{D399CA55-417C-43BC-A648-1F4C0D1A7548}"/>
    <dgm:cxn modelId="{4961989C-B8C3-45EF-93AF-E20A5C24D9C1}" srcId="{A82EBBEB-02CA-450A-ADF0-7E1C99D8D2D1}" destId="{30E7E69C-CFDD-4141-8033-E02187194337}" srcOrd="2" destOrd="0" parTransId="{497FA2C5-344C-4358-A83D-19A6BA41A8C9}" sibTransId="{0B3221A2-15F9-4128-8E4D-76E36777D374}"/>
    <dgm:cxn modelId="{19C8A0A1-DC23-4C43-AA6E-53A1419A26C8}" srcId="{11AE9903-8A7D-40BB-AF2D-0827DA2C4880}" destId="{9688ECA4-6739-194F-ACE5-CD1A50E756FE}" srcOrd="0" destOrd="0" parTransId="{1DC09BE1-052D-C643-BD67-A7E414F138FF}" sibTransId="{71996E78-2A1D-ED48-8F97-23A4818F1D74}"/>
    <dgm:cxn modelId="{F5683FBA-7E42-9940-983D-ED88EE42000E}" type="presOf" srcId="{38C56B8D-E5A9-E441-9ACB-EB1A07ADAD3D}" destId="{4EA133C9-6495-A945-A428-DBBD2139BEFB}" srcOrd="0" destOrd="1" presId="urn:microsoft.com/office/officeart/2005/8/layout/hProcess11"/>
    <dgm:cxn modelId="{ACBD6BCB-C5A9-43C2-976D-956B0E2958CF}" srcId="{A82EBBEB-02CA-450A-ADF0-7E1C99D8D2D1}" destId="{995A1454-1744-47A0-9EA0-ADD8F0B949A8}" srcOrd="4" destOrd="0" parTransId="{05E5A0CC-2942-4506-B841-382089CE30C4}" sibTransId="{545273A2-D1D0-4ADE-B97D-384AD2E19D22}"/>
    <dgm:cxn modelId="{708A63CC-A9DF-A745-8BCD-FAE010F54795}" type="presOf" srcId="{30E7E69C-CFDD-4141-8033-E02187194337}" destId="{4EA133C9-6495-A945-A428-DBBD2139BEFB}" srcOrd="0" destOrd="0" presId="urn:microsoft.com/office/officeart/2005/8/layout/hProcess11"/>
    <dgm:cxn modelId="{0A9E23CE-8837-5A48-BA29-BE24F5D4F6A4}" srcId="{995A1454-1744-47A0-9EA0-ADD8F0B949A8}" destId="{9D9ABAC0-9333-B443-A913-F80C761B8097}" srcOrd="0" destOrd="0" parTransId="{BF378035-4DD0-3347-8884-2173AEC3F8DD}" sibTransId="{0A92D48F-47BB-2E48-B91D-F76266A632DA}"/>
    <dgm:cxn modelId="{539E9DD1-E4ED-9C4C-8E09-BB981CB9F11F}" type="presOf" srcId="{9688ECA4-6739-194F-ACE5-CD1A50E756FE}" destId="{74D5A485-77E1-4371-B1DA-5501D50167D9}" srcOrd="0" destOrd="1" presId="urn:microsoft.com/office/officeart/2005/8/layout/hProcess11"/>
    <dgm:cxn modelId="{ECF539DC-99C5-448A-B5A1-3ECB64C00E50}" type="presOf" srcId="{11AE9903-8A7D-40BB-AF2D-0827DA2C4880}" destId="{74D5A485-77E1-4371-B1DA-5501D50167D9}" srcOrd="0" destOrd="0" presId="urn:microsoft.com/office/officeart/2005/8/layout/hProcess11"/>
    <dgm:cxn modelId="{986B94E3-352B-4CB1-8562-C383188E02D7}" srcId="{1C0E0690-0D28-498A-9713-AAA00D9F988C}" destId="{814FBD6B-E8B9-4A8A-99A6-3C744024F994}" srcOrd="0" destOrd="0" parTransId="{AE47D0DD-79C5-4DC7-8A18-862C95366DE5}" sibTransId="{ABC08D6C-03A8-45C5-9D67-9A046D3CA252}"/>
    <dgm:cxn modelId="{24F7E5F1-E803-9A41-A17E-50D4CD5982EB}" type="presOf" srcId="{70FC1ADB-F403-4C8D-9765-CD47B92C50B7}" destId="{395A1C24-8596-1343-920E-2597465EE46D}" srcOrd="0" destOrd="0" presId="urn:microsoft.com/office/officeart/2005/8/layout/hProcess11"/>
    <dgm:cxn modelId="{AEBBB9EA-611E-4313-8428-EAA7F1535B8B}" type="presParOf" srcId="{FE47FBD5-A719-41B1-B14E-1999BDDE6C3C}" destId="{AC72F22C-099E-498D-8DC7-9B2A966FB234}" srcOrd="0" destOrd="0" presId="urn:microsoft.com/office/officeart/2005/8/layout/hProcess11"/>
    <dgm:cxn modelId="{088ACB96-9235-4493-8A71-ECA89E4B8237}" type="presParOf" srcId="{FE47FBD5-A719-41B1-B14E-1999BDDE6C3C}" destId="{644FC417-65C4-4A14-9BD3-0B4FE4983038}" srcOrd="1" destOrd="0" presId="urn:microsoft.com/office/officeart/2005/8/layout/hProcess11"/>
    <dgm:cxn modelId="{361E68F7-C711-42F0-AE89-9055AF05A0BD}" type="presParOf" srcId="{644FC417-65C4-4A14-9BD3-0B4FE4983038}" destId="{0BFD2B67-6EEF-4CED-9DD0-87FB3CA2D9F6}" srcOrd="0" destOrd="0" presId="urn:microsoft.com/office/officeart/2005/8/layout/hProcess11"/>
    <dgm:cxn modelId="{7B2C71D1-2713-4806-A2FA-C9BA38149604}" type="presParOf" srcId="{0BFD2B67-6EEF-4CED-9DD0-87FB3CA2D9F6}" destId="{74D5A485-77E1-4371-B1DA-5501D50167D9}" srcOrd="0" destOrd="0" presId="urn:microsoft.com/office/officeart/2005/8/layout/hProcess11"/>
    <dgm:cxn modelId="{B62D7493-5044-4210-A0FA-BFE1DC0E6889}" type="presParOf" srcId="{0BFD2B67-6EEF-4CED-9DD0-87FB3CA2D9F6}" destId="{D1720A3A-5323-47FA-A501-DB9E770BAE3D}" srcOrd="1" destOrd="0" presId="urn:microsoft.com/office/officeart/2005/8/layout/hProcess11"/>
    <dgm:cxn modelId="{2B9A8484-D42A-49D8-918D-D365E7AD7DF0}" type="presParOf" srcId="{0BFD2B67-6EEF-4CED-9DD0-87FB3CA2D9F6}" destId="{75045AA1-C2A5-42F2-A01E-58F27156D578}" srcOrd="2" destOrd="0" presId="urn:microsoft.com/office/officeart/2005/8/layout/hProcess11"/>
    <dgm:cxn modelId="{DD4096ED-C7C9-43EB-8F44-1EEEBC6117AA}" type="presParOf" srcId="{644FC417-65C4-4A14-9BD3-0B4FE4983038}" destId="{5D8A696D-F594-467F-A51E-2AFB38010A92}" srcOrd="1" destOrd="0" presId="urn:microsoft.com/office/officeart/2005/8/layout/hProcess11"/>
    <dgm:cxn modelId="{113567BA-0CFB-2648-B7BF-0B5AAA67D61A}" type="presParOf" srcId="{644FC417-65C4-4A14-9BD3-0B4FE4983038}" destId="{AC9EBD1C-80AC-5D4F-BC4A-DF698940296E}" srcOrd="2" destOrd="0" presId="urn:microsoft.com/office/officeart/2005/8/layout/hProcess11"/>
    <dgm:cxn modelId="{0A3262C6-923A-704B-983C-4C6D89D1C716}" type="presParOf" srcId="{AC9EBD1C-80AC-5D4F-BC4A-DF698940296E}" destId="{988D8E8A-D7C0-C94E-91F8-6C8D4CCD7C8F}" srcOrd="0" destOrd="0" presId="urn:microsoft.com/office/officeart/2005/8/layout/hProcess11"/>
    <dgm:cxn modelId="{2F88ABFE-91E5-3F4B-8B79-71FA255C6471}" type="presParOf" srcId="{AC9EBD1C-80AC-5D4F-BC4A-DF698940296E}" destId="{2919FF73-9E13-8B4B-AED7-5EA835BD5757}" srcOrd="1" destOrd="0" presId="urn:microsoft.com/office/officeart/2005/8/layout/hProcess11"/>
    <dgm:cxn modelId="{572CEC44-2459-F647-9BBC-ED1006051D05}" type="presParOf" srcId="{AC9EBD1C-80AC-5D4F-BC4A-DF698940296E}" destId="{DA4EAE38-906B-884C-B04A-C4078B233E30}" srcOrd="2" destOrd="0" presId="urn:microsoft.com/office/officeart/2005/8/layout/hProcess11"/>
    <dgm:cxn modelId="{2AD15285-2FC5-F640-93BC-840530E2898E}" type="presParOf" srcId="{644FC417-65C4-4A14-9BD3-0B4FE4983038}" destId="{F8A46D0C-42B4-2342-A824-4106F92F4309}" srcOrd="3" destOrd="0" presId="urn:microsoft.com/office/officeart/2005/8/layout/hProcess11"/>
    <dgm:cxn modelId="{2A042614-4997-9A4C-A6FB-BA9CF67846A1}" type="presParOf" srcId="{644FC417-65C4-4A14-9BD3-0B4FE4983038}" destId="{B0CDFFFF-8878-4A42-946F-9C409B4EF0BC}" srcOrd="4" destOrd="0" presId="urn:microsoft.com/office/officeart/2005/8/layout/hProcess11"/>
    <dgm:cxn modelId="{39769846-AD51-CB45-8511-C9ED68D565EF}" type="presParOf" srcId="{B0CDFFFF-8878-4A42-946F-9C409B4EF0BC}" destId="{4EA133C9-6495-A945-A428-DBBD2139BEFB}" srcOrd="0" destOrd="0" presId="urn:microsoft.com/office/officeart/2005/8/layout/hProcess11"/>
    <dgm:cxn modelId="{662996EB-B46F-B145-B51D-7E9992150BB7}" type="presParOf" srcId="{B0CDFFFF-8878-4A42-946F-9C409B4EF0BC}" destId="{E8FA6DAE-BB28-2842-90A5-2A500EFB9E35}" srcOrd="1" destOrd="0" presId="urn:microsoft.com/office/officeart/2005/8/layout/hProcess11"/>
    <dgm:cxn modelId="{BDA2E895-F208-7047-86A9-4C6919D89F4C}" type="presParOf" srcId="{B0CDFFFF-8878-4A42-946F-9C409B4EF0BC}" destId="{AC697A06-6AD0-664A-B8CE-7997C71291EE}" srcOrd="2" destOrd="0" presId="urn:microsoft.com/office/officeart/2005/8/layout/hProcess11"/>
    <dgm:cxn modelId="{EFB402AC-5049-42CF-AAF5-F6564597F1A9}" type="presParOf" srcId="{644FC417-65C4-4A14-9BD3-0B4FE4983038}" destId="{B7F83558-B746-454C-9E4D-1C5B6461FF57}" srcOrd="5" destOrd="0" presId="urn:microsoft.com/office/officeart/2005/8/layout/hProcess11"/>
    <dgm:cxn modelId="{03498DD0-AF28-884B-891F-423DE3B45E49}" type="presParOf" srcId="{644FC417-65C4-4A14-9BD3-0B4FE4983038}" destId="{D1B82F91-CF60-254A-85A4-E8EF1FF039F9}" srcOrd="6" destOrd="0" presId="urn:microsoft.com/office/officeart/2005/8/layout/hProcess11"/>
    <dgm:cxn modelId="{D1B33F89-0317-8843-A14E-49AA7B971DF7}" type="presParOf" srcId="{D1B82F91-CF60-254A-85A4-E8EF1FF039F9}" destId="{395A1C24-8596-1343-920E-2597465EE46D}" srcOrd="0" destOrd="0" presId="urn:microsoft.com/office/officeart/2005/8/layout/hProcess11"/>
    <dgm:cxn modelId="{1C014103-F288-6A41-85D6-A1801B79377C}" type="presParOf" srcId="{D1B82F91-CF60-254A-85A4-E8EF1FF039F9}" destId="{60EE477E-828C-BB4A-A8F4-2514B181A74C}" srcOrd="1" destOrd="0" presId="urn:microsoft.com/office/officeart/2005/8/layout/hProcess11"/>
    <dgm:cxn modelId="{35D91AA9-DDC0-4949-96E3-C8536B07BADE}" type="presParOf" srcId="{D1B82F91-CF60-254A-85A4-E8EF1FF039F9}" destId="{753EE9F5-DF84-3B44-9522-5848C94D251A}" srcOrd="2" destOrd="0" presId="urn:microsoft.com/office/officeart/2005/8/layout/hProcess11"/>
    <dgm:cxn modelId="{43428340-E9AC-D646-83A2-57C524DDFB25}" type="presParOf" srcId="{644FC417-65C4-4A14-9BD3-0B4FE4983038}" destId="{A8582E3F-F371-0F4D-A71D-66927B7DDC83}" srcOrd="7" destOrd="0" presId="urn:microsoft.com/office/officeart/2005/8/layout/hProcess11"/>
    <dgm:cxn modelId="{14A46141-467B-DE4F-8305-2BC9E1E00AFA}" type="presParOf" srcId="{644FC417-65C4-4A14-9BD3-0B4FE4983038}" destId="{D400554C-54B5-8146-B34E-188076D89774}" srcOrd="8" destOrd="0" presId="urn:microsoft.com/office/officeart/2005/8/layout/hProcess11"/>
    <dgm:cxn modelId="{6B74C4F3-0C34-604B-893A-4FAB0131CE3C}" type="presParOf" srcId="{D400554C-54B5-8146-B34E-188076D89774}" destId="{F466165B-A111-2E4F-9217-D9FF01BF88C3}" srcOrd="0" destOrd="0" presId="urn:microsoft.com/office/officeart/2005/8/layout/hProcess11"/>
    <dgm:cxn modelId="{A63B804C-FAE3-4545-88A4-3B29932C3C1A}" type="presParOf" srcId="{D400554C-54B5-8146-B34E-188076D89774}" destId="{9EAA3ABA-AAD0-E148-B8C7-D46843F29DD8}" srcOrd="1" destOrd="0" presId="urn:microsoft.com/office/officeart/2005/8/layout/hProcess11"/>
    <dgm:cxn modelId="{55B53C85-96DA-C647-AECE-64935B69ED09}" type="presParOf" srcId="{D400554C-54B5-8146-B34E-188076D89774}" destId="{6FE806E0-BA8D-194A-B5CF-A91623A8C24A}"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6BF8A-8530-4B25-A0CB-ABAF60586987}">
      <dsp:nvSpPr>
        <dsp:cNvPr id="0" name=""/>
        <dsp:cNvSpPr/>
      </dsp:nvSpPr>
      <dsp:spPr>
        <a:xfrm>
          <a:off x="527491" y="-4106"/>
          <a:ext cx="3887558" cy="3887558"/>
        </a:xfrm>
        <a:prstGeom prst="circularArrow">
          <a:avLst>
            <a:gd name="adj1" fmla="val 5274"/>
            <a:gd name="adj2" fmla="val 312630"/>
            <a:gd name="adj3" fmla="val 14295417"/>
            <a:gd name="adj4" fmla="val 17087752"/>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B8E373-1FEE-4FE5-B48E-BFF896CFB13A}">
      <dsp:nvSpPr>
        <dsp:cNvPr id="0" name=""/>
        <dsp:cNvSpPr/>
      </dsp:nvSpPr>
      <dsp:spPr>
        <a:xfrm>
          <a:off x="1760538" y="1765"/>
          <a:ext cx="1421463" cy="710731"/>
        </a:xfrm>
        <a:prstGeom prst="roundRect">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Cloud Need Identification</a:t>
          </a:r>
        </a:p>
      </dsp:txBody>
      <dsp:txXfrm>
        <a:off x="1795233" y="36460"/>
        <a:ext cx="1352073" cy="641341"/>
      </dsp:txXfrm>
    </dsp:sp>
    <dsp:sp modelId="{59D35E2E-DED6-4890-88CD-859C180E98EB}">
      <dsp:nvSpPr>
        <dsp:cNvPr id="0" name=""/>
        <dsp:cNvSpPr/>
      </dsp:nvSpPr>
      <dsp:spPr>
        <a:xfrm>
          <a:off x="3126350" y="790317"/>
          <a:ext cx="1421463" cy="710731"/>
        </a:xfrm>
        <a:prstGeom prst="roundRect">
          <a:avLst/>
        </a:prstGeom>
        <a:solidFill>
          <a:srgbClr val="E87722">
            <a:hueOff val="0"/>
            <a:satOff val="0"/>
            <a:lum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mn-lt"/>
              <a:ea typeface="+mn-ea"/>
              <a:cs typeface="+mn-cs"/>
            </a:rPr>
            <a:t>Cloud</a:t>
          </a:r>
          <a:r>
            <a:rPr lang="en-US" sz="1300" kern="1200" dirty="0">
              <a:latin typeface="+mn-lt"/>
            </a:rPr>
            <a:t> Readiness Assessment</a:t>
          </a:r>
        </a:p>
      </dsp:txBody>
      <dsp:txXfrm>
        <a:off x="3161045" y="825012"/>
        <a:ext cx="1352073" cy="641341"/>
      </dsp:txXfrm>
    </dsp:sp>
    <dsp:sp modelId="{1FF86B24-ADD2-4C72-8C12-68EF662A2246}">
      <dsp:nvSpPr>
        <dsp:cNvPr id="0" name=""/>
        <dsp:cNvSpPr/>
      </dsp:nvSpPr>
      <dsp:spPr>
        <a:xfrm>
          <a:off x="3126350" y="2367420"/>
          <a:ext cx="1421463" cy="7107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Risk &amp; Benefit</a:t>
          </a:r>
        </a:p>
        <a:p>
          <a:pPr marL="0" lvl="0" indent="0" algn="ctr" defTabSz="622300">
            <a:lnSpc>
              <a:spcPct val="90000"/>
            </a:lnSpc>
            <a:spcBef>
              <a:spcPct val="0"/>
            </a:spcBef>
            <a:spcAft>
              <a:spcPct val="35000"/>
            </a:spcAft>
            <a:buNone/>
          </a:pPr>
          <a:r>
            <a:rPr lang="en-US" sz="1400" kern="1200" dirty="0"/>
            <a:t>Analysis</a:t>
          </a:r>
        </a:p>
      </dsp:txBody>
      <dsp:txXfrm>
        <a:off x="3161045" y="2402115"/>
        <a:ext cx="1352073" cy="641341"/>
      </dsp:txXfrm>
    </dsp:sp>
    <dsp:sp modelId="{70B0665D-596F-4AA3-9F48-1AFD74027ED7}">
      <dsp:nvSpPr>
        <dsp:cNvPr id="0" name=""/>
        <dsp:cNvSpPr/>
      </dsp:nvSpPr>
      <dsp:spPr>
        <a:xfrm>
          <a:off x="1760538" y="3155971"/>
          <a:ext cx="1421463" cy="7107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Business Case</a:t>
          </a:r>
        </a:p>
      </dsp:txBody>
      <dsp:txXfrm>
        <a:off x="1795233" y="3190666"/>
        <a:ext cx="1352073" cy="641341"/>
      </dsp:txXfrm>
    </dsp:sp>
    <dsp:sp modelId="{8123D5B5-498D-4DF1-A595-D7CE9A15868D}">
      <dsp:nvSpPr>
        <dsp:cNvPr id="0" name=""/>
        <dsp:cNvSpPr/>
      </dsp:nvSpPr>
      <dsp:spPr>
        <a:xfrm>
          <a:off x="394727" y="2367420"/>
          <a:ext cx="1421463" cy="7107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Cloud Strategy</a:t>
          </a:r>
        </a:p>
      </dsp:txBody>
      <dsp:txXfrm>
        <a:off x="429422" y="2402115"/>
        <a:ext cx="1352073" cy="641341"/>
      </dsp:txXfrm>
    </dsp:sp>
    <dsp:sp modelId="{7CE63876-8CFC-4FFB-AE2D-6B8ECB005119}">
      <dsp:nvSpPr>
        <dsp:cNvPr id="0" name=""/>
        <dsp:cNvSpPr/>
      </dsp:nvSpPr>
      <dsp:spPr>
        <a:xfrm>
          <a:off x="394727" y="790317"/>
          <a:ext cx="1421463" cy="7107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Transformation Roadmap</a:t>
          </a:r>
        </a:p>
      </dsp:txBody>
      <dsp:txXfrm>
        <a:off x="429422" y="825012"/>
        <a:ext cx="1352073" cy="6413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0A6E0-0A52-4655-9669-B63D3EBECC99}">
      <dsp:nvSpPr>
        <dsp:cNvPr id="0" name=""/>
        <dsp:cNvSpPr/>
      </dsp:nvSpPr>
      <dsp:spPr>
        <a:xfrm>
          <a:off x="3866" y="325620"/>
          <a:ext cx="2093396" cy="12560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No Server Management</a:t>
          </a:r>
        </a:p>
      </dsp:txBody>
      <dsp:txXfrm>
        <a:off x="3866" y="325620"/>
        <a:ext cx="2093396" cy="1256037"/>
      </dsp:txXfrm>
    </dsp:sp>
    <dsp:sp modelId="{A610109B-6AC0-43BB-969D-5D77DF1B667E}">
      <dsp:nvSpPr>
        <dsp:cNvPr id="0" name=""/>
        <dsp:cNvSpPr/>
      </dsp:nvSpPr>
      <dsp:spPr>
        <a:xfrm>
          <a:off x="2306602" y="325620"/>
          <a:ext cx="2093396" cy="12560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Performance capabilities</a:t>
          </a:r>
        </a:p>
      </dsp:txBody>
      <dsp:txXfrm>
        <a:off x="2306602" y="325620"/>
        <a:ext cx="2093396" cy="1256037"/>
      </dsp:txXfrm>
    </dsp:sp>
    <dsp:sp modelId="{04B490F2-1945-41A2-A957-D108760A403B}">
      <dsp:nvSpPr>
        <dsp:cNvPr id="0" name=""/>
        <dsp:cNvSpPr/>
      </dsp:nvSpPr>
      <dsp:spPr>
        <a:xfrm>
          <a:off x="4609337" y="325620"/>
          <a:ext cx="2093396" cy="12560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err="1"/>
            <a:t>AutoScale</a:t>
          </a:r>
          <a:endParaRPr lang="en-US" sz="2500" kern="1200"/>
        </a:p>
      </dsp:txBody>
      <dsp:txXfrm>
        <a:off x="4609337" y="325620"/>
        <a:ext cx="2093396" cy="1256037"/>
      </dsp:txXfrm>
    </dsp:sp>
    <dsp:sp modelId="{F47E026A-6E66-4FA9-9E09-C00825945F3C}">
      <dsp:nvSpPr>
        <dsp:cNvPr id="0" name=""/>
        <dsp:cNvSpPr/>
      </dsp:nvSpPr>
      <dsp:spPr>
        <a:xfrm>
          <a:off x="6912073" y="325620"/>
          <a:ext cx="2093396" cy="12560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High Availability</a:t>
          </a:r>
        </a:p>
      </dsp:txBody>
      <dsp:txXfrm>
        <a:off x="6912073" y="325620"/>
        <a:ext cx="2093396" cy="1256037"/>
      </dsp:txXfrm>
    </dsp:sp>
    <dsp:sp modelId="{82E93AB3-0F83-432A-B40E-8036F328B9B5}">
      <dsp:nvSpPr>
        <dsp:cNvPr id="0" name=""/>
        <dsp:cNvSpPr/>
      </dsp:nvSpPr>
      <dsp:spPr>
        <a:xfrm>
          <a:off x="9214809" y="325620"/>
          <a:ext cx="2093396" cy="12560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Precise Costs</a:t>
          </a:r>
        </a:p>
      </dsp:txBody>
      <dsp:txXfrm>
        <a:off x="9214809" y="325620"/>
        <a:ext cx="2093396" cy="125603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2B8C4-357B-4681-80B2-21D80C796D18}">
      <dsp:nvSpPr>
        <dsp:cNvPr id="0" name=""/>
        <dsp:cNvSpPr/>
      </dsp:nvSpPr>
      <dsp:spPr>
        <a:xfrm>
          <a:off x="0" y="1985307"/>
          <a:ext cx="96647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4AF63B-BCBB-4A15-AFC3-EDAA9130B7AD}">
      <dsp:nvSpPr>
        <dsp:cNvPr id="0" name=""/>
        <dsp:cNvSpPr/>
      </dsp:nvSpPr>
      <dsp:spPr>
        <a:xfrm>
          <a:off x="0" y="1312887"/>
          <a:ext cx="96647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C73B02-02B5-4295-BA8C-195FBA50EF99}">
      <dsp:nvSpPr>
        <dsp:cNvPr id="0" name=""/>
        <dsp:cNvSpPr/>
      </dsp:nvSpPr>
      <dsp:spPr>
        <a:xfrm>
          <a:off x="0" y="640466"/>
          <a:ext cx="96647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614D79-FA40-456B-A90A-CED59F1AB478}">
      <dsp:nvSpPr>
        <dsp:cNvPr id="0" name=""/>
        <dsp:cNvSpPr/>
      </dsp:nvSpPr>
      <dsp:spPr>
        <a:xfrm>
          <a:off x="2512821" y="66"/>
          <a:ext cx="7151878" cy="64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a:t>Realtime GraphQL</a:t>
          </a:r>
        </a:p>
      </dsp:txBody>
      <dsp:txXfrm>
        <a:off x="2512821" y="66"/>
        <a:ext cx="7151878" cy="640400"/>
      </dsp:txXfrm>
    </dsp:sp>
    <dsp:sp modelId="{3C1A3297-CAC8-40D4-9F18-7C5A7B45A01E}">
      <dsp:nvSpPr>
        <dsp:cNvPr id="0" name=""/>
        <dsp:cNvSpPr/>
      </dsp:nvSpPr>
      <dsp:spPr>
        <a:xfrm>
          <a:off x="0" y="66"/>
          <a:ext cx="2512822" cy="640400"/>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a:t>Factor #1</a:t>
          </a:r>
        </a:p>
      </dsp:txBody>
      <dsp:txXfrm>
        <a:off x="31267" y="31333"/>
        <a:ext cx="2450288" cy="609133"/>
      </dsp:txXfrm>
    </dsp:sp>
    <dsp:sp modelId="{0A16C1C2-AF95-497B-A7B2-3478C38FF1A0}">
      <dsp:nvSpPr>
        <dsp:cNvPr id="0" name=""/>
        <dsp:cNvSpPr/>
      </dsp:nvSpPr>
      <dsp:spPr>
        <a:xfrm>
          <a:off x="2512821" y="672486"/>
          <a:ext cx="7151878" cy="64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a:t>Reliable eventing</a:t>
          </a:r>
        </a:p>
      </dsp:txBody>
      <dsp:txXfrm>
        <a:off x="2512821" y="672486"/>
        <a:ext cx="7151878" cy="640400"/>
      </dsp:txXfrm>
    </dsp:sp>
    <dsp:sp modelId="{6FBF74D0-2050-4732-861C-7DC4A818B761}">
      <dsp:nvSpPr>
        <dsp:cNvPr id="0" name=""/>
        <dsp:cNvSpPr/>
      </dsp:nvSpPr>
      <dsp:spPr>
        <a:xfrm>
          <a:off x="0" y="672486"/>
          <a:ext cx="2512822" cy="640400"/>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a:t>Factor #2</a:t>
          </a:r>
        </a:p>
      </dsp:txBody>
      <dsp:txXfrm>
        <a:off x="31267" y="703753"/>
        <a:ext cx="2450288" cy="609133"/>
      </dsp:txXfrm>
    </dsp:sp>
    <dsp:sp modelId="{134ED4D9-6755-4A49-80FF-3A6F22D8EB38}">
      <dsp:nvSpPr>
        <dsp:cNvPr id="0" name=""/>
        <dsp:cNvSpPr/>
      </dsp:nvSpPr>
      <dsp:spPr>
        <a:xfrm>
          <a:off x="2512821" y="1344907"/>
          <a:ext cx="7151878" cy="64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a:t>Async Serverless</a:t>
          </a:r>
        </a:p>
      </dsp:txBody>
      <dsp:txXfrm>
        <a:off x="2512821" y="1344907"/>
        <a:ext cx="7151878" cy="640400"/>
      </dsp:txXfrm>
    </dsp:sp>
    <dsp:sp modelId="{1FDD889E-32E5-4BD6-BC3E-9A942BCB6F24}">
      <dsp:nvSpPr>
        <dsp:cNvPr id="0" name=""/>
        <dsp:cNvSpPr/>
      </dsp:nvSpPr>
      <dsp:spPr>
        <a:xfrm>
          <a:off x="0" y="1344907"/>
          <a:ext cx="2512822" cy="640400"/>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a:t>Factor #3</a:t>
          </a:r>
        </a:p>
      </dsp:txBody>
      <dsp:txXfrm>
        <a:off x="31267" y="1376174"/>
        <a:ext cx="2450288" cy="609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7D713-9372-4B7F-854F-D44A6F0D2C95}">
      <dsp:nvSpPr>
        <dsp:cNvPr id="0" name=""/>
        <dsp:cNvSpPr/>
      </dsp:nvSpPr>
      <dsp:spPr>
        <a:xfrm>
          <a:off x="0" y="0"/>
          <a:ext cx="6723081" cy="318293"/>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i="1" kern="1200"/>
            <a:t>“Today’s best Practices are tomorrow’s anti-patterns.”</a:t>
          </a:r>
          <a:endParaRPr lang="en-US" sz="1600" kern="1200"/>
        </a:p>
      </dsp:txBody>
      <dsp:txXfrm>
        <a:off x="15538" y="15538"/>
        <a:ext cx="6692005" cy="2872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58E1E-0AC7-474A-8B0A-98F6BC96F755}">
      <dsp:nvSpPr>
        <dsp:cNvPr id="0" name=""/>
        <dsp:cNvSpPr/>
      </dsp:nvSpPr>
      <dsp:spPr>
        <a:xfrm>
          <a:off x="-4606908" y="-706319"/>
          <a:ext cx="5487751" cy="5487751"/>
        </a:xfrm>
        <a:prstGeom prst="blockArc">
          <a:avLst>
            <a:gd name="adj1" fmla="val 18900000"/>
            <a:gd name="adj2" fmla="val 2700000"/>
            <a:gd name="adj3" fmla="val 39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034F4F-D8D3-41C8-BC00-038E94AC8B85}">
      <dsp:nvSpPr>
        <dsp:cNvPr id="0" name=""/>
        <dsp:cNvSpPr/>
      </dsp:nvSpPr>
      <dsp:spPr>
        <a:xfrm>
          <a:off x="385565" y="254613"/>
          <a:ext cx="10874772" cy="5095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4457"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Customer expects it</a:t>
          </a:r>
        </a:p>
      </dsp:txBody>
      <dsp:txXfrm>
        <a:off x="385565" y="254613"/>
        <a:ext cx="10874772" cy="509552"/>
      </dsp:txXfrm>
    </dsp:sp>
    <dsp:sp modelId="{899E8E17-16C1-462A-928C-0A2F05AAEFAE}">
      <dsp:nvSpPr>
        <dsp:cNvPr id="0" name=""/>
        <dsp:cNvSpPr/>
      </dsp:nvSpPr>
      <dsp:spPr>
        <a:xfrm>
          <a:off x="67095" y="190919"/>
          <a:ext cx="636940" cy="63694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360649-4B5A-4D77-B25D-D62E6A72F854}">
      <dsp:nvSpPr>
        <dsp:cNvPr id="0" name=""/>
        <dsp:cNvSpPr/>
      </dsp:nvSpPr>
      <dsp:spPr>
        <a:xfrm>
          <a:off x="750695" y="1018696"/>
          <a:ext cx="10509642" cy="5095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4457"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Meet demand to operate at scale</a:t>
          </a:r>
        </a:p>
      </dsp:txBody>
      <dsp:txXfrm>
        <a:off x="750695" y="1018696"/>
        <a:ext cx="10509642" cy="509552"/>
      </dsp:txXfrm>
    </dsp:sp>
    <dsp:sp modelId="{2AB2E1CB-9CA9-496E-B44C-A67AAF3C41FC}">
      <dsp:nvSpPr>
        <dsp:cNvPr id="0" name=""/>
        <dsp:cNvSpPr/>
      </dsp:nvSpPr>
      <dsp:spPr>
        <a:xfrm>
          <a:off x="432225" y="955002"/>
          <a:ext cx="636940" cy="63694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0E97FD-6E58-463E-9EF4-D1CF875B33EE}">
      <dsp:nvSpPr>
        <dsp:cNvPr id="0" name=""/>
        <dsp:cNvSpPr/>
      </dsp:nvSpPr>
      <dsp:spPr>
        <a:xfrm>
          <a:off x="862760" y="1782780"/>
          <a:ext cx="10397577" cy="5095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4457"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Gives you more business options</a:t>
          </a:r>
        </a:p>
      </dsp:txBody>
      <dsp:txXfrm>
        <a:off x="862760" y="1782780"/>
        <a:ext cx="10397577" cy="509552"/>
      </dsp:txXfrm>
    </dsp:sp>
    <dsp:sp modelId="{BF755BC0-9115-4C85-B50E-E3D27FC70E0D}">
      <dsp:nvSpPr>
        <dsp:cNvPr id="0" name=""/>
        <dsp:cNvSpPr/>
      </dsp:nvSpPr>
      <dsp:spPr>
        <a:xfrm>
          <a:off x="544290" y="1719086"/>
          <a:ext cx="636940" cy="63694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F5F61B-084F-4D0D-8957-5BFC48221317}">
      <dsp:nvSpPr>
        <dsp:cNvPr id="0" name=""/>
        <dsp:cNvSpPr/>
      </dsp:nvSpPr>
      <dsp:spPr>
        <a:xfrm>
          <a:off x="750695" y="2546864"/>
          <a:ext cx="10509642" cy="5095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4457"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Your competitors are doing it</a:t>
          </a:r>
        </a:p>
      </dsp:txBody>
      <dsp:txXfrm>
        <a:off x="750695" y="2546864"/>
        <a:ext cx="10509642" cy="509552"/>
      </dsp:txXfrm>
    </dsp:sp>
    <dsp:sp modelId="{948E1D6D-EFC1-499B-BF96-E7081EE26E62}">
      <dsp:nvSpPr>
        <dsp:cNvPr id="0" name=""/>
        <dsp:cNvSpPr/>
      </dsp:nvSpPr>
      <dsp:spPr>
        <a:xfrm>
          <a:off x="432225" y="2483170"/>
          <a:ext cx="636940" cy="63694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57AFA4-5369-48CD-8741-FD5357311437}">
      <dsp:nvSpPr>
        <dsp:cNvPr id="0" name=""/>
        <dsp:cNvSpPr/>
      </dsp:nvSpPr>
      <dsp:spPr>
        <a:xfrm>
          <a:off x="385565" y="3310947"/>
          <a:ext cx="10874772" cy="5095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4457"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It makes everyone happier</a:t>
          </a:r>
        </a:p>
      </dsp:txBody>
      <dsp:txXfrm>
        <a:off x="385565" y="3310947"/>
        <a:ext cx="10874772" cy="509552"/>
      </dsp:txXfrm>
    </dsp:sp>
    <dsp:sp modelId="{0350B0A3-97CA-43F5-A1F2-81DEE0B4BCD9}">
      <dsp:nvSpPr>
        <dsp:cNvPr id="0" name=""/>
        <dsp:cNvSpPr/>
      </dsp:nvSpPr>
      <dsp:spPr>
        <a:xfrm>
          <a:off x="67095" y="3247253"/>
          <a:ext cx="636940" cy="63694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2EFC1-9B27-45F9-B08A-3BE26321DDC3}">
      <dsp:nvSpPr>
        <dsp:cNvPr id="0" name=""/>
        <dsp:cNvSpPr/>
      </dsp:nvSpPr>
      <dsp:spPr>
        <a:xfrm>
          <a:off x="0" y="2916001"/>
          <a:ext cx="11418533"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7D9018E-53C7-4C74-A05F-1640D01E992A}">
      <dsp:nvSpPr>
        <dsp:cNvPr id="0" name=""/>
        <dsp:cNvSpPr/>
      </dsp:nvSpPr>
      <dsp:spPr>
        <a:xfrm>
          <a:off x="0" y="2496758"/>
          <a:ext cx="11418533"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FC84BB4-0E52-4D88-9552-8895DBEA11B2}">
      <dsp:nvSpPr>
        <dsp:cNvPr id="0" name=""/>
        <dsp:cNvSpPr/>
      </dsp:nvSpPr>
      <dsp:spPr>
        <a:xfrm>
          <a:off x="0" y="2077514"/>
          <a:ext cx="11418533"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384268A-8BA6-4D03-80EE-E992A4D17311}">
      <dsp:nvSpPr>
        <dsp:cNvPr id="0" name=""/>
        <dsp:cNvSpPr/>
      </dsp:nvSpPr>
      <dsp:spPr>
        <a:xfrm>
          <a:off x="0" y="1658271"/>
          <a:ext cx="11418533"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04A5981-341A-4932-B30B-7E1A7CD79B7B}">
      <dsp:nvSpPr>
        <dsp:cNvPr id="0" name=""/>
        <dsp:cNvSpPr/>
      </dsp:nvSpPr>
      <dsp:spPr>
        <a:xfrm>
          <a:off x="0" y="1239027"/>
          <a:ext cx="11418533"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A21043F-C30B-4DB8-BC0D-163FE4A41B1E}">
      <dsp:nvSpPr>
        <dsp:cNvPr id="0" name=""/>
        <dsp:cNvSpPr/>
      </dsp:nvSpPr>
      <dsp:spPr>
        <a:xfrm>
          <a:off x="0" y="819784"/>
          <a:ext cx="11418533"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092EA2F-7F0F-4BAC-A1CF-2886860B415F}">
      <dsp:nvSpPr>
        <dsp:cNvPr id="0" name=""/>
        <dsp:cNvSpPr/>
      </dsp:nvSpPr>
      <dsp:spPr>
        <a:xfrm>
          <a:off x="0" y="400541"/>
          <a:ext cx="11418533" cy="0"/>
        </a:xfrm>
        <a:prstGeom prst="line">
          <a:avLst/>
        </a:pr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757180D-E43A-49E7-8907-113C733B9C1A}">
      <dsp:nvSpPr>
        <dsp:cNvPr id="0" name=""/>
        <dsp:cNvSpPr/>
      </dsp:nvSpPr>
      <dsp:spPr>
        <a:xfrm>
          <a:off x="2968818" y="1261"/>
          <a:ext cx="8449714" cy="39927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Ability to measure a service in your cloud</a:t>
          </a:r>
        </a:p>
      </dsp:txBody>
      <dsp:txXfrm>
        <a:off x="2968818" y="1261"/>
        <a:ext cx="8449714" cy="399279"/>
      </dsp:txXfrm>
    </dsp:sp>
    <dsp:sp modelId="{5816740C-29FD-4AF9-9F27-BB92DB4D81C3}">
      <dsp:nvSpPr>
        <dsp:cNvPr id="0" name=""/>
        <dsp:cNvSpPr/>
      </dsp:nvSpPr>
      <dsp:spPr>
        <a:xfrm>
          <a:off x="0" y="1261"/>
          <a:ext cx="2968818" cy="399279"/>
        </a:xfrm>
        <a:prstGeom prst="round2SameRect">
          <a:avLst>
            <a:gd name="adj1" fmla="val 16670"/>
            <a:gd name="adj2" fmla="val 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Visible</a:t>
          </a:r>
        </a:p>
      </dsp:txBody>
      <dsp:txXfrm>
        <a:off x="19495" y="20756"/>
        <a:ext cx="2929828" cy="379784"/>
      </dsp:txXfrm>
    </dsp:sp>
    <dsp:sp modelId="{B11C25E8-06F8-4998-80C5-97D1A2E2210C}">
      <dsp:nvSpPr>
        <dsp:cNvPr id="0" name=""/>
        <dsp:cNvSpPr/>
      </dsp:nvSpPr>
      <dsp:spPr>
        <a:xfrm>
          <a:off x="2968818" y="420504"/>
          <a:ext cx="8449714" cy="39927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Services do not maintain state and can be removed at will</a:t>
          </a:r>
        </a:p>
      </dsp:txBody>
      <dsp:txXfrm>
        <a:off x="2968818" y="420504"/>
        <a:ext cx="8449714" cy="399279"/>
      </dsp:txXfrm>
    </dsp:sp>
    <dsp:sp modelId="{18AA22BE-5EEE-4EAA-A25C-86233FCA2ACE}">
      <dsp:nvSpPr>
        <dsp:cNvPr id="0" name=""/>
        <dsp:cNvSpPr/>
      </dsp:nvSpPr>
      <dsp:spPr>
        <a:xfrm>
          <a:off x="0" y="420504"/>
          <a:ext cx="2968818" cy="399279"/>
        </a:xfrm>
        <a:prstGeom prst="round2SameRect">
          <a:avLst>
            <a:gd name="adj1" fmla="val 16670"/>
            <a:gd name="adj2" fmla="val 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Disposable</a:t>
          </a:r>
        </a:p>
      </dsp:txBody>
      <dsp:txXfrm>
        <a:off x="19495" y="439999"/>
        <a:ext cx="2929828" cy="379784"/>
      </dsp:txXfrm>
    </dsp:sp>
    <dsp:sp modelId="{09B7B0F8-DE92-4126-B848-522781972459}">
      <dsp:nvSpPr>
        <dsp:cNvPr id="0" name=""/>
        <dsp:cNvSpPr/>
      </dsp:nvSpPr>
      <dsp:spPr>
        <a:xfrm>
          <a:off x="2968818" y="839748"/>
          <a:ext cx="8449714" cy="39927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Mature CI/CD pipeline produces predictable builds and deployments</a:t>
          </a:r>
        </a:p>
      </dsp:txBody>
      <dsp:txXfrm>
        <a:off x="2968818" y="839748"/>
        <a:ext cx="8449714" cy="399279"/>
      </dsp:txXfrm>
    </dsp:sp>
    <dsp:sp modelId="{A26866B9-1256-453C-8321-85049976DB49}">
      <dsp:nvSpPr>
        <dsp:cNvPr id="0" name=""/>
        <dsp:cNvSpPr/>
      </dsp:nvSpPr>
      <dsp:spPr>
        <a:xfrm>
          <a:off x="0" y="839748"/>
          <a:ext cx="2968818" cy="399279"/>
        </a:xfrm>
        <a:prstGeom prst="round2SameRect">
          <a:avLst>
            <a:gd name="adj1" fmla="val 16670"/>
            <a:gd name="adj2" fmla="val 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Repeatable</a:t>
          </a:r>
        </a:p>
      </dsp:txBody>
      <dsp:txXfrm>
        <a:off x="19495" y="859243"/>
        <a:ext cx="2929828" cy="379784"/>
      </dsp:txXfrm>
    </dsp:sp>
    <dsp:sp modelId="{7CFA9B50-1BF1-44C5-9C6D-DA0FD74A6719}">
      <dsp:nvSpPr>
        <dsp:cNvPr id="0" name=""/>
        <dsp:cNvSpPr/>
      </dsp:nvSpPr>
      <dsp:spPr>
        <a:xfrm>
          <a:off x="2968818" y="1258991"/>
          <a:ext cx="8449714" cy="39927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Applications adhere to the 12-factor app</a:t>
          </a:r>
        </a:p>
      </dsp:txBody>
      <dsp:txXfrm>
        <a:off x="2968818" y="1258991"/>
        <a:ext cx="8449714" cy="399279"/>
      </dsp:txXfrm>
    </dsp:sp>
    <dsp:sp modelId="{9CD56F87-367F-4315-A250-67C8F7C2ABDF}">
      <dsp:nvSpPr>
        <dsp:cNvPr id="0" name=""/>
        <dsp:cNvSpPr/>
      </dsp:nvSpPr>
      <dsp:spPr>
        <a:xfrm>
          <a:off x="0" y="1258991"/>
          <a:ext cx="2968818" cy="399279"/>
        </a:xfrm>
        <a:prstGeom prst="round2SameRect">
          <a:avLst>
            <a:gd name="adj1" fmla="val 16670"/>
            <a:gd name="adj2" fmla="val 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Follow 12-factor</a:t>
          </a:r>
        </a:p>
      </dsp:txBody>
      <dsp:txXfrm>
        <a:off x="19495" y="1278486"/>
        <a:ext cx="2929828" cy="379784"/>
      </dsp:txXfrm>
    </dsp:sp>
    <dsp:sp modelId="{95BA4548-064E-4702-AF91-56CD1AD7A6F1}">
      <dsp:nvSpPr>
        <dsp:cNvPr id="0" name=""/>
        <dsp:cNvSpPr/>
      </dsp:nvSpPr>
      <dsp:spPr>
        <a:xfrm>
          <a:off x="2968818" y="1678235"/>
          <a:ext cx="8449714" cy="39927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Applications know how to utilize AuthN and </a:t>
          </a:r>
          <a:r>
            <a:rPr lang="en-US" sz="1800" kern="1200" dirty="0" err="1"/>
            <a:t>AuthZ</a:t>
          </a:r>
          <a:endParaRPr lang="en-US" sz="1800" kern="1200" dirty="0"/>
        </a:p>
      </dsp:txBody>
      <dsp:txXfrm>
        <a:off x="2968818" y="1678235"/>
        <a:ext cx="8449714" cy="399279"/>
      </dsp:txXfrm>
    </dsp:sp>
    <dsp:sp modelId="{8C32485B-74A7-44DB-A393-59D9D5E7D56C}">
      <dsp:nvSpPr>
        <dsp:cNvPr id="0" name=""/>
        <dsp:cNvSpPr/>
      </dsp:nvSpPr>
      <dsp:spPr>
        <a:xfrm>
          <a:off x="0" y="1678235"/>
          <a:ext cx="2968818" cy="399279"/>
        </a:xfrm>
        <a:prstGeom prst="round2SameRect">
          <a:avLst>
            <a:gd name="adj1" fmla="val 16670"/>
            <a:gd name="adj2" fmla="val 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Secure</a:t>
          </a:r>
        </a:p>
      </dsp:txBody>
      <dsp:txXfrm>
        <a:off x="19495" y="1697730"/>
        <a:ext cx="2929828" cy="379784"/>
      </dsp:txXfrm>
    </dsp:sp>
    <dsp:sp modelId="{F9D6B3E2-7957-4EEF-A50F-F9802500F810}">
      <dsp:nvSpPr>
        <dsp:cNvPr id="0" name=""/>
        <dsp:cNvSpPr/>
      </dsp:nvSpPr>
      <dsp:spPr>
        <a:xfrm>
          <a:off x="2968818" y="2097478"/>
          <a:ext cx="8449714" cy="39927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lang="en-US" sz="1700" kern="1200" dirty="0"/>
            <a:t>New Services can be found &amp; accessed through a decoupled communication interface</a:t>
          </a:r>
        </a:p>
      </dsp:txBody>
      <dsp:txXfrm>
        <a:off x="2968818" y="2097478"/>
        <a:ext cx="8449714" cy="399279"/>
      </dsp:txXfrm>
    </dsp:sp>
    <dsp:sp modelId="{2EA81AE3-5CE4-4785-AD4A-9675AD17901F}">
      <dsp:nvSpPr>
        <dsp:cNvPr id="0" name=""/>
        <dsp:cNvSpPr/>
      </dsp:nvSpPr>
      <dsp:spPr>
        <a:xfrm>
          <a:off x="0" y="2097478"/>
          <a:ext cx="2968818" cy="399279"/>
        </a:xfrm>
        <a:prstGeom prst="round2SameRect">
          <a:avLst>
            <a:gd name="adj1" fmla="val 16670"/>
            <a:gd name="adj2" fmla="val 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Distributed</a:t>
          </a:r>
        </a:p>
      </dsp:txBody>
      <dsp:txXfrm>
        <a:off x="19495" y="2116973"/>
        <a:ext cx="2929828" cy="379784"/>
      </dsp:txXfrm>
    </dsp:sp>
    <dsp:sp modelId="{97EF1580-5213-4FD4-955D-1330FA94A378}">
      <dsp:nvSpPr>
        <dsp:cNvPr id="0" name=""/>
        <dsp:cNvSpPr/>
      </dsp:nvSpPr>
      <dsp:spPr>
        <a:xfrm>
          <a:off x="2968818" y="2516721"/>
          <a:ext cx="8449714" cy="39927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kern="1200" dirty="0"/>
            <a:t>Applications are built to emphasize boot-up speed and focus on resource needs</a:t>
          </a:r>
        </a:p>
      </dsp:txBody>
      <dsp:txXfrm>
        <a:off x="2968818" y="2516721"/>
        <a:ext cx="8449714" cy="399279"/>
      </dsp:txXfrm>
    </dsp:sp>
    <dsp:sp modelId="{DF7B91CD-9C21-42F0-AB22-BEEBBBB6D594}">
      <dsp:nvSpPr>
        <dsp:cNvPr id="0" name=""/>
        <dsp:cNvSpPr/>
      </dsp:nvSpPr>
      <dsp:spPr>
        <a:xfrm>
          <a:off x="0" y="2516721"/>
          <a:ext cx="2968818" cy="399279"/>
        </a:xfrm>
        <a:prstGeom prst="round2SameRect">
          <a:avLst>
            <a:gd name="adj1" fmla="val 16670"/>
            <a:gd name="adj2" fmla="val 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dirty="0"/>
            <a:t>Performant</a:t>
          </a:r>
        </a:p>
      </dsp:txBody>
      <dsp:txXfrm>
        <a:off x="19495" y="2536216"/>
        <a:ext cx="2929828" cy="3797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536DE-5793-4243-9877-C8C0158A78CA}">
      <dsp:nvSpPr>
        <dsp:cNvPr id="0" name=""/>
        <dsp:cNvSpPr/>
      </dsp:nvSpPr>
      <dsp:spPr>
        <a:xfrm rot="10800000">
          <a:off x="1987200" y="41796"/>
          <a:ext cx="7462214" cy="451539"/>
        </a:xfrm>
        <a:prstGeom prst="homePlat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9117" tIns="68580" rIns="128016" bIns="68580" numCol="1" spcCol="1270" anchor="ctr" anchorCtr="0">
          <a:noAutofit/>
        </a:bodyPr>
        <a:lstStyle/>
        <a:p>
          <a:pPr marL="0" lvl="0" indent="0" algn="just" defTabSz="800100">
            <a:lnSpc>
              <a:spcPct val="90000"/>
            </a:lnSpc>
            <a:spcBef>
              <a:spcPct val="0"/>
            </a:spcBef>
            <a:spcAft>
              <a:spcPct val="35000"/>
            </a:spcAft>
            <a:buNone/>
          </a:pPr>
          <a:r>
            <a:rPr lang="en-US" sz="1800" kern="1200"/>
            <a:t>Process must be repeatable &amp; reliable</a:t>
          </a:r>
        </a:p>
      </dsp:txBody>
      <dsp:txXfrm rot="10800000">
        <a:off x="2100085" y="41796"/>
        <a:ext cx="7349329" cy="451539"/>
      </dsp:txXfrm>
    </dsp:sp>
    <dsp:sp modelId="{E8C80D64-5EDE-5948-B004-8CBE952ED74D}">
      <dsp:nvSpPr>
        <dsp:cNvPr id="0" name=""/>
        <dsp:cNvSpPr/>
      </dsp:nvSpPr>
      <dsp:spPr>
        <a:xfrm>
          <a:off x="1771960" y="785"/>
          <a:ext cx="430479" cy="53356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9CBE20B3-1FC1-9F4C-B6AD-7316AC92C84F}">
      <dsp:nvSpPr>
        <dsp:cNvPr id="0" name=""/>
        <dsp:cNvSpPr/>
      </dsp:nvSpPr>
      <dsp:spPr>
        <a:xfrm rot="10800000">
          <a:off x="1992465" y="669135"/>
          <a:ext cx="7462214" cy="451539"/>
        </a:xfrm>
        <a:prstGeom prst="homePlat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9117" tIns="68580" rIns="128016" bIns="68580" numCol="1" spcCol="1270" anchor="ctr" anchorCtr="0">
          <a:noAutofit/>
        </a:bodyPr>
        <a:lstStyle/>
        <a:p>
          <a:pPr marL="0" lvl="0" indent="0" algn="just" defTabSz="800100">
            <a:lnSpc>
              <a:spcPct val="90000"/>
            </a:lnSpc>
            <a:spcBef>
              <a:spcPct val="0"/>
            </a:spcBef>
            <a:spcAft>
              <a:spcPct val="35000"/>
            </a:spcAft>
            <a:buNone/>
          </a:pPr>
          <a:r>
            <a:rPr lang="en-US" sz="1800" kern="1200"/>
            <a:t>Automate everything!!</a:t>
          </a:r>
        </a:p>
      </dsp:txBody>
      <dsp:txXfrm rot="10800000">
        <a:off x="2105350" y="669135"/>
        <a:ext cx="7349329" cy="451539"/>
      </dsp:txXfrm>
    </dsp:sp>
    <dsp:sp modelId="{6B823554-F93F-294C-B9AA-1A6F0AC13849}">
      <dsp:nvSpPr>
        <dsp:cNvPr id="0" name=""/>
        <dsp:cNvSpPr/>
      </dsp:nvSpPr>
      <dsp:spPr>
        <a:xfrm>
          <a:off x="1766695" y="669135"/>
          <a:ext cx="451539" cy="45153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A1CFBC0E-78C0-754A-A795-8B12D2331729}">
      <dsp:nvSpPr>
        <dsp:cNvPr id="0" name=""/>
        <dsp:cNvSpPr/>
      </dsp:nvSpPr>
      <dsp:spPr>
        <a:xfrm rot="10800000">
          <a:off x="1992465" y="1255463"/>
          <a:ext cx="7462214" cy="451539"/>
        </a:xfrm>
        <a:prstGeom prst="homePlat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9117" tIns="68580" rIns="128016" bIns="68580" numCol="1" spcCol="1270" anchor="ctr" anchorCtr="0">
          <a:noAutofit/>
        </a:bodyPr>
        <a:lstStyle/>
        <a:p>
          <a:pPr marL="0" lvl="0" indent="0" algn="just" defTabSz="800100">
            <a:lnSpc>
              <a:spcPct val="90000"/>
            </a:lnSpc>
            <a:spcBef>
              <a:spcPct val="0"/>
            </a:spcBef>
            <a:spcAft>
              <a:spcPct val="35000"/>
            </a:spcAft>
            <a:buNone/>
          </a:pPr>
          <a:r>
            <a:rPr lang="en-US" sz="1800" kern="1200"/>
            <a:t>If something is painful, do it more often</a:t>
          </a:r>
        </a:p>
      </dsp:txBody>
      <dsp:txXfrm rot="10800000">
        <a:off x="2105350" y="1255463"/>
        <a:ext cx="7349329" cy="451539"/>
      </dsp:txXfrm>
    </dsp:sp>
    <dsp:sp modelId="{09025524-A80E-824C-8BD3-234ACC0416E7}">
      <dsp:nvSpPr>
        <dsp:cNvPr id="0" name=""/>
        <dsp:cNvSpPr/>
      </dsp:nvSpPr>
      <dsp:spPr>
        <a:xfrm>
          <a:off x="1766695" y="1255463"/>
          <a:ext cx="451539" cy="45153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2391B6EF-3DBE-194A-A575-D0F1797B849C}">
      <dsp:nvSpPr>
        <dsp:cNvPr id="0" name=""/>
        <dsp:cNvSpPr/>
      </dsp:nvSpPr>
      <dsp:spPr>
        <a:xfrm rot="10800000">
          <a:off x="1992465" y="1841791"/>
          <a:ext cx="7462214" cy="451539"/>
        </a:xfrm>
        <a:prstGeom prst="homePlat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9117" tIns="68580" rIns="128016" bIns="68580" numCol="1" spcCol="1270" anchor="ctr" anchorCtr="0">
          <a:noAutofit/>
        </a:bodyPr>
        <a:lstStyle/>
        <a:p>
          <a:pPr marL="0" lvl="0" indent="0" algn="just" defTabSz="800100">
            <a:lnSpc>
              <a:spcPct val="90000"/>
            </a:lnSpc>
            <a:spcBef>
              <a:spcPct val="0"/>
            </a:spcBef>
            <a:spcAft>
              <a:spcPct val="35000"/>
            </a:spcAft>
            <a:buNone/>
          </a:pPr>
          <a:r>
            <a:rPr lang="en-US" sz="1800" kern="1200" dirty="0"/>
            <a:t>Keep everything in source control</a:t>
          </a:r>
        </a:p>
      </dsp:txBody>
      <dsp:txXfrm rot="10800000">
        <a:off x="2105350" y="1841791"/>
        <a:ext cx="7349329" cy="451539"/>
      </dsp:txXfrm>
    </dsp:sp>
    <dsp:sp modelId="{22D5CD72-38AD-3F40-85B3-50471AFBE179}">
      <dsp:nvSpPr>
        <dsp:cNvPr id="0" name=""/>
        <dsp:cNvSpPr/>
      </dsp:nvSpPr>
      <dsp:spPr>
        <a:xfrm>
          <a:off x="1766695" y="1841791"/>
          <a:ext cx="451539" cy="45153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99233FC3-8F55-BF4C-AAF0-B77C5D4E33DF}">
      <dsp:nvSpPr>
        <dsp:cNvPr id="0" name=""/>
        <dsp:cNvSpPr/>
      </dsp:nvSpPr>
      <dsp:spPr>
        <a:xfrm rot="10800000">
          <a:off x="1992465" y="2428119"/>
          <a:ext cx="7462214" cy="451539"/>
        </a:xfrm>
        <a:prstGeom prst="homePlat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9117" tIns="68580" rIns="128016" bIns="68580" numCol="1" spcCol="1270" anchor="ctr" anchorCtr="0">
          <a:noAutofit/>
        </a:bodyPr>
        <a:lstStyle/>
        <a:p>
          <a:pPr marL="0" lvl="0" indent="0" algn="just" defTabSz="800100">
            <a:lnSpc>
              <a:spcPct val="90000"/>
            </a:lnSpc>
            <a:spcBef>
              <a:spcPct val="0"/>
            </a:spcBef>
            <a:spcAft>
              <a:spcPct val="35000"/>
            </a:spcAft>
            <a:buNone/>
          </a:pPr>
          <a:r>
            <a:rPr lang="en-US" sz="1800" kern="1200"/>
            <a:t>Done = Released!</a:t>
          </a:r>
        </a:p>
      </dsp:txBody>
      <dsp:txXfrm rot="10800000">
        <a:off x="2105350" y="2428119"/>
        <a:ext cx="7349329" cy="451539"/>
      </dsp:txXfrm>
    </dsp:sp>
    <dsp:sp modelId="{47383898-8504-8149-9EEA-08F6EDEEEA09}">
      <dsp:nvSpPr>
        <dsp:cNvPr id="0" name=""/>
        <dsp:cNvSpPr/>
      </dsp:nvSpPr>
      <dsp:spPr>
        <a:xfrm>
          <a:off x="1766695" y="2428119"/>
          <a:ext cx="451539" cy="45153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98EF2403-5AF6-1E4A-9E0F-490E7E6161CB}">
      <dsp:nvSpPr>
        <dsp:cNvPr id="0" name=""/>
        <dsp:cNvSpPr/>
      </dsp:nvSpPr>
      <dsp:spPr>
        <a:xfrm rot="10800000">
          <a:off x="1992465" y="3014446"/>
          <a:ext cx="7462214" cy="451539"/>
        </a:xfrm>
        <a:prstGeom prst="homePlat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9117" tIns="68580" rIns="128016" bIns="68580" numCol="1" spcCol="1270" anchor="ctr" anchorCtr="0">
          <a:noAutofit/>
        </a:bodyPr>
        <a:lstStyle/>
        <a:p>
          <a:pPr marL="0" lvl="0" indent="0" algn="just" defTabSz="800100">
            <a:lnSpc>
              <a:spcPct val="90000"/>
            </a:lnSpc>
            <a:spcBef>
              <a:spcPct val="0"/>
            </a:spcBef>
            <a:spcAft>
              <a:spcPct val="35000"/>
            </a:spcAft>
            <a:buNone/>
          </a:pPr>
          <a:r>
            <a:rPr lang="en-US" sz="1800" kern="1200"/>
            <a:t>Build quality in (make metrics visible)</a:t>
          </a:r>
        </a:p>
      </dsp:txBody>
      <dsp:txXfrm rot="10800000">
        <a:off x="2105350" y="3014446"/>
        <a:ext cx="7349329" cy="451539"/>
      </dsp:txXfrm>
    </dsp:sp>
    <dsp:sp modelId="{F0265B08-159E-8E45-9403-9D50D009941E}">
      <dsp:nvSpPr>
        <dsp:cNvPr id="0" name=""/>
        <dsp:cNvSpPr/>
      </dsp:nvSpPr>
      <dsp:spPr>
        <a:xfrm>
          <a:off x="1766695" y="3014446"/>
          <a:ext cx="451539" cy="45153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C2D5326C-9371-914B-ACE7-4F2769B897D6}">
      <dsp:nvSpPr>
        <dsp:cNvPr id="0" name=""/>
        <dsp:cNvSpPr/>
      </dsp:nvSpPr>
      <dsp:spPr>
        <a:xfrm rot="10800000">
          <a:off x="1992465" y="3600774"/>
          <a:ext cx="7462214" cy="451539"/>
        </a:xfrm>
        <a:prstGeom prst="homePlat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9117" tIns="68580" rIns="128016" bIns="68580" numCol="1" spcCol="1270" anchor="ctr" anchorCtr="0">
          <a:noAutofit/>
        </a:bodyPr>
        <a:lstStyle/>
        <a:p>
          <a:pPr marL="0" lvl="0" indent="0" algn="just" defTabSz="800100">
            <a:lnSpc>
              <a:spcPct val="90000"/>
            </a:lnSpc>
            <a:spcBef>
              <a:spcPct val="0"/>
            </a:spcBef>
            <a:spcAft>
              <a:spcPct val="35000"/>
            </a:spcAft>
            <a:buNone/>
          </a:pPr>
          <a:r>
            <a:rPr lang="en-US" sz="1800" kern="1200" dirty="0"/>
            <a:t>Everyone is responsible for the release</a:t>
          </a:r>
        </a:p>
      </dsp:txBody>
      <dsp:txXfrm rot="10800000">
        <a:off x="2105350" y="3600774"/>
        <a:ext cx="7349329" cy="451539"/>
      </dsp:txXfrm>
    </dsp:sp>
    <dsp:sp modelId="{2D21EDAF-22C7-7E44-9BC5-806F4059CBC5}">
      <dsp:nvSpPr>
        <dsp:cNvPr id="0" name=""/>
        <dsp:cNvSpPr/>
      </dsp:nvSpPr>
      <dsp:spPr>
        <a:xfrm>
          <a:off x="1766695" y="3600774"/>
          <a:ext cx="451539" cy="45153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53E5DC39-AA5D-EA4C-8659-864143730B4D}">
      <dsp:nvSpPr>
        <dsp:cNvPr id="0" name=""/>
        <dsp:cNvSpPr/>
      </dsp:nvSpPr>
      <dsp:spPr>
        <a:xfrm rot="10800000">
          <a:off x="1992465" y="4187102"/>
          <a:ext cx="7462214" cy="451539"/>
        </a:xfrm>
        <a:prstGeom prst="homePlat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9117" tIns="68580" rIns="128016" bIns="68580" numCol="1" spcCol="1270" anchor="ctr" anchorCtr="0">
          <a:noAutofit/>
        </a:bodyPr>
        <a:lstStyle/>
        <a:p>
          <a:pPr marL="0" lvl="0" indent="0" algn="just" defTabSz="800100">
            <a:lnSpc>
              <a:spcPct val="90000"/>
            </a:lnSpc>
            <a:spcBef>
              <a:spcPct val="0"/>
            </a:spcBef>
            <a:spcAft>
              <a:spcPct val="35000"/>
            </a:spcAft>
            <a:buNone/>
          </a:pPr>
          <a:r>
            <a:rPr lang="en-US" sz="1800" kern="1200"/>
            <a:t>Improve continuously </a:t>
          </a:r>
        </a:p>
      </dsp:txBody>
      <dsp:txXfrm rot="10800000">
        <a:off x="2105350" y="4187102"/>
        <a:ext cx="7349329" cy="451539"/>
      </dsp:txXfrm>
    </dsp:sp>
    <dsp:sp modelId="{C8B8D1AE-448F-E64E-9927-058FBFA01069}">
      <dsp:nvSpPr>
        <dsp:cNvPr id="0" name=""/>
        <dsp:cNvSpPr/>
      </dsp:nvSpPr>
      <dsp:spPr>
        <a:xfrm>
          <a:off x="1766695" y="4187102"/>
          <a:ext cx="451539" cy="45153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FE4485-F431-4155-9E60-660F03471BE3}">
      <dsp:nvSpPr>
        <dsp:cNvPr id="0" name=""/>
        <dsp:cNvSpPr/>
      </dsp:nvSpPr>
      <dsp:spPr>
        <a:xfrm>
          <a:off x="696570" y="0"/>
          <a:ext cx="9566610" cy="4255519"/>
        </a:xfrm>
        <a:prstGeom prst="swooshArrow">
          <a:avLst>
            <a:gd name="adj1" fmla="val 25000"/>
            <a:gd name="adj2" fmla="val 25000"/>
          </a:avLst>
        </a:prstGeom>
        <a:solidFill>
          <a:schemeClr val="accent5"/>
        </a:solidFill>
        <a:ln>
          <a:noFill/>
        </a:ln>
        <a:effectLst/>
      </dsp:spPr>
      <dsp:style>
        <a:lnRef idx="0">
          <a:scrgbClr r="0" g="0" b="0"/>
        </a:lnRef>
        <a:fillRef idx="1">
          <a:scrgbClr r="0" g="0" b="0"/>
        </a:fillRef>
        <a:effectRef idx="1">
          <a:scrgbClr r="0" g="0" b="0"/>
        </a:effectRef>
        <a:fontRef idx="minor"/>
      </dsp:style>
    </dsp:sp>
    <dsp:sp modelId="{8A357BDC-D8C4-DD44-9510-C58E88699567}">
      <dsp:nvSpPr>
        <dsp:cNvPr id="0" name=""/>
        <dsp:cNvSpPr/>
      </dsp:nvSpPr>
      <dsp:spPr>
        <a:xfrm>
          <a:off x="1553838" y="3247303"/>
          <a:ext cx="156603" cy="156603"/>
        </a:xfrm>
        <a:prstGeom prst="ellipse">
          <a:avLst/>
        </a:prstGeom>
        <a:solidFill>
          <a:schemeClr val="accent1"/>
        </a:solidFill>
        <a:ln w="28575">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2">
          <a:scrgbClr r="0" g="0" b="0"/>
        </a:fillRef>
        <a:effectRef idx="1">
          <a:scrgbClr r="0" g="0" b="0"/>
        </a:effectRef>
        <a:fontRef idx="minor">
          <a:schemeClr val="dk1"/>
        </a:fontRef>
      </dsp:style>
    </dsp:sp>
    <dsp:sp modelId="{40A3F9C7-2B1F-0043-91E3-EC8766EA6D1B}">
      <dsp:nvSpPr>
        <dsp:cNvPr id="0" name=""/>
        <dsp:cNvSpPr/>
      </dsp:nvSpPr>
      <dsp:spPr>
        <a:xfrm>
          <a:off x="2292956" y="3482737"/>
          <a:ext cx="3251114" cy="456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81" tIns="0" rIns="0" bIns="0" numCol="1" spcCol="1270" anchor="t" anchorCtr="0">
          <a:noAutofit/>
        </a:bodyPr>
        <a:lstStyle/>
        <a:p>
          <a:pPr marL="0" lvl="0" indent="0" algn="l" defTabSz="800100">
            <a:lnSpc>
              <a:spcPct val="90000"/>
            </a:lnSpc>
            <a:spcBef>
              <a:spcPct val="0"/>
            </a:spcBef>
            <a:spcAft>
              <a:spcPct val="35000"/>
            </a:spcAft>
            <a:buNone/>
          </a:pPr>
          <a:r>
            <a:rPr lang="en-US" sz="1800" kern="1200"/>
            <a:t>Build binaries once</a:t>
          </a:r>
        </a:p>
      </dsp:txBody>
      <dsp:txXfrm>
        <a:off x="2292956" y="3482737"/>
        <a:ext cx="3251114" cy="456910"/>
      </dsp:txXfrm>
    </dsp:sp>
    <dsp:sp modelId="{B89524E0-DF0D-334E-85A3-75E404D1CC29}">
      <dsp:nvSpPr>
        <dsp:cNvPr id="0" name=""/>
        <dsp:cNvSpPr/>
      </dsp:nvSpPr>
      <dsp:spPr>
        <a:xfrm>
          <a:off x="3391341" y="2203671"/>
          <a:ext cx="212732" cy="212729"/>
        </a:xfrm>
        <a:prstGeom prst="ellipse">
          <a:avLst/>
        </a:prstGeom>
        <a:solidFill>
          <a:schemeClr val="accent1"/>
        </a:solidFill>
        <a:ln w="28575">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2">
          <a:scrgbClr r="0" g="0" b="0"/>
        </a:fillRef>
        <a:effectRef idx="1">
          <a:scrgbClr r="0" g="0" b="0"/>
        </a:effectRef>
        <a:fontRef idx="minor">
          <a:schemeClr val="dk1"/>
        </a:fontRef>
      </dsp:style>
    </dsp:sp>
    <dsp:sp modelId="{CFB1DECE-E978-954D-9196-11D1D1982EF7}">
      <dsp:nvSpPr>
        <dsp:cNvPr id="0" name=""/>
        <dsp:cNvSpPr/>
      </dsp:nvSpPr>
      <dsp:spPr>
        <a:xfrm>
          <a:off x="481778" y="375280"/>
          <a:ext cx="2886675" cy="898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314" tIns="0" rIns="0" bIns="0" numCol="1" spcCol="1270" anchor="t" anchorCtr="0">
          <a:noAutofit/>
        </a:bodyPr>
        <a:lstStyle/>
        <a:p>
          <a:pPr marL="0" lvl="0" indent="0" algn="l" defTabSz="800100">
            <a:lnSpc>
              <a:spcPct val="90000"/>
            </a:lnSpc>
            <a:spcBef>
              <a:spcPct val="0"/>
            </a:spcBef>
            <a:spcAft>
              <a:spcPct val="35000"/>
            </a:spcAft>
            <a:buNone/>
          </a:pPr>
          <a:r>
            <a:rPr lang="en-US" sz="1800" kern="1200"/>
            <a:t>Use the same mechanism to deploy everywhere</a:t>
          </a:r>
        </a:p>
      </dsp:txBody>
      <dsp:txXfrm>
        <a:off x="481778" y="375280"/>
        <a:ext cx="2886675" cy="898387"/>
      </dsp:txXfrm>
    </dsp:sp>
    <dsp:sp modelId="{5AC0AD2B-7167-4144-BB54-FFC3EE12F52F}">
      <dsp:nvSpPr>
        <dsp:cNvPr id="0" name=""/>
        <dsp:cNvSpPr/>
      </dsp:nvSpPr>
      <dsp:spPr>
        <a:xfrm>
          <a:off x="5523577" y="1489791"/>
          <a:ext cx="360868" cy="360868"/>
        </a:xfrm>
        <a:prstGeom prst="ellipse">
          <a:avLst/>
        </a:prstGeom>
        <a:solidFill>
          <a:schemeClr val="accent1"/>
        </a:solidFill>
        <a:ln w="28575">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2">
          <a:scrgbClr r="0" g="0" b="0"/>
        </a:fillRef>
        <a:effectRef idx="1">
          <a:scrgbClr r="0" g="0" b="0"/>
        </a:effectRef>
        <a:fontRef idx="minor">
          <a:schemeClr val="dk1"/>
        </a:fontRef>
      </dsp:style>
    </dsp:sp>
    <dsp:sp modelId="{C8C038DE-A58F-4F4A-BA2D-D88BC72D6590}">
      <dsp:nvSpPr>
        <dsp:cNvPr id="0" name=""/>
        <dsp:cNvSpPr/>
      </dsp:nvSpPr>
      <dsp:spPr>
        <a:xfrm>
          <a:off x="6167991" y="2385915"/>
          <a:ext cx="4401377" cy="1615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216" tIns="0" rIns="0" bIns="0" numCol="1" spcCol="1270" anchor="t" anchorCtr="0">
          <a:noAutofit/>
        </a:bodyPr>
        <a:lstStyle/>
        <a:p>
          <a:pPr marL="0" lvl="0" indent="0" algn="l" defTabSz="800100">
            <a:lnSpc>
              <a:spcPct val="90000"/>
            </a:lnSpc>
            <a:spcBef>
              <a:spcPct val="0"/>
            </a:spcBef>
            <a:spcAft>
              <a:spcPct val="35000"/>
            </a:spcAft>
            <a:buNone/>
          </a:pPr>
          <a:r>
            <a:rPr lang="en-US" sz="1800" kern="1200"/>
            <a:t>Smoke Test / Deploy Frequently</a:t>
          </a:r>
        </a:p>
      </dsp:txBody>
      <dsp:txXfrm>
        <a:off x="6167991" y="2385915"/>
        <a:ext cx="4401377" cy="1615659"/>
      </dsp:txXfrm>
    </dsp:sp>
    <dsp:sp modelId="{54B10DC5-9E20-524C-9497-92FBC67539DF}">
      <dsp:nvSpPr>
        <dsp:cNvPr id="0" name=""/>
        <dsp:cNvSpPr/>
      </dsp:nvSpPr>
      <dsp:spPr>
        <a:xfrm>
          <a:off x="8103875" y="937581"/>
          <a:ext cx="483426" cy="483426"/>
        </a:xfrm>
        <a:prstGeom prst="ellipse">
          <a:avLst/>
        </a:prstGeom>
        <a:solidFill>
          <a:schemeClr val="accent1"/>
        </a:solidFill>
        <a:ln w="28575">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2">
          <a:scrgbClr r="0" g="0" b="0"/>
        </a:fillRef>
        <a:effectRef idx="1">
          <a:scrgbClr r="0" g="0" b="0"/>
        </a:effectRef>
        <a:fontRef idx="minor">
          <a:schemeClr val="dk1"/>
        </a:fontRef>
      </dsp:style>
    </dsp:sp>
    <dsp:sp modelId="{F8D41F4C-E515-B840-9F34-5608DF632F9B}">
      <dsp:nvSpPr>
        <dsp:cNvPr id="0" name=""/>
        <dsp:cNvSpPr/>
      </dsp:nvSpPr>
      <dsp:spPr>
        <a:xfrm>
          <a:off x="4677772" y="121087"/>
          <a:ext cx="4008782" cy="1541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158" tIns="0" rIns="0" bIns="0" numCol="1" spcCol="1270" anchor="t" anchorCtr="0">
          <a:noAutofit/>
        </a:bodyPr>
        <a:lstStyle/>
        <a:p>
          <a:pPr marL="0" lvl="0" indent="0" algn="l" defTabSz="800100">
            <a:lnSpc>
              <a:spcPct val="90000"/>
            </a:lnSpc>
            <a:spcBef>
              <a:spcPct val="0"/>
            </a:spcBef>
            <a:spcAft>
              <a:spcPct val="35000"/>
            </a:spcAft>
            <a:buNone/>
          </a:pPr>
          <a:r>
            <a:rPr lang="en-US" sz="1800" kern="1200"/>
            <a:t> </a:t>
          </a:r>
        </a:p>
      </dsp:txBody>
      <dsp:txXfrm>
        <a:off x="4677772" y="121087"/>
        <a:ext cx="4008782" cy="15416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A68D7-AB51-4C28-8F40-DFD86F5633E6}">
      <dsp:nvSpPr>
        <dsp:cNvPr id="0" name=""/>
        <dsp:cNvSpPr/>
      </dsp:nvSpPr>
      <dsp:spPr>
        <a:xfrm rot="5400000">
          <a:off x="994649" y="1479194"/>
          <a:ext cx="1430326" cy="2380031"/>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DA02DE-5203-418E-8F71-A18E249323E4}">
      <dsp:nvSpPr>
        <dsp:cNvPr id="0" name=""/>
        <dsp:cNvSpPr/>
      </dsp:nvSpPr>
      <dsp:spPr>
        <a:xfrm>
          <a:off x="755892" y="2190311"/>
          <a:ext cx="2148705" cy="188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Cloud Ready</a:t>
          </a:r>
        </a:p>
        <a:p>
          <a:pPr marL="114300" lvl="1" indent="-114300" algn="l" defTabSz="577850">
            <a:lnSpc>
              <a:spcPct val="90000"/>
            </a:lnSpc>
            <a:spcBef>
              <a:spcPct val="0"/>
            </a:spcBef>
            <a:spcAft>
              <a:spcPct val="15000"/>
            </a:spcAft>
            <a:buChar char="•"/>
          </a:pPr>
          <a:r>
            <a:rPr lang="en-US" sz="1300" kern="1200"/>
            <a:t>No File System Dependency</a:t>
          </a:r>
        </a:p>
        <a:p>
          <a:pPr marL="114300" lvl="1" indent="-114300" algn="l" defTabSz="577850">
            <a:lnSpc>
              <a:spcPct val="90000"/>
            </a:lnSpc>
            <a:spcBef>
              <a:spcPct val="0"/>
            </a:spcBef>
            <a:spcAft>
              <a:spcPct val="15000"/>
            </a:spcAft>
            <a:buChar char="•"/>
          </a:pPr>
          <a:r>
            <a:rPr lang="en-US" sz="1300" kern="1200"/>
            <a:t>Self contained application</a:t>
          </a:r>
        </a:p>
        <a:p>
          <a:pPr marL="114300" lvl="1" indent="-114300" algn="l" defTabSz="577850">
            <a:lnSpc>
              <a:spcPct val="90000"/>
            </a:lnSpc>
            <a:spcBef>
              <a:spcPct val="0"/>
            </a:spcBef>
            <a:spcAft>
              <a:spcPct val="15000"/>
            </a:spcAft>
            <a:buChar char="•"/>
          </a:pPr>
          <a:r>
            <a:rPr lang="en-US" sz="1300" kern="1200"/>
            <a:t>Platform managed ports/address</a:t>
          </a:r>
        </a:p>
        <a:p>
          <a:pPr marL="114300" lvl="1" indent="-114300" algn="l" defTabSz="577850">
            <a:lnSpc>
              <a:spcPct val="90000"/>
            </a:lnSpc>
            <a:spcBef>
              <a:spcPct val="0"/>
            </a:spcBef>
            <a:spcAft>
              <a:spcPct val="15000"/>
            </a:spcAft>
            <a:buChar char="•"/>
          </a:pPr>
          <a:r>
            <a:rPr lang="en-US" sz="1300" kern="1200"/>
            <a:t>Consume off-platform services</a:t>
          </a:r>
        </a:p>
      </dsp:txBody>
      <dsp:txXfrm>
        <a:off x="755892" y="2190311"/>
        <a:ext cx="2148705" cy="1883466"/>
      </dsp:txXfrm>
    </dsp:sp>
    <dsp:sp modelId="{A8E9CDDB-E893-4E50-9329-F37901B9F570}">
      <dsp:nvSpPr>
        <dsp:cNvPr id="0" name=""/>
        <dsp:cNvSpPr/>
      </dsp:nvSpPr>
      <dsp:spPr>
        <a:xfrm>
          <a:off x="2499181" y="1303974"/>
          <a:ext cx="405416" cy="405416"/>
        </a:xfrm>
        <a:prstGeom prst="triangle">
          <a:avLst>
            <a:gd name="adj" fmla="val 100000"/>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306A7973-C540-4FAE-BE90-B0F83CEAA403}">
      <dsp:nvSpPr>
        <dsp:cNvPr id="0" name=""/>
        <dsp:cNvSpPr/>
      </dsp:nvSpPr>
      <dsp:spPr>
        <a:xfrm rot="5400000">
          <a:off x="3625084" y="828290"/>
          <a:ext cx="1430326" cy="2380031"/>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80D0F6-0EFB-4E20-B31E-A3293DC1E250}">
      <dsp:nvSpPr>
        <dsp:cNvPr id="0" name=""/>
        <dsp:cNvSpPr/>
      </dsp:nvSpPr>
      <dsp:spPr>
        <a:xfrm>
          <a:off x="3386327" y="1539407"/>
          <a:ext cx="2148705" cy="188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Cloud Friendly</a:t>
          </a:r>
        </a:p>
        <a:p>
          <a:pPr marL="114300" lvl="1" indent="-114300" algn="l" defTabSz="577850">
            <a:lnSpc>
              <a:spcPct val="90000"/>
            </a:lnSpc>
            <a:spcBef>
              <a:spcPct val="0"/>
            </a:spcBef>
            <a:spcAft>
              <a:spcPct val="15000"/>
            </a:spcAft>
            <a:buChar char="•"/>
          </a:pPr>
          <a:r>
            <a:rPr lang="en-US" sz="1300" kern="1200"/>
            <a:t>Twelve factor app</a:t>
          </a:r>
        </a:p>
        <a:p>
          <a:pPr marL="114300" lvl="1" indent="-114300" algn="l" defTabSz="577850">
            <a:lnSpc>
              <a:spcPct val="90000"/>
            </a:lnSpc>
            <a:spcBef>
              <a:spcPct val="0"/>
            </a:spcBef>
            <a:spcAft>
              <a:spcPct val="15000"/>
            </a:spcAft>
            <a:buChar char="•"/>
          </a:pPr>
          <a:r>
            <a:rPr lang="en-US" sz="1300" kern="1200"/>
            <a:t>Horizontal scalable</a:t>
          </a:r>
        </a:p>
        <a:p>
          <a:pPr marL="114300" lvl="1" indent="-114300" algn="l" defTabSz="577850">
            <a:lnSpc>
              <a:spcPct val="90000"/>
            </a:lnSpc>
            <a:spcBef>
              <a:spcPct val="0"/>
            </a:spcBef>
            <a:spcAft>
              <a:spcPct val="15000"/>
            </a:spcAft>
            <a:buChar char="•"/>
          </a:pPr>
          <a:r>
            <a:rPr lang="en-US" sz="1300" kern="1200"/>
            <a:t>Leverage Platform for HA</a:t>
          </a:r>
        </a:p>
      </dsp:txBody>
      <dsp:txXfrm>
        <a:off x="3386327" y="1539407"/>
        <a:ext cx="2148705" cy="1883466"/>
      </dsp:txXfrm>
    </dsp:sp>
    <dsp:sp modelId="{DD18F637-6990-4E2A-B15B-0F4010163923}">
      <dsp:nvSpPr>
        <dsp:cNvPr id="0" name=""/>
        <dsp:cNvSpPr/>
      </dsp:nvSpPr>
      <dsp:spPr>
        <a:xfrm>
          <a:off x="5129616" y="653070"/>
          <a:ext cx="405416" cy="405416"/>
        </a:xfrm>
        <a:prstGeom prst="triangle">
          <a:avLst>
            <a:gd name="adj" fmla="val 100000"/>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9026D9CE-6B76-448D-ADEC-3386A28CBD67}">
      <dsp:nvSpPr>
        <dsp:cNvPr id="0" name=""/>
        <dsp:cNvSpPr/>
      </dsp:nvSpPr>
      <dsp:spPr>
        <a:xfrm rot="5400000">
          <a:off x="6255519" y="177387"/>
          <a:ext cx="1430326" cy="2380031"/>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6C6140-9F4F-4163-9E17-3876993A7814}">
      <dsp:nvSpPr>
        <dsp:cNvPr id="0" name=""/>
        <dsp:cNvSpPr/>
      </dsp:nvSpPr>
      <dsp:spPr>
        <a:xfrm>
          <a:off x="6016762" y="888503"/>
          <a:ext cx="2148705" cy="188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Cloud Resilient</a:t>
          </a:r>
        </a:p>
        <a:p>
          <a:pPr marL="114300" lvl="1" indent="-114300" algn="l" defTabSz="577850">
            <a:lnSpc>
              <a:spcPct val="90000"/>
            </a:lnSpc>
            <a:spcBef>
              <a:spcPct val="0"/>
            </a:spcBef>
            <a:spcAft>
              <a:spcPct val="15000"/>
            </a:spcAft>
            <a:buChar char="•"/>
          </a:pPr>
          <a:r>
            <a:rPr lang="en-US" sz="1300" kern="1200"/>
            <a:t>Designed for failure</a:t>
          </a:r>
        </a:p>
        <a:p>
          <a:pPr marL="114300" lvl="1" indent="-114300" algn="l" defTabSz="577850">
            <a:lnSpc>
              <a:spcPct val="90000"/>
            </a:lnSpc>
            <a:spcBef>
              <a:spcPct val="0"/>
            </a:spcBef>
            <a:spcAft>
              <a:spcPct val="15000"/>
            </a:spcAft>
            <a:buChar char="•"/>
          </a:pPr>
          <a:r>
            <a:rPr lang="en-US" sz="1300" kern="1200"/>
            <a:t>Apps unaffected by dependencies</a:t>
          </a:r>
        </a:p>
        <a:p>
          <a:pPr marL="114300" lvl="1" indent="-114300" algn="l" defTabSz="577850">
            <a:lnSpc>
              <a:spcPct val="90000"/>
            </a:lnSpc>
            <a:spcBef>
              <a:spcPct val="0"/>
            </a:spcBef>
            <a:spcAft>
              <a:spcPct val="15000"/>
            </a:spcAft>
            <a:buChar char="•"/>
          </a:pPr>
          <a:r>
            <a:rPr lang="en-US" sz="1300" kern="1200"/>
            <a:t>Proactive failure testing</a:t>
          </a:r>
        </a:p>
        <a:p>
          <a:pPr marL="114300" lvl="1" indent="-114300" algn="l" defTabSz="577850">
            <a:lnSpc>
              <a:spcPct val="90000"/>
            </a:lnSpc>
            <a:spcBef>
              <a:spcPct val="0"/>
            </a:spcBef>
            <a:spcAft>
              <a:spcPct val="15000"/>
            </a:spcAft>
            <a:buChar char="•"/>
          </a:pPr>
          <a:r>
            <a:rPr lang="en-US" sz="1300" kern="1200"/>
            <a:t>Metrics and monitoring baked in</a:t>
          </a:r>
        </a:p>
        <a:p>
          <a:pPr marL="114300" lvl="1" indent="-114300" algn="l" defTabSz="577850">
            <a:lnSpc>
              <a:spcPct val="90000"/>
            </a:lnSpc>
            <a:spcBef>
              <a:spcPct val="0"/>
            </a:spcBef>
            <a:spcAft>
              <a:spcPct val="15000"/>
            </a:spcAft>
            <a:buChar char="•"/>
          </a:pPr>
          <a:r>
            <a:rPr lang="en-US" sz="1300" kern="1200"/>
            <a:t>Cloud agnostic runtime</a:t>
          </a:r>
        </a:p>
      </dsp:txBody>
      <dsp:txXfrm>
        <a:off x="6016762" y="888503"/>
        <a:ext cx="2148705" cy="1883466"/>
      </dsp:txXfrm>
    </dsp:sp>
    <dsp:sp modelId="{3FEC3D61-7E7E-48DD-8F26-4083E90053E6}">
      <dsp:nvSpPr>
        <dsp:cNvPr id="0" name=""/>
        <dsp:cNvSpPr/>
      </dsp:nvSpPr>
      <dsp:spPr>
        <a:xfrm>
          <a:off x="7760051" y="2166"/>
          <a:ext cx="405416" cy="405416"/>
        </a:xfrm>
        <a:prstGeom prst="triangle">
          <a:avLst>
            <a:gd name="adj" fmla="val 100000"/>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BE10EBF6-6756-4D7A-A652-6F4EEBCEFAB2}">
      <dsp:nvSpPr>
        <dsp:cNvPr id="0" name=""/>
        <dsp:cNvSpPr/>
      </dsp:nvSpPr>
      <dsp:spPr>
        <a:xfrm rot="5400000">
          <a:off x="8885954" y="-473516"/>
          <a:ext cx="1430326" cy="2380031"/>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8B4BFD-D912-4684-9033-E05949318579}">
      <dsp:nvSpPr>
        <dsp:cNvPr id="0" name=""/>
        <dsp:cNvSpPr/>
      </dsp:nvSpPr>
      <dsp:spPr>
        <a:xfrm>
          <a:off x="8647197" y="237599"/>
          <a:ext cx="2148705" cy="188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Cloud Native</a:t>
          </a:r>
        </a:p>
        <a:p>
          <a:pPr marL="114300" lvl="1" indent="-114300" algn="l" defTabSz="577850">
            <a:lnSpc>
              <a:spcPct val="90000"/>
            </a:lnSpc>
            <a:spcBef>
              <a:spcPct val="0"/>
            </a:spcBef>
            <a:spcAft>
              <a:spcPct val="15000"/>
            </a:spcAft>
            <a:buChar char="•"/>
          </a:pPr>
          <a:r>
            <a:rPr lang="en-US" sz="1300" kern="1200"/>
            <a:t>Microservices architecture</a:t>
          </a:r>
        </a:p>
        <a:p>
          <a:pPr marL="114300" lvl="1" indent="-114300" algn="l" defTabSz="577850">
            <a:lnSpc>
              <a:spcPct val="90000"/>
            </a:lnSpc>
            <a:spcBef>
              <a:spcPct val="0"/>
            </a:spcBef>
            <a:spcAft>
              <a:spcPct val="15000"/>
            </a:spcAft>
            <a:buChar char="•"/>
          </a:pPr>
          <a:r>
            <a:rPr lang="en-US" sz="1300" kern="1200"/>
            <a:t>API-first design</a:t>
          </a:r>
        </a:p>
      </dsp:txBody>
      <dsp:txXfrm>
        <a:off x="8647197" y="237599"/>
        <a:ext cx="2148705" cy="1883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D5026-7ECA-4F00-9581-A01546366A1C}">
      <dsp:nvSpPr>
        <dsp:cNvPr id="0" name=""/>
        <dsp:cNvSpPr/>
      </dsp:nvSpPr>
      <dsp:spPr>
        <a:xfrm>
          <a:off x="-4527680" y="-694274"/>
          <a:ext cx="5393634" cy="5393634"/>
        </a:xfrm>
        <a:prstGeom prst="blockArc">
          <a:avLst>
            <a:gd name="adj1" fmla="val 18900000"/>
            <a:gd name="adj2" fmla="val 2700000"/>
            <a:gd name="adj3" fmla="val 4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8DEC0D-3ADA-4776-91BC-9801EE2740B1}">
      <dsp:nvSpPr>
        <dsp:cNvPr id="0" name=""/>
        <dsp:cNvSpPr/>
      </dsp:nvSpPr>
      <dsp:spPr>
        <a:xfrm>
          <a:off x="379094" y="250237"/>
          <a:ext cx="10878721" cy="5007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7507"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A Business Case for Cloud Migration</a:t>
          </a:r>
        </a:p>
      </dsp:txBody>
      <dsp:txXfrm>
        <a:off x="379094" y="250237"/>
        <a:ext cx="10878721" cy="500795"/>
      </dsp:txXfrm>
    </dsp:sp>
    <dsp:sp modelId="{7DB4C323-CDA2-4D48-9CFA-F4F0C80D66D9}">
      <dsp:nvSpPr>
        <dsp:cNvPr id="0" name=""/>
        <dsp:cNvSpPr/>
      </dsp:nvSpPr>
      <dsp:spPr>
        <a:xfrm>
          <a:off x="66096" y="187638"/>
          <a:ext cx="625994" cy="62599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195E7B-5411-4A5A-AA4B-5415F3AD7835}">
      <dsp:nvSpPr>
        <dsp:cNvPr id="0" name=""/>
        <dsp:cNvSpPr/>
      </dsp:nvSpPr>
      <dsp:spPr>
        <a:xfrm>
          <a:off x="737949" y="1001191"/>
          <a:ext cx="10519866" cy="5007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7507"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Estimate Timeline and Budgets</a:t>
          </a:r>
        </a:p>
      </dsp:txBody>
      <dsp:txXfrm>
        <a:off x="737949" y="1001191"/>
        <a:ext cx="10519866" cy="500795"/>
      </dsp:txXfrm>
    </dsp:sp>
    <dsp:sp modelId="{5ABB537D-0209-46BF-A3AE-F09E1EB10516}">
      <dsp:nvSpPr>
        <dsp:cNvPr id="0" name=""/>
        <dsp:cNvSpPr/>
      </dsp:nvSpPr>
      <dsp:spPr>
        <a:xfrm>
          <a:off x="424952" y="938591"/>
          <a:ext cx="625994" cy="62599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53DAC9-AAF3-48B0-82E2-E3DA2AAD3FD0}">
      <dsp:nvSpPr>
        <dsp:cNvPr id="0" name=""/>
        <dsp:cNvSpPr/>
      </dsp:nvSpPr>
      <dsp:spPr>
        <a:xfrm>
          <a:off x="848089" y="1752144"/>
          <a:ext cx="10409726" cy="5007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7507"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Establish a Cloud Operating Model</a:t>
          </a:r>
        </a:p>
      </dsp:txBody>
      <dsp:txXfrm>
        <a:off x="848089" y="1752144"/>
        <a:ext cx="10409726" cy="500795"/>
      </dsp:txXfrm>
    </dsp:sp>
    <dsp:sp modelId="{B02D8DCC-823C-44D2-AD0A-616CA1948932}">
      <dsp:nvSpPr>
        <dsp:cNvPr id="0" name=""/>
        <dsp:cNvSpPr/>
      </dsp:nvSpPr>
      <dsp:spPr>
        <a:xfrm>
          <a:off x="535092" y="1689545"/>
          <a:ext cx="625994" cy="62599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BB2C6B-CA57-4C9C-8BC3-24396B70B3A2}">
      <dsp:nvSpPr>
        <dsp:cNvPr id="0" name=""/>
        <dsp:cNvSpPr/>
      </dsp:nvSpPr>
      <dsp:spPr>
        <a:xfrm>
          <a:off x="737949" y="2503098"/>
          <a:ext cx="10519866" cy="5007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7507" tIns="40640" rIns="40640" bIns="40640" numCol="1" spcCol="1270" anchor="ctr" anchorCtr="0">
          <a:noAutofit/>
        </a:bodyPr>
        <a:lstStyle/>
        <a:p>
          <a:pPr marL="0" lvl="0" indent="0" algn="l" defTabSz="711200">
            <a:lnSpc>
              <a:spcPct val="90000"/>
            </a:lnSpc>
            <a:spcBef>
              <a:spcPct val="0"/>
            </a:spcBef>
            <a:spcAft>
              <a:spcPct val="35000"/>
            </a:spcAft>
            <a:buNone/>
          </a:pPr>
          <a:r>
            <a:rPr lang="en-US" sz="1600" b="0" i="0" kern="1200"/>
            <a:t>Assess relative complexity and risk of migrating a service to a cloud solution</a:t>
          </a:r>
          <a:endParaRPr lang="en-US" sz="1600" kern="1200"/>
        </a:p>
      </dsp:txBody>
      <dsp:txXfrm>
        <a:off x="737949" y="2503098"/>
        <a:ext cx="10519866" cy="500795"/>
      </dsp:txXfrm>
    </dsp:sp>
    <dsp:sp modelId="{07D35C23-987E-4635-A826-160E638CB5DE}">
      <dsp:nvSpPr>
        <dsp:cNvPr id="0" name=""/>
        <dsp:cNvSpPr/>
      </dsp:nvSpPr>
      <dsp:spPr>
        <a:xfrm>
          <a:off x="424952" y="2440498"/>
          <a:ext cx="625994" cy="62599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E6EC37-C71C-48B9-96AE-3E0E5A65B0E9}">
      <dsp:nvSpPr>
        <dsp:cNvPr id="0" name=""/>
        <dsp:cNvSpPr/>
      </dsp:nvSpPr>
      <dsp:spPr>
        <a:xfrm>
          <a:off x="379094" y="3254051"/>
          <a:ext cx="10878721" cy="5007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7507" tIns="40640" rIns="40640" bIns="40640" numCol="1" spcCol="1270" anchor="t" anchorCtr="0">
          <a:noAutofit/>
        </a:bodyPr>
        <a:lstStyle/>
        <a:p>
          <a:pPr marL="0" lvl="0" indent="0" algn="l" defTabSz="711200">
            <a:lnSpc>
              <a:spcPct val="90000"/>
            </a:lnSpc>
            <a:spcBef>
              <a:spcPct val="0"/>
            </a:spcBef>
            <a:spcAft>
              <a:spcPct val="35000"/>
            </a:spcAft>
            <a:buFont typeface="+mj-lt"/>
            <a:buNone/>
          </a:pPr>
          <a:r>
            <a:rPr lang="en-US" sz="1600" b="0" i="0" kern="1200"/>
            <a:t>Determine which of the 6 "Re-s" are most appropriate for this services:</a:t>
          </a:r>
          <a:endParaRPr lang="en-US" sz="1600" kern="1200"/>
        </a:p>
      </dsp:txBody>
      <dsp:txXfrm>
        <a:off x="379094" y="3254051"/>
        <a:ext cx="10878721" cy="500795"/>
      </dsp:txXfrm>
    </dsp:sp>
    <dsp:sp modelId="{F9153A73-0D3C-4B05-9B0C-8CFE36028CB0}">
      <dsp:nvSpPr>
        <dsp:cNvPr id="0" name=""/>
        <dsp:cNvSpPr/>
      </dsp:nvSpPr>
      <dsp:spPr>
        <a:xfrm>
          <a:off x="66096" y="3191451"/>
          <a:ext cx="625994" cy="62599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2F22C-099E-498D-8DC7-9B2A966FB234}">
      <dsp:nvSpPr>
        <dsp:cNvPr id="0" name=""/>
        <dsp:cNvSpPr/>
      </dsp:nvSpPr>
      <dsp:spPr>
        <a:xfrm>
          <a:off x="0" y="1357884"/>
          <a:ext cx="9902952" cy="1810512"/>
        </a:xfrm>
        <a:prstGeom prst="notchedRightArrow">
          <a:avLst/>
        </a:prstGeom>
        <a:solidFill>
          <a:schemeClr val="accent1">
            <a:lumMod val="60000"/>
            <a:lumOff val="40000"/>
          </a:schemeClr>
        </a:solidFill>
        <a:ln>
          <a:noFill/>
        </a:ln>
        <a:effectLst/>
      </dsp:spPr>
      <dsp:style>
        <a:lnRef idx="0">
          <a:scrgbClr r="0" g="0" b="0"/>
        </a:lnRef>
        <a:fillRef idx="1">
          <a:scrgbClr r="0" g="0" b="0"/>
        </a:fillRef>
        <a:effectRef idx="2">
          <a:scrgbClr r="0" g="0" b="0"/>
        </a:effectRef>
        <a:fontRef idx="minor"/>
      </dsp:style>
    </dsp:sp>
    <dsp:sp modelId="{74D5A485-77E1-4371-B1DA-5501D50167D9}">
      <dsp:nvSpPr>
        <dsp:cNvPr id="0" name=""/>
        <dsp:cNvSpPr/>
      </dsp:nvSpPr>
      <dsp:spPr>
        <a:xfrm>
          <a:off x="3916" y="0"/>
          <a:ext cx="1712466" cy="181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1">
          <a:noAutofit/>
        </a:bodyPr>
        <a:lstStyle/>
        <a:p>
          <a:pPr marL="0" lvl="0" indent="0" algn="l" defTabSz="711200">
            <a:lnSpc>
              <a:spcPct val="90000"/>
            </a:lnSpc>
            <a:spcBef>
              <a:spcPct val="0"/>
            </a:spcBef>
            <a:spcAft>
              <a:spcPct val="35000"/>
            </a:spcAft>
            <a:buNone/>
          </a:pPr>
          <a:r>
            <a:rPr lang="en-US" sz="1600" kern="1200">
              <a:solidFill>
                <a:srgbClr val="92D050"/>
              </a:solidFill>
            </a:rPr>
            <a:t>Design</a:t>
          </a:r>
        </a:p>
        <a:p>
          <a:pPr marL="114300" lvl="1" indent="-114300" algn="l" defTabSz="533400">
            <a:lnSpc>
              <a:spcPct val="90000"/>
            </a:lnSpc>
            <a:spcBef>
              <a:spcPct val="0"/>
            </a:spcBef>
            <a:spcAft>
              <a:spcPct val="15000"/>
            </a:spcAft>
            <a:buChar char="•"/>
          </a:pPr>
          <a:r>
            <a:rPr lang="en-US" sz="1200" kern="1200"/>
            <a:t>Processes &amp; tools associated with how a service designed </a:t>
          </a:r>
        </a:p>
      </dsp:txBody>
      <dsp:txXfrm>
        <a:off x="3916" y="0"/>
        <a:ext cx="1712466" cy="1810512"/>
      </dsp:txXfrm>
    </dsp:sp>
    <dsp:sp modelId="{D1720A3A-5323-47FA-A501-DB9E770BAE3D}">
      <dsp:nvSpPr>
        <dsp:cNvPr id="0" name=""/>
        <dsp:cNvSpPr/>
      </dsp:nvSpPr>
      <dsp:spPr>
        <a:xfrm>
          <a:off x="633835" y="2036826"/>
          <a:ext cx="452628" cy="452628"/>
        </a:xfrm>
        <a:prstGeom prst="ellipse">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sp>
    <dsp:sp modelId="{988D8E8A-D7C0-C94E-91F8-6C8D4CCD7C8F}">
      <dsp:nvSpPr>
        <dsp:cNvPr id="0" name=""/>
        <dsp:cNvSpPr/>
      </dsp:nvSpPr>
      <dsp:spPr>
        <a:xfrm>
          <a:off x="1802006" y="2715768"/>
          <a:ext cx="1712466" cy="181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1">
          <a:noAutofit/>
        </a:bodyPr>
        <a:lstStyle/>
        <a:p>
          <a:pPr marL="0" lvl="0" indent="0" algn="l" defTabSz="711200">
            <a:lnSpc>
              <a:spcPct val="90000"/>
            </a:lnSpc>
            <a:spcBef>
              <a:spcPct val="0"/>
            </a:spcBef>
            <a:spcAft>
              <a:spcPct val="35000"/>
            </a:spcAft>
            <a:buNone/>
          </a:pPr>
          <a:r>
            <a:rPr lang="en-US" sz="1600" kern="1200">
              <a:solidFill>
                <a:srgbClr val="92D050"/>
              </a:solidFill>
            </a:rPr>
            <a:t>Build</a:t>
          </a:r>
        </a:p>
        <a:p>
          <a:pPr marL="114300" lvl="1" indent="-114300" algn="l" defTabSz="533400">
            <a:lnSpc>
              <a:spcPct val="90000"/>
            </a:lnSpc>
            <a:spcBef>
              <a:spcPct val="0"/>
            </a:spcBef>
            <a:spcAft>
              <a:spcPct val="15000"/>
            </a:spcAft>
            <a:buChar char="•"/>
          </a:pPr>
          <a:r>
            <a:rPr lang="en-US" sz="1200" kern="1200"/>
            <a:t>How solutions are built and adhere to cloud-native principles</a:t>
          </a:r>
        </a:p>
      </dsp:txBody>
      <dsp:txXfrm>
        <a:off x="1802006" y="2715768"/>
        <a:ext cx="1712466" cy="1810512"/>
      </dsp:txXfrm>
    </dsp:sp>
    <dsp:sp modelId="{2919FF73-9E13-8B4B-AED7-5EA835BD5757}">
      <dsp:nvSpPr>
        <dsp:cNvPr id="0" name=""/>
        <dsp:cNvSpPr/>
      </dsp:nvSpPr>
      <dsp:spPr>
        <a:xfrm>
          <a:off x="2431925" y="2036826"/>
          <a:ext cx="452628" cy="452628"/>
        </a:xfrm>
        <a:prstGeom prst="ellipse">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sp>
    <dsp:sp modelId="{4EA133C9-6495-A945-A428-DBBD2139BEFB}">
      <dsp:nvSpPr>
        <dsp:cNvPr id="0" name=""/>
        <dsp:cNvSpPr/>
      </dsp:nvSpPr>
      <dsp:spPr>
        <a:xfrm>
          <a:off x="3600095" y="0"/>
          <a:ext cx="1712466" cy="181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1">
          <a:noAutofit/>
        </a:bodyPr>
        <a:lstStyle/>
        <a:p>
          <a:pPr marL="0" lvl="0" indent="0" algn="l" defTabSz="711200">
            <a:lnSpc>
              <a:spcPct val="90000"/>
            </a:lnSpc>
            <a:spcBef>
              <a:spcPct val="0"/>
            </a:spcBef>
            <a:spcAft>
              <a:spcPct val="35000"/>
            </a:spcAft>
            <a:buNone/>
          </a:pPr>
          <a:r>
            <a:rPr lang="en-US" sz="1600" kern="1200">
              <a:solidFill>
                <a:srgbClr val="92D050"/>
              </a:solidFill>
            </a:rPr>
            <a:t>Test</a:t>
          </a:r>
        </a:p>
        <a:p>
          <a:pPr marL="114300" lvl="1" indent="-114300" algn="l" defTabSz="533400">
            <a:lnSpc>
              <a:spcPct val="90000"/>
            </a:lnSpc>
            <a:spcBef>
              <a:spcPct val="0"/>
            </a:spcBef>
            <a:spcAft>
              <a:spcPct val="15000"/>
            </a:spcAft>
            <a:buChar char="•"/>
          </a:pPr>
          <a:r>
            <a:rPr lang="en-US" sz="1200" kern="1200"/>
            <a:t>Methodologies &amp; Implementation tactics for ensuring quality &amp; Completeness</a:t>
          </a:r>
        </a:p>
      </dsp:txBody>
      <dsp:txXfrm>
        <a:off x="3600095" y="0"/>
        <a:ext cx="1712466" cy="1810512"/>
      </dsp:txXfrm>
    </dsp:sp>
    <dsp:sp modelId="{E8FA6DAE-BB28-2842-90A5-2A500EFB9E35}">
      <dsp:nvSpPr>
        <dsp:cNvPr id="0" name=""/>
        <dsp:cNvSpPr/>
      </dsp:nvSpPr>
      <dsp:spPr>
        <a:xfrm>
          <a:off x="4230014" y="2036826"/>
          <a:ext cx="452628" cy="452628"/>
        </a:xfrm>
        <a:prstGeom prst="ellipse">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sp>
    <dsp:sp modelId="{395A1C24-8596-1343-920E-2597465EE46D}">
      <dsp:nvSpPr>
        <dsp:cNvPr id="0" name=""/>
        <dsp:cNvSpPr/>
      </dsp:nvSpPr>
      <dsp:spPr>
        <a:xfrm>
          <a:off x="5398184" y="2715768"/>
          <a:ext cx="1712466" cy="181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1">
          <a:noAutofit/>
        </a:bodyPr>
        <a:lstStyle/>
        <a:p>
          <a:pPr marL="0" lvl="0" indent="0" algn="l" defTabSz="711200">
            <a:lnSpc>
              <a:spcPct val="90000"/>
            </a:lnSpc>
            <a:spcBef>
              <a:spcPct val="0"/>
            </a:spcBef>
            <a:spcAft>
              <a:spcPct val="35000"/>
            </a:spcAft>
            <a:buNone/>
          </a:pPr>
          <a:r>
            <a:rPr lang="en-US" sz="1600" kern="1200">
              <a:solidFill>
                <a:srgbClr val="92D050"/>
              </a:solidFill>
            </a:rPr>
            <a:t>Deploy / Lifecycle</a:t>
          </a:r>
        </a:p>
        <a:p>
          <a:pPr marL="114300" lvl="1" indent="-114300" algn="l" defTabSz="533400">
            <a:lnSpc>
              <a:spcPct val="90000"/>
            </a:lnSpc>
            <a:spcBef>
              <a:spcPct val="0"/>
            </a:spcBef>
            <a:spcAft>
              <a:spcPct val="15000"/>
            </a:spcAft>
            <a:buChar char="•"/>
          </a:pPr>
          <a:r>
            <a:rPr lang="en-US" sz="1200" kern="1200"/>
            <a:t>Defined capabilities controlling the deployment &amp; lifecycle of services through automation</a:t>
          </a:r>
        </a:p>
      </dsp:txBody>
      <dsp:txXfrm>
        <a:off x="5398184" y="2715768"/>
        <a:ext cx="1712466" cy="1810512"/>
      </dsp:txXfrm>
    </dsp:sp>
    <dsp:sp modelId="{60EE477E-828C-BB4A-A8F4-2514B181A74C}">
      <dsp:nvSpPr>
        <dsp:cNvPr id="0" name=""/>
        <dsp:cNvSpPr/>
      </dsp:nvSpPr>
      <dsp:spPr>
        <a:xfrm>
          <a:off x="6028103" y="2036826"/>
          <a:ext cx="452628" cy="452628"/>
        </a:xfrm>
        <a:prstGeom prst="ellipse">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sp>
    <dsp:sp modelId="{F466165B-A111-2E4F-9217-D9FF01BF88C3}">
      <dsp:nvSpPr>
        <dsp:cNvPr id="0" name=""/>
        <dsp:cNvSpPr/>
      </dsp:nvSpPr>
      <dsp:spPr>
        <a:xfrm>
          <a:off x="7196274" y="0"/>
          <a:ext cx="1712466" cy="1810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1">
          <a:noAutofit/>
        </a:bodyPr>
        <a:lstStyle/>
        <a:p>
          <a:pPr marL="0" lvl="0" indent="0" algn="l" defTabSz="711200">
            <a:lnSpc>
              <a:spcPct val="90000"/>
            </a:lnSpc>
            <a:spcBef>
              <a:spcPct val="0"/>
            </a:spcBef>
            <a:spcAft>
              <a:spcPct val="35000"/>
            </a:spcAft>
            <a:buNone/>
          </a:pPr>
          <a:r>
            <a:rPr lang="en-US" sz="1600" kern="1200">
              <a:solidFill>
                <a:srgbClr val="92D050"/>
              </a:solidFill>
            </a:rPr>
            <a:t>Monitor</a:t>
          </a:r>
        </a:p>
        <a:p>
          <a:pPr marL="114300" lvl="1" indent="-114300" algn="l" defTabSz="533400">
            <a:lnSpc>
              <a:spcPct val="90000"/>
            </a:lnSpc>
            <a:spcBef>
              <a:spcPct val="0"/>
            </a:spcBef>
            <a:spcAft>
              <a:spcPct val="15000"/>
            </a:spcAft>
            <a:buChar char="•"/>
          </a:pPr>
          <a:r>
            <a:rPr lang="en-US" sz="1200" kern="1200"/>
            <a:t>Mechanism &amp; Tooling used to enhance observability and adhere to SRE principles</a:t>
          </a:r>
        </a:p>
      </dsp:txBody>
      <dsp:txXfrm>
        <a:off x="7196274" y="0"/>
        <a:ext cx="1712466" cy="1810512"/>
      </dsp:txXfrm>
    </dsp:sp>
    <dsp:sp modelId="{9EAA3ABA-AAD0-E148-B8C7-D46843F29DD8}">
      <dsp:nvSpPr>
        <dsp:cNvPr id="0" name=""/>
        <dsp:cNvSpPr/>
      </dsp:nvSpPr>
      <dsp:spPr>
        <a:xfrm>
          <a:off x="7826193" y="2036826"/>
          <a:ext cx="452628" cy="452628"/>
        </a:xfrm>
        <a:prstGeom prst="ellipse">
          <a:avLst/>
        </a:prstGeom>
        <a:solidFill>
          <a:srgbClr val="92D050"/>
        </a:soli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C8623D-2600-8B4E-9880-1F8F2866E3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23E524F-FC6C-9844-8394-D4AA353F6C2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AF9069-B7F4-F34D-9B36-2A35E465BB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B7199D-25F8-A745-8C7F-F9C786EEBB02}" type="slidenum">
              <a:rPr lang="en-US" smtClean="0"/>
              <a:t>‹#›</a:t>
            </a:fld>
            <a:endParaRPr lang="en-US"/>
          </a:p>
        </p:txBody>
      </p:sp>
      <p:sp>
        <p:nvSpPr>
          <p:cNvPr id="6" name="Date Placeholder 5">
            <a:extLst>
              <a:ext uri="{FF2B5EF4-FFF2-40B4-BE49-F238E27FC236}">
                <a16:creationId xmlns:a16="http://schemas.microsoft.com/office/drawing/2014/main" id="{2632D081-565B-C446-8631-F3EAC4DA2C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E9ED82-0CB5-7D41-A2C7-2F0BC902BB2A}" type="datetimeFigureOut">
              <a:rPr lang="en-US" smtClean="0"/>
              <a:t>6/20/2019</a:t>
            </a:fld>
            <a:endParaRPr lang="en-US"/>
          </a:p>
        </p:txBody>
      </p:sp>
    </p:spTree>
    <p:extLst>
      <p:ext uri="{BB962C8B-B14F-4D97-AF65-F5344CB8AC3E}">
        <p14:creationId xmlns:p14="http://schemas.microsoft.com/office/powerpoint/2010/main" val="17139210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6/20/2019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18F/cloud-assessment/blob/master/assessment.md"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3factor.app/"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B1AA27-3892-4360-B986-D6B124C223BF}" type="slidenum">
              <a:rPr lang="en-US" smtClean="0"/>
              <a:t>1</a:t>
            </a:fld>
            <a:endParaRPr lang="en-US"/>
          </a:p>
        </p:txBody>
      </p:sp>
    </p:spTree>
    <p:extLst>
      <p:ext uri="{BB962C8B-B14F-4D97-AF65-F5344CB8AC3E}">
        <p14:creationId xmlns:p14="http://schemas.microsoft.com/office/powerpoint/2010/main" val="2834239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https://github.com/18F/cloud-assessment/blob/master/assessment.md</a:t>
            </a:r>
            <a:endParaRPr lang="en-US"/>
          </a:p>
        </p:txBody>
      </p:sp>
      <p:sp>
        <p:nvSpPr>
          <p:cNvPr id="4" name="Slide Number Placeholder 3"/>
          <p:cNvSpPr>
            <a:spLocks noGrp="1"/>
          </p:cNvSpPr>
          <p:nvPr>
            <p:ph type="sldNum" sz="quarter" idx="5"/>
          </p:nvPr>
        </p:nvSpPr>
        <p:spPr/>
        <p:txBody>
          <a:bodyPr/>
          <a:lstStyle/>
          <a:p>
            <a:fld id="{71B1AA27-3892-4360-B986-D6B124C223BF}" type="slidenum">
              <a:rPr lang="en-US" smtClean="0"/>
              <a:t>16</a:t>
            </a:fld>
            <a:endParaRPr lang="en-US"/>
          </a:p>
        </p:txBody>
      </p:sp>
    </p:spTree>
    <p:extLst>
      <p:ext uri="{BB962C8B-B14F-4D97-AF65-F5344CB8AC3E}">
        <p14:creationId xmlns:p14="http://schemas.microsoft.com/office/powerpoint/2010/main" val="1148349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to 10 years ago people did version control just by copying folders over and taking backups. It was a mess and very hard to keep track of. In today’s world we have tools like git and mercurial they allow you to check in updates and create branches so Ranjan can have his own branch, I can have my own Branch, and Anil can have his and we can merge my branch and Ranjan’s to the master and allow Anil to keep working on what he is doing.</a:t>
            </a:r>
          </a:p>
          <a:p>
            <a:endParaRPr lang="en-US" dirty="0"/>
          </a:p>
          <a:p>
            <a:r>
              <a:rPr lang="en-US" dirty="0"/>
              <a:t>When it comes to dependencies we longer need to download any additional libraries we need directly from the source and and add them. Now we simply use tools like maven or </a:t>
            </a:r>
            <a:r>
              <a:rPr lang="en-US" dirty="0" err="1"/>
              <a:t>gradle</a:t>
            </a:r>
            <a:r>
              <a:rPr lang="en-US" dirty="0"/>
              <a:t> to handle our dependencies for us. We simply </a:t>
            </a:r>
            <a:r>
              <a:rPr lang="en-US" dirty="0" err="1"/>
              <a:t>specifcy</a:t>
            </a:r>
            <a:r>
              <a:rPr lang="en-US" dirty="0"/>
              <a:t> a version of jars and a list of all of the needed dependencies and maven or </a:t>
            </a:r>
            <a:r>
              <a:rPr lang="en-US" dirty="0" err="1"/>
              <a:t>gradle</a:t>
            </a:r>
            <a:r>
              <a:rPr lang="en-US" dirty="0"/>
              <a:t> will manage this for us</a:t>
            </a:r>
          </a:p>
        </p:txBody>
      </p:sp>
      <p:sp>
        <p:nvSpPr>
          <p:cNvPr id="4" name="Slide Number Placeholder 3"/>
          <p:cNvSpPr>
            <a:spLocks noGrp="1"/>
          </p:cNvSpPr>
          <p:nvPr>
            <p:ph type="sldNum" sz="quarter" idx="5"/>
          </p:nvPr>
        </p:nvSpPr>
        <p:spPr/>
        <p:txBody>
          <a:bodyPr/>
          <a:lstStyle/>
          <a:p>
            <a:fld id="{71B1AA27-3892-4360-B986-D6B124C223BF}" type="slidenum">
              <a:rPr lang="en-US" smtClean="0"/>
              <a:t>20</a:t>
            </a:fld>
            <a:endParaRPr lang="en-US"/>
          </a:p>
        </p:txBody>
      </p:sp>
    </p:spTree>
    <p:extLst>
      <p:ext uri="{BB962C8B-B14F-4D97-AF65-F5344CB8AC3E}">
        <p14:creationId xmlns:p14="http://schemas.microsoft.com/office/powerpoint/2010/main" val="3556291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Configs should not be stored with a </a:t>
            </a:r>
            <a:r>
              <a:rPr lang="en-US" dirty="0" err="1"/>
              <a:t>differenct</a:t>
            </a:r>
            <a:r>
              <a:rPr lang="en-US" dirty="0"/>
              <a:t> copy for your local, your dev, your prod, etc. Instead one master config should be used where the parameters are set to the values of </a:t>
            </a:r>
            <a:r>
              <a:rPr lang="en-US" dirty="0" err="1"/>
              <a:t>env</a:t>
            </a:r>
            <a:r>
              <a:rPr lang="en-US" dirty="0"/>
              <a:t> variables. So you would have </a:t>
            </a:r>
            <a:r>
              <a:rPr lang="en-US" dirty="0" err="1"/>
              <a:t>var</a:t>
            </a:r>
            <a:r>
              <a:rPr lang="en-US" dirty="0"/>
              <a:t> </a:t>
            </a:r>
            <a:r>
              <a:rPr lang="en-US" dirty="0" err="1"/>
              <a:t>mydb</a:t>
            </a:r>
            <a:r>
              <a:rPr lang="en-US" dirty="0"/>
              <a:t>=ENV[‘MYDB’] that way you avoid the chances of deploying your dev config to production and then </a:t>
            </a:r>
            <a:r>
              <a:rPr lang="en-US" dirty="0" err="1"/>
              <a:t>panicing</a:t>
            </a:r>
            <a:r>
              <a:rPr lang="en-US" dirty="0"/>
              <a:t> as you attempt to undo the change and cleanup any data that may have gone to the wrong location.</a:t>
            </a:r>
          </a:p>
          <a:p>
            <a:endParaRPr lang="en-US" dirty="0"/>
          </a:p>
          <a:p>
            <a:r>
              <a:rPr lang="en-US" dirty="0"/>
              <a:t>When it comes to a 12 factor application they are usual stateless meaning they are independent of your backend services. The backend can be easily swapped in and out by switching the value of the </a:t>
            </a:r>
            <a:r>
              <a:rPr lang="en-US" dirty="0" err="1"/>
              <a:t>env</a:t>
            </a:r>
            <a:r>
              <a:rPr lang="en-US" dirty="0"/>
              <a:t> variable you have set for your backend. For example you would switch out your </a:t>
            </a:r>
            <a:r>
              <a:rPr lang="en-US" dirty="0" err="1"/>
              <a:t>mysql</a:t>
            </a:r>
            <a:r>
              <a:rPr lang="en-US" dirty="0"/>
              <a:t> backend </a:t>
            </a:r>
            <a:r>
              <a:rPr lang="en-US" dirty="0" err="1"/>
              <a:t>url</a:t>
            </a:r>
            <a:r>
              <a:rPr lang="en-US" dirty="0"/>
              <a:t> for a </a:t>
            </a:r>
            <a:r>
              <a:rPr lang="en-US" dirty="0" err="1"/>
              <a:t>postgresql</a:t>
            </a:r>
            <a:r>
              <a:rPr lang="en-US" dirty="0"/>
              <a:t> one and connect to the new database instead of the old one.</a:t>
            </a:r>
          </a:p>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21</a:t>
            </a:fld>
            <a:endParaRPr lang="en-US"/>
          </a:p>
        </p:txBody>
      </p:sp>
    </p:spTree>
    <p:extLst>
      <p:ext uri="{BB962C8B-B14F-4D97-AF65-F5344CB8AC3E}">
        <p14:creationId xmlns:p14="http://schemas.microsoft.com/office/powerpoint/2010/main" val="1221199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that has been compiled and has all of the dependencies wrapped into it is considered a build. However if you were to execute that without the config it would fail. Code paired with a config is considered a release. For each change in code or a change in the config a new release should be created. Usually you would want to create a tar or a zip to tie these together. Even if it is a simple change like a password change you should create a brand new release. That way if the password was not correctly changed you could simply grab the old release tar ball and run it. A run is a release that has been executed into an environment.</a:t>
            </a:r>
          </a:p>
          <a:p>
            <a:endParaRPr lang="en-US" dirty="0"/>
          </a:p>
          <a:p>
            <a:r>
              <a:rPr lang="en-US" dirty="0"/>
              <a:t>Processes. Each app should be broke up into a series of </a:t>
            </a:r>
            <a:r>
              <a:rPr lang="en-US" dirty="0" err="1"/>
              <a:t>statelss</a:t>
            </a:r>
            <a:r>
              <a:rPr lang="en-US" dirty="0"/>
              <a:t> processes. Instead of having just one process running you would create a separate process for each component you could have a process running for your web-app, one for your customer </a:t>
            </a:r>
            <a:r>
              <a:rPr lang="en-US" dirty="0" err="1"/>
              <a:t>api</a:t>
            </a:r>
            <a:r>
              <a:rPr lang="en-US" dirty="0"/>
              <a:t>, another for your sales </a:t>
            </a:r>
            <a:r>
              <a:rPr lang="en-US" dirty="0" err="1"/>
              <a:t>api</a:t>
            </a:r>
            <a:r>
              <a:rPr lang="en-US" dirty="0"/>
              <a:t>, and another for your inventory </a:t>
            </a:r>
            <a:r>
              <a:rPr lang="en-US" dirty="0" err="1"/>
              <a:t>api</a:t>
            </a:r>
            <a:r>
              <a:rPr lang="en-US" dirty="0"/>
              <a:t>. This makes debug much simpler as you know the exact process that had the issue and know exactly where to go to fix it.</a:t>
            </a:r>
          </a:p>
        </p:txBody>
      </p:sp>
      <p:sp>
        <p:nvSpPr>
          <p:cNvPr id="4" name="Slide Number Placeholder 3"/>
          <p:cNvSpPr>
            <a:spLocks noGrp="1"/>
          </p:cNvSpPr>
          <p:nvPr>
            <p:ph type="sldNum" sz="quarter" idx="5"/>
          </p:nvPr>
        </p:nvSpPr>
        <p:spPr/>
        <p:txBody>
          <a:bodyPr/>
          <a:lstStyle/>
          <a:p>
            <a:fld id="{71B1AA27-3892-4360-B986-D6B124C223BF}" type="slidenum">
              <a:rPr lang="en-US" smtClean="0"/>
              <a:t>22</a:t>
            </a:fld>
            <a:endParaRPr lang="en-US"/>
          </a:p>
        </p:txBody>
      </p:sp>
    </p:spTree>
    <p:extLst>
      <p:ext uri="{BB962C8B-B14F-4D97-AF65-F5344CB8AC3E}">
        <p14:creationId xmlns:p14="http://schemas.microsoft.com/office/powerpoint/2010/main" val="1313482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 should be bound to one specific port. When it comes to </a:t>
            </a:r>
            <a:r>
              <a:rPr lang="en-US" dirty="0" err="1"/>
              <a:t>webapps</a:t>
            </a:r>
            <a:r>
              <a:rPr lang="en-US" dirty="0"/>
              <a:t> it is usually port 80 for http and port 443 for https. Apps also should not rely on webserver being injected at runtime. The webserver should be baked into the application. If one app is the backing service for another one these details should be stored in your </a:t>
            </a:r>
            <a:r>
              <a:rPr lang="en-US" dirty="0" err="1"/>
              <a:t>env</a:t>
            </a:r>
            <a:r>
              <a:rPr lang="en-US" dirty="0"/>
              <a:t> variables which are picked up by your configs.</a:t>
            </a:r>
          </a:p>
          <a:p>
            <a:endParaRPr lang="en-US" dirty="0"/>
          </a:p>
          <a:p>
            <a:r>
              <a:rPr lang="en-US" dirty="0"/>
              <a:t>As I mentioned previously apps should consist of numerous processes. These process can then be spun up concurrently as load increases to handle more traffic. You could spin up numerous instances of one of your </a:t>
            </a:r>
            <a:r>
              <a:rPr lang="en-US" dirty="0" err="1"/>
              <a:t>api’s</a:t>
            </a:r>
            <a:r>
              <a:rPr lang="en-US" dirty="0"/>
              <a:t> if the traffic to it increases and then have the load balanced across all of them. This is even easier to do as we move into the world of cloud computing where Kubernetes and other container orchestration engines have objects like horizontal pod </a:t>
            </a:r>
            <a:r>
              <a:rPr lang="en-US" dirty="0" err="1"/>
              <a:t>autoscalers</a:t>
            </a:r>
            <a:r>
              <a:rPr lang="en-US" dirty="0"/>
              <a:t> which will monitor the memory or </a:t>
            </a:r>
            <a:r>
              <a:rPr lang="en-US" dirty="0" err="1"/>
              <a:t>cpu</a:t>
            </a:r>
            <a:r>
              <a:rPr lang="en-US" dirty="0"/>
              <a:t> usage of your process and scale it up and down as needed.</a:t>
            </a:r>
          </a:p>
        </p:txBody>
      </p:sp>
      <p:sp>
        <p:nvSpPr>
          <p:cNvPr id="4" name="Slide Number Placeholder 3"/>
          <p:cNvSpPr>
            <a:spLocks noGrp="1"/>
          </p:cNvSpPr>
          <p:nvPr>
            <p:ph type="sldNum" sz="quarter" idx="5"/>
          </p:nvPr>
        </p:nvSpPr>
        <p:spPr/>
        <p:txBody>
          <a:bodyPr/>
          <a:lstStyle/>
          <a:p>
            <a:fld id="{71B1AA27-3892-4360-B986-D6B124C223BF}" type="slidenum">
              <a:rPr lang="en-US" smtClean="0"/>
              <a:t>23</a:t>
            </a:fld>
            <a:endParaRPr lang="en-US"/>
          </a:p>
        </p:txBody>
      </p:sp>
    </p:spTree>
    <p:extLst>
      <p:ext uri="{BB962C8B-B14F-4D97-AF65-F5344CB8AC3E}">
        <p14:creationId xmlns:p14="http://schemas.microsoft.com/office/powerpoint/2010/main" val="2783619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 and their processes should be able to be torn down at a moments notice. The node could go down that the process is running on or it could be preempted and moved elsewhere. From an end user perspective this should be seamless. You can utilize </a:t>
            </a:r>
            <a:r>
              <a:rPr lang="en-US" dirty="0" err="1"/>
              <a:t>sigterm</a:t>
            </a:r>
            <a:r>
              <a:rPr lang="en-US" dirty="0"/>
              <a:t> to allow for graceful shutdowns but you need to design your app with crashes in mind. Meaning that no transactions are lost and if a processes crashes a new one </a:t>
            </a:r>
            <a:r>
              <a:rPr lang="en-US" dirty="0" err="1"/>
              <a:t>seamlessy</a:t>
            </a:r>
            <a:r>
              <a:rPr lang="en-US" dirty="0"/>
              <a:t> takes over. You could utilize queues to handle this.</a:t>
            </a:r>
          </a:p>
          <a:p>
            <a:endParaRPr lang="en-US" dirty="0"/>
          </a:p>
          <a:p>
            <a:endParaRPr lang="en-US" dirty="0"/>
          </a:p>
          <a:p>
            <a:r>
              <a:rPr lang="en-US" dirty="0"/>
              <a:t>There should be a small gap between the time a developer commits new code and when it is deployed to production. Instead of a monthly deployment of a release there should be 100s of them. This will result in less bugs as new bug fixes are constantly pushed. The same developer who wrote the code should be responsible for monitoring the application and ensuring that it is stable. Additionally if you are using one database in production your local database as well as your development namespace should be the same. In a containerized world this is easy to do as you can spin up a </a:t>
            </a:r>
            <a:r>
              <a:rPr lang="en-US" dirty="0" err="1"/>
              <a:t>postgresql</a:t>
            </a:r>
            <a:r>
              <a:rPr lang="en-US" dirty="0"/>
              <a:t> in a container and easily make sure your </a:t>
            </a:r>
            <a:r>
              <a:rPr lang="en-US" dirty="0" err="1"/>
              <a:t>env</a:t>
            </a:r>
            <a:r>
              <a:rPr lang="en-US" dirty="0"/>
              <a:t> on your local is identical to that of production. </a:t>
            </a:r>
          </a:p>
          <a:p>
            <a:endParaRPr lang="en-US" dirty="0"/>
          </a:p>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24</a:t>
            </a:fld>
            <a:endParaRPr lang="en-US"/>
          </a:p>
        </p:txBody>
      </p:sp>
    </p:spTree>
    <p:extLst>
      <p:ext uri="{BB962C8B-B14F-4D97-AF65-F5344CB8AC3E}">
        <p14:creationId xmlns:p14="http://schemas.microsoft.com/office/powerpoint/2010/main" val="1707825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Logs should be sent to an event stream that can be subscribed to. It will allow for quick filters on all of the different processes and make debugging simple. Then you can have a log aggregator set up to scrape your logs and ship them over to </a:t>
            </a:r>
            <a:r>
              <a:rPr lang="en-US" dirty="0" err="1"/>
              <a:t>elasticsearch</a:t>
            </a:r>
            <a:r>
              <a:rPr lang="en-US" dirty="0"/>
              <a:t> or </a:t>
            </a:r>
            <a:r>
              <a:rPr lang="en-US" dirty="0" err="1"/>
              <a:t>splunk</a:t>
            </a:r>
            <a:r>
              <a:rPr lang="en-US" dirty="0"/>
              <a:t>.</a:t>
            </a:r>
          </a:p>
          <a:p>
            <a:endParaRPr lang="en-US" dirty="0"/>
          </a:p>
          <a:p>
            <a:r>
              <a:rPr lang="en-US" dirty="0"/>
              <a:t>All admin process should be one of processes and managed with your </a:t>
            </a:r>
            <a:r>
              <a:rPr lang="en-US" dirty="0" err="1"/>
              <a:t>codel</a:t>
            </a:r>
            <a:r>
              <a:rPr lang="en-US" dirty="0"/>
              <a:t>.</a:t>
            </a:r>
          </a:p>
        </p:txBody>
      </p:sp>
      <p:sp>
        <p:nvSpPr>
          <p:cNvPr id="4" name="Slide Number Placeholder 3"/>
          <p:cNvSpPr>
            <a:spLocks noGrp="1"/>
          </p:cNvSpPr>
          <p:nvPr>
            <p:ph type="sldNum" sz="quarter" idx="5"/>
          </p:nvPr>
        </p:nvSpPr>
        <p:spPr/>
        <p:txBody>
          <a:bodyPr/>
          <a:lstStyle/>
          <a:p>
            <a:fld id="{71B1AA27-3892-4360-B986-D6B124C223BF}" type="slidenum">
              <a:rPr lang="en-US" smtClean="0"/>
              <a:t>25</a:t>
            </a:fld>
            <a:endParaRPr lang="en-US"/>
          </a:p>
        </p:txBody>
      </p:sp>
    </p:spTree>
    <p:extLst>
      <p:ext uri="{BB962C8B-B14F-4D97-AF65-F5344CB8AC3E}">
        <p14:creationId xmlns:p14="http://schemas.microsoft.com/office/powerpoint/2010/main" val="3964381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Optum your 12 factor app can be set up by using git for your source control. You check in any code in any language into git and create different branches for different versions of the code. You can then package up a release by creating a tag in git. </a:t>
            </a:r>
          </a:p>
          <a:p>
            <a:endParaRPr lang="en-US" dirty="0"/>
          </a:p>
          <a:p>
            <a:r>
              <a:rPr lang="en-US" dirty="0"/>
              <a:t>A webhook can be set up between </a:t>
            </a:r>
            <a:r>
              <a:rPr lang="en-US" dirty="0" err="1"/>
              <a:t>github</a:t>
            </a:r>
            <a:r>
              <a:rPr lang="en-US" dirty="0"/>
              <a:t> and Jenkins that will automatically trigger a new build when a push to the </a:t>
            </a:r>
            <a:r>
              <a:rPr lang="en-US" dirty="0" err="1"/>
              <a:t>github</a:t>
            </a:r>
            <a:r>
              <a:rPr lang="en-US" dirty="0"/>
              <a:t> branch happens. This build would take the source code compile it with all of the dependencies bundled, build the binary into a docker image, store the brand new docker image in  a docker registry, and then your app would be deployed to </a:t>
            </a:r>
            <a:r>
              <a:rPr lang="en-US" dirty="0" err="1"/>
              <a:t>kubernetes</a:t>
            </a:r>
            <a:r>
              <a:rPr lang="en-US" dirty="0"/>
              <a:t> via Jenkins which would pull down the new image and run it in the </a:t>
            </a:r>
            <a:r>
              <a:rPr lang="en-US" dirty="0" err="1"/>
              <a:t>kubernetes</a:t>
            </a:r>
            <a:r>
              <a:rPr lang="en-US" dirty="0"/>
              <a:t> cluster with all of your </a:t>
            </a:r>
            <a:r>
              <a:rPr lang="en-US" dirty="0" err="1"/>
              <a:t>env</a:t>
            </a:r>
            <a:r>
              <a:rPr lang="en-US" dirty="0"/>
              <a:t> variables provided via </a:t>
            </a:r>
            <a:r>
              <a:rPr lang="en-US" dirty="0" err="1"/>
              <a:t>kubernetes</a:t>
            </a:r>
            <a:r>
              <a:rPr lang="en-US" dirty="0"/>
              <a:t> </a:t>
            </a:r>
            <a:r>
              <a:rPr lang="en-US" dirty="0" err="1"/>
              <a:t>yamls</a:t>
            </a:r>
            <a:r>
              <a:rPr lang="en-US" dirty="0"/>
              <a:t>.</a:t>
            </a:r>
          </a:p>
          <a:p>
            <a:endParaRPr lang="en-US" dirty="0"/>
          </a:p>
          <a:p>
            <a:r>
              <a:rPr lang="en-US" dirty="0"/>
              <a:t>This will all be highlighted in the cloud migration workshop tomorrow</a:t>
            </a:r>
          </a:p>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26</a:t>
            </a:fld>
            <a:endParaRPr lang="en-US"/>
          </a:p>
        </p:txBody>
      </p:sp>
    </p:spTree>
    <p:extLst>
      <p:ext uri="{BB962C8B-B14F-4D97-AF65-F5344CB8AC3E}">
        <p14:creationId xmlns:p14="http://schemas.microsoft.com/office/powerpoint/2010/main" val="4251393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 </a:t>
            </a:r>
            <a:r>
              <a:rPr lang="en-US">
                <a:hlinkClick r:id="rId3"/>
              </a:rPr>
              <a:t>https://3factor.app/</a:t>
            </a:r>
            <a:endParaRPr lang="en-US"/>
          </a:p>
        </p:txBody>
      </p:sp>
      <p:sp>
        <p:nvSpPr>
          <p:cNvPr id="4" name="Slide Number Placeholder 3"/>
          <p:cNvSpPr>
            <a:spLocks noGrp="1"/>
          </p:cNvSpPr>
          <p:nvPr>
            <p:ph type="sldNum" sz="quarter" idx="5"/>
          </p:nvPr>
        </p:nvSpPr>
        <p:spPr/>
        <p:txBody>
          <a:bodyPr/>
          <a:lstStyle/>
          <a:p>
            <a:fld id="{71B1AA27-3892-4360-B986-D6B124C223BF}" type="slidenum">
              <a:rPr lang="en-US" smtClean="0"/>
              <a:t>30</a:t>
            </a:fld>
            <a:endParaRPr lang="en-US"/>
          </a:p>
        </p:txBody>
      </p:sp>
    </p:spTree>
    <p:extLst>
      <p:ext uri="{BB962C8B-B14F-4D97-AF65-F5344CB8AC3E}">
        <p14:creationId xmlns:p14="http://schemas.microsoft.com/office/powerpoint/2010/main" val="1806082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B1AA27-3892-4360-B986-D6B124C223BF}" type="slidenum">
              <a:rPr lang="en-US" smtClean="0"/>
              <a:t>31</a:t>
            </a:fld>
            <a:endParaRPr lang="en-US"/>
          </a:p>
        </p:txBody>
      </p:sp>
    </p:spTree>
    <p:extLst>
      <p:ext uri="{BB962C8B-B14F-4D97-AF65-F5344CB8AC3E}">
        <p14:creationId xmlns:p14="http://schemas.microsoft.com/office/powerpoint/2010/main" val="1375254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SAY:</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1AA27-3892-4360-B986-D6B124C22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750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B1AA27-3892-4360-B986-D6B124C223BF}" type="slidenum">
              <a:rPr lang="en-US" smtClean="0"/>
              <a:t>32</a:t>
            </a:fld>
            <a:endParaRPr lang="en-US"/>
          </a:p>
        </p:txBody>
      </p:sp>
    </p:spTree>
    <p:extLst>
      <p:ext uri="{BB962C8B-B14F-4D97-AF65-F5344CB8AC3E}">
        <p14:creationId xmlns:p14="http://schemas.microsoft.com/office/powerpoint/2010/main" val="4251055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a:solidFill>
                <a:prstClr val="black"/>
              </a:solidFill>
            </a:endParaRPr>
          </a:p>
        </p:txBody>
      </p:sp>
      <p:sp>
        <p:nvSpPr>
          <p:cNvPr id="8" name="Date Placeholder 7"/>
          <p:cNvSpPr>
            <a:spLocks noGrp="1"/>
          </p:cNvSpPr>
          <p:nvPr>
            <p:ph type="dt" idx="14"/>
          </p:nvPr>
        </p:nvSpPr>
        <p:spPr/>
        <p:txBody>
          <a:bodyPr/>
          <a:lstStyle/>
          <a:p>
            <a:fld id="{F64C424B-C749-4819-BEAF-C73A3A7C174A}" type="datetime8">
              <a:rPr lang="en-US" smtClean="0">
                <a:solidFill>
                  <a:prstClr val="black"/>
                </a:solidFill>
              </a:rPr>
              <a:pPr/>
              <a:t>6/20/2019 10:36 PM</a:t>
            </a:fld>
            <a:endParaRPr lang="en-US">
              <a:solidFill>
                <a:prstClr val="black"/>
              </a:solidFill>
            </a:endParaRPr>
          </a:p>
        </p:txBody>
      </p:sp>
      <p:sp>
        <p:nvSpPr>
          <p:cNvPr id="9" name="Footer Placeholder 8"/>
          <p:cNvSpPr>
            <a:spLocks noGrp="1"/>
          </p:cNvSpPr>
          <p:nvPr>
            <p:ph type="ftr" sz="quarter" idx="15"/>
          </p:nvPr>
        </p:nvSpPr>
        <p:spPr/>
        <p:txBody>
          <a:bodyPr/>
          <a:lstStyle/>
          <a:p>
            <a:pPr defTabSz="932239" eaLnBrk="0" hangingPunct="0"/>
            <a:r>
              <a:rPr lang="en-US" sz="500">
                <a:gradFill>
                  <a:gsLst>
                    <a:gs pos="0">
                      <a:prstClr val="black"/>
                    </a:gs>
                    <a:gs pos="100000">
                      <a:prstClr val="black"/>
                    </a:gs>
                  </a:gsLst>
                  <a:lin ang="5400000" scaled="0"/>
                </a:gradFill>
                <a:cs typeface="Arial" panose="020B0604020202020204" pitchFamily="34" charset="0"/>
              </a:rPr>
              <a:t>© 2016 Optum, Inc. All rights reserved. </a:t>
            </a:r>
          </a:p>
        </p:txBody>
      </p:sp>
    </p:spTree>
    <p:extLst>
      <p:ext uri="{BB962C8B-B14F-4D97-AF65-F5344CB8AC3E}">
        <p14:creationId xmlns:p14="http://schemas.microsoft.com/office/powerpoint/2010/main" val="3794449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B1AA27-3892-4360-B986-D6B124C223BF}" type="slidenum">
              <a:rPr lang="en-US" smtClean="0"/>
              <a:t>39</a:t>
            </a:fld>
            <a:endParaRPr lang="en-US"/>
          </a:p>
        </p:txBody>
      </p:sp>
    </p:spTree>
    <p:extLst>
      <p:ext uri="{BB962C8B-B14F-4D97-AF65-F5344CB8AC3E}">
        <p14:creationId xmlns:p14="http://schemas.microsoft.com/office/powerpoint/2010/main" val="3830084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F01560-87C0-4F5C-A8D4-49B8CF15AF9C}" type="slidenum">
              <a:rPr lang="en-US" smtClean="0"/>
              <a:pPr/>
              <a:t>42</a:t>
            </a:fld>
            <a:endParaRPr lang="en-US"/>
          </a:p>
        </p:txBody>
      </p:sp>
    </p:spTree>
    <p:extLst>
      <p:ext uri="{BB962C8B-B14F-4D97-AF65-F5344CB8AC3E}">
        <p14:creationId xmlns:p14="http://schemas.microsoft.com/office/powerpoint/2010/main" val="1886463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a:solidFill>
                <a:prstClr val="black"/>
              </a:solidFill>
            </a:endParaRPr>
          </a:p>
        </p:txBody>
      </p:sp>
      <p:sp>
        <p:nvSpPr>
          <p:cNvPr id="8" name="Date Placeholder 7"/>
          <p:cNvSpPr>
            <a:spLocks noGrp="1"/>
          </p:cNvSpPr>
          <p:nvPr>
            <p:ph type="dt" idx="14"/>
          </p:nvPr>
        </p:nvSpPr>
        <p:spPr/>
        <p:txBody>
          <a:bodyPr/>
          <a:lstStyle/>
          <a:p>
            <a:fld id="{F64C424B-C749-4819-BEAF-C73A3A7C174A}" type="datetime8">
              <a:rPr lang="en-US" smtClean="0">
                <a:solidFill>
                  <a:prstClr val="black"/>
                </a:solidFill>
              </a:rPr>
              <a:pPr/>
              <a:t>6/20/2019 10:36 PM</a:t>
            </a:fld>
            <a:endParaRPr lang="en-US">
              <a:solidFill>
                <a:prstClr val="black"/>
              </a:solidFill>
            </a:endParaRPr>
          </a:p>
        </p:txBody>
      </p:sp>
      <p:sp>
        <p:nvSpPr>
          <p:cNvPr id="9" name="Footer Placeholder 8"/>
          <p:cNvSpPr>
            <a:spLocks noGrp="1"/>
          </p:cNvSpPr>
          <p:nvPr>
            <p:ph type="ftr" sz="quarter" idx="15"/>
          </p:nvPr>
        </p:nvSpPr>
        <p:spPr/>
        <p:txBody>
          <a:bodyPr/>
          <a:lstStyle/>
          <a:p>
            <a:pPr defTabSz="932239" eaLnBrk="0" hangingPunct="0"/>
            <a:r>
              <a:rPr lang="en-US" sz="500">
                <a:gradFill>
                  <a:gsLst>
                    <a:gs pos="0">
                      <a:prstClr val="black"/>
                    </a:gs>
                    <a:gs pos="100000">
                      <a:prstClr val="black"/>
                    </a:gs>
                  </a:gsLst>
                  <a:lin ang="5400000" scaled="0"/>
                </a:gradFill>
                <a:cs typeface="Arial" panose="020B0604020202020204" pitchFamily="34" charset="0"/>
              </a:rPr>
              <a:t>© 2016 Optum, Inc. All rights reserved. </a:t>
            </a:r>
          </a:p>
        </p:txBody>
      </p:sp>
    </p:spTree>
    <p:extLst>
      <p:ext uri="{BB962C8B-B14F-4D97-AF65-F5344CB8AC3E}">
        <p14:creationId xmlns:p14="http://schemas.microsoft.com/office/powerpoint/2010/main" val="3404274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SAY:</a:t>
            </a:r>
          </a:p>
          <a:p>
            <a:endParaRPr lang="en-US" b="1"/>
          </a:p>
          <a:p>
            <a:r>
              <a:rPr lang="en-US"/>
              <a:t>After completing this session, you should be able to:</a:t>
            </a:r>
          </a:p>
          <a:p>
            <a:endParaRPr lang="en-US"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1AA27-3892-4360-B986-D6B124C22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351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B1AA27-3892-4360-B986-D6B124C223BF}" type="slidenum">
              <a:rPr lang="en-US" smtClean="0"/>
              <a:t>4</a:t>
            </a:fld>
            <a:endParaRPr lang="en-US"/>
          </a:p>
        </p:txBody>
      </p:sp>
    </p:spTree>
    <p:extLst>
      <p:ext uri="{BB962C8B-B14F-4D97-AF65-F5344CB8AC3E}">
        <p14:creationId xmlns:p14="http://schemas.microsoft.com/office/powerpoint/2010/main" val="3640147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7</a:t>
            </a:fld>
            <a:endParaRPr lang="en-US"/>
          </a:p>
        </p:txBody>
      </p:sp>
    </p:spTree>
    <p:extLst>
      <p:ext uri="{BB962C8B-B14F-4D97-AF65-F5344CB8AC3E}">
        <p14:creationId xmlns:p14="http://schemas.microsoft.com/office/powerpoint/2010/main" val="2423208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B1AA27-3892-4360-B986-D6B124C223BF}" type="slidenum">
              <a:rPr lang="en-US" smtClean="0"/>
              <a:t>8</a:t>
            </a:fld>
            <a:endParaRPr lang="en-US"/>
          </a:p>
        </p:txBody>
      </p:sp>
    </p:spTree>
    <p:extLst>
      <p:ext uri="{BB962C8B-B14F-4D97-AF65-F5344CB8AC3E}">
        <p14:creationId xmlns:p14="http://schemas.microsoft.com/office/powerpoint/2010/main" val="1205877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9</a:t>
            </a:fld>
            <a:endParaRPr lang="en-US"/>
          </a:p>
        </p:txBody>
      </p:sp>
    </p:spTree>
    <p:extLst>
      <p:ext uri="{BB962C8B-B14F-4D97-AF65-F5344CB8AC3E}">
        <p14:creationId xmlns:p14="http://schemas.microsoft.com/office/powerpoint/2010/main" val="864425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B667E1-E601-4AAF-B95C-B25720D70A60}" type="slidenum">
              <a:rPr lang="en-US" smtClean="0"/>
              <a:t>14</a:t>
            </a:fld>
            <a:endParaRPr lang="en-US"/>
          </a:p>
        </p:txBody>
      </p:sp>
    </p:spTree>
    <p:extLst>
      <p:ext uri="{BB962C8B-B14F-4D97-AF65-F5344CB8AC3E}">
        <p14:creationId xmlns:p14="http://schemas.microsoft.com/office/powerpoint/2010/main" val="756554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B1AA27-3892-4360-B986-D6B124C223BF}" type="slidenum">
              <a:rPr lang="en-US" smtClean="0"/>
              <a:t>15</a:t>
            </a:fld>
            <a:endParaRPr lang="en-US"/>
          </a:p>
        </p:txBody>
      </p:sp>
    </p:spTree>
    <p:extLst>
      <p:ext uri="{BB962C8B-B14F-4D97-AF65-F5344CB8AC3E}">
        <p14:creationId xmlns:p14="http://schemas.microsoft.com/office/powerpoint/2010/main" val="2104665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v Days - Intro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BC4B5F-4801-1049-98FD-CF515D36993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8287"/>
          <a:stretch/>
        </p:blipFill>
        <p:spPr>
          <a:xfrm>
            <a:off x="2778553" y="9940"/>
            <a:ext cx="9413448" cy="6846513"/>
          </a:xfrm>
          <a:prstGeom prst="rect">
            <a:avLst/>
          </a:prstGeom>
        </p:spPr>
      </p:pic>
      <p:sp>
        <p:nvSpPr>
          <p:cNvPr id="4" name="Rectangle 3">
            <a:extLst>
              <a:ext uri="{FF2B5EF4-FFF2-40B4-BE49-F238E27FC236}">
                <a16:creationId xmlns:a16="http://schemas.microsoft.com/office/drawing/2014/main" id="{0A0D225F-4753-B44A-8AF4-63AE627A2F49}"/>
              </a:ext>
            </a:extLst>
          </p:cNvPr>
          <p:cNvSpPr/>
          <p:nvPr userDrawn="1"/>
        </p:nvSpPr>
        <p:spPr>
          <a:xfrm>
            <a:off x="0" y="9940"/>
            <a:ext cx="11608904" cy="6858000"/>
          </a:xfrm>
          <a:prstGeom prst="rect">
            <a:avLst/>
          </a:prstGeom>
          <a:gradFill>
            <a:gsLst>
              <a:gs pos="75000">
                <a:srgbClr val="F9F9F9">
                  <a:alpha val="50000"/>
                </a:srgbClr>
              </a:gs>
              <a:gs pos="33000">
                <a:schemeClr val="bg1"/>
              </a:gs>
              <a:gs pos="10000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    </a:t>
            </a:r>
          </a:p>
        </p:txBody>
      </p:sp>
      <p:pic>
        <p:nvPicPr>
          <p:cNvPr id="6" name="Picture 5">
            <a:extLst>
              <a:ext uri="{FF2B5EF4-FFF2-40B4-BE49-F238E27FC236}">
                <a16:creationId xmlns:a16="http://schemas.microsoft.com/office/drawing/2014/main" id="{E3562FAE-D3E7-4AF2-9F04-7B5F288F013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495300" y="6063065"/>
            <a:ext cx="1310805" cy="400317"/>
          </a:xfrm>
          <a:prstGeom prst="rect">
            <a:avLst/>
          </a:prstGeom>
        </p:spPr>
      </p:pic>
      <p:pic>
        <p:nvPicPr>
          <p:cNvPr id="5" name="Picture 4">
            <a:extLst>
              <a:ext uri="{FF2B5EF4-FFF2-40B4-BE49-F238E27FC236}">
                <a16:creationId xmlns:a16="http://schemas.microsoft.com/office/drawing/2014/main" id="{4CE143B5-0A6F-F246-854A-AA32DB5C34B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3861" y="1299210"/>
            <a:ext cx="3017518" cy="862148"/>
          </a:xfrm>
          <a:prstGeom prst="rect">
            <a:avLst/>
          </a:prstGeom>
        </p:spPr>
      </p:pic>
      <p:sp>
        <p:nvSpPr>
          <p:cNvPr id="2" name="Title 1"/>
          <p:cNvSpPr>
            <a:spLocks noGrp="1"/>
          </p:cNvSpPr>
          <p:nvPr userDrawn="1">
            <p:ph type="ctrTitle" hasCustomPrompt="1"/>
          </p:nvPr>
        </p:nvSpPr>
        <p:spPr bwMode="gray">
          <a:xfrm>
            <a:off x="495301" y="2171700"/>
            <a:ext cx="7440386" cy="2037635"/>
          </a:xfrm>
        </p:spPr>
        <p:txBody>
          <a:bodyPr anchor="b"/>
          <a:lstStyle>
            <a:lvl1pPr algn="l">
              <a:defRPr sz="4800"/>
            </a:lvl1pPr>
          </a:lstStyle>
          <a:p>
            <a:r>
              <a:rPr lang="en-US"/>
              <a:t>Insightful presentation title in sentence case</a:t>
            </a:r>
          </a:p>
        </p:txBody>
      </p:sp>
      <p:sp>
        <p:nvSpPr>
          <p:cNvPr id="3" name="Subtitle 2"/>
          <p:cNvSpPr>
            <a:spLocks noGrp="1"/>
          </p:cNvSpPr>
          <p:nvPr userDrawn="1">
            <p:ph type="subTitle" idx="1" hasCustomPrompt="1"/>
          </p:nvPr>
        </p:nvSpPr>
        <p:spPr bwMode="gray">
          <a:xfrm>
            <a:off x="495301" y="4292897"/>
            <a:ext cx="7440386" cy="661876"/>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Event City or Speaker Name</a:t>
            </a:r>
          </a:p>
        </p:txBody>
      </p:sp>
      <p:sp>
        <p:nvSpPr>
          <p:cNvPr id="11" name="Text Placeholder 10"/>
          <p:cNvSpPr>
            <a:spLocks noGrp="1"/>
          </p:cNvSpPr>
          <p:nvPr userDrawn="1">
            <p:ph type="body" sz="quarter" idx="13" hasCustomPrompt="1"/>
          </p:nvPr>
        </p:nvSpPr>
        <p:spPr bwMode="gray">
          <a:xfrm>
            <a:off x="495300" y="5033179"/>
            <a:ext cx="7440011" cy="432200"/>
          </a:xfrm>
        </p:spPr>
        <p:txBody>
          <a:bodyPr/>
          <a:lstStyle>
            <a:lvl1pPr>
              <a:defRPr>
                <a:solidFill>
                  <a:schemeClr val="tx1"/>
                </a:solidFill>
              </a:defRPr>
            </a:lvl1pPr>
          </a:lstStyle>
          <a:p>
            <a:pPr lvl="0"/>
            <a:r>
              <a:rPr lang="en-US"/>
              <a:t>Month DD, YYYY</a:t>
            </a:r>
          </a:p>
        </p:txBody>
      </p:sp>
    </p:spTree>
    <p:extLst>
      <p:ext uri="{BB962C8B-B14F-4D97-AF65-F5344CB8AC3E}">
        <p14:creationId xmlns:p14="http://schemas.microsoft.com/office/powerpoint/2010/main" val="1309202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BC942B76-AB4F-F14C-83C8-F25C5E51E2AB}" type="datetime1">
              <a:rPr lang="en-US" smtClean="0"/>
              <a:t>6/20/2019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a:t>Use this space for one line subhead if needed</a:t>
            </a:r>
          </a:p>
        </p:txBody>
      </p:sp>
      <p:sp>
        <p:nvSpPr>
          <p:cNvPr id="8" name="Text Placeholder 7"/>
          <p:cNvSpPr>
            <a:spLocks noGrp="1"/>
          </p:cNvSpPr>
          <p:nvPr>
            <p:ph type="body" sz="quarter" idx="14" hasCustomPrompt="1"/>
          </p:nvPr>
        </p:nvSpPr>
        <p:spPr>
          <a:xfrm>
            <a:off x="495300" y="1828797"/>
            <a:ext cx="36576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4336293" y="1828797"/>
            <a:ext cx="36576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8177285" y="1828797"/>
            <a:ext cx="36576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495300"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4336293"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8177285" y="2492372"/>
            <a:ext cx="36576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Tree>
    <p:extLst>
      <p:ext uri="{BB962C8B-B14F-4D97-AF65-F5344CB8AC3E}">
        <p14:creationId xmlns:p14="http://schemas.microsoft.com/office/powerpoint/2010/main" val="63289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2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DA0C1A62-0478-454C-A69B-F944B514978F}" type="datetime1">
              <a:rPr lang="en-US" smtClean="0"/>
              <a:t>6/20/2019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a:t>Use this space for one line subhead if needed</a:t>
            </a:r>
          </a:p>
        </p:txBody>
      </p:sp>
      <p:sp>
        <p:nvSpPr>
          <p:cNvPr id="8" name="Text Placeholder 7"/>
          <p:cNvSpPr>
            <a:spLocks noGrp="1"/>
          </p:cNvSpPr>
          <p:nvPr>
            <p:ph type="body" sz="quarter" idx="14" hasCustomPrompt="1"/>
          </p:nvPr>
        </p:nvSpPr>
        <p:spPr>
          <a:xfrm>
            <a:off x="495299" y="1828800"/>
            <a:ext cx="54864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6313712" y="1828797"/>
            <a:ext cx="54864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495299" y="2492372"/>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6313712" y="2492372"/>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Tree>
    <p:extLst>
      <p:ext uri="{BB962C8B-B14F-4D97-AF65-F5344CB8AC3E}">
        <p14:creationId xmlns:p14="http://schemas.microsoft.com/office/powerpoint/2010/main" val="415188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Column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3730CDC2-F133-E341-8591-0235C128830C}" type="datetime1">
              <a:rPr lang="en-US" smtClean="0"/>
              <a:t>6/20/2019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a:t>Use this space for one line subhead if needed</a:t>
            </a:r>
          </a:p>
        </p:txBody>
      </p:sp>
      <p:sp>
        <p:nvSpPr>
          <p:cNvPr id="8" name="Text Placeholder 7"/>
          <p:cNvSpPr>
            <a:spLocks noGrp="1"/>
          </p:cNvSpPr>
          <p:nvPr>
            <p:ph type="body" sz="quarter" idx="14" hasCustomPrompt="1"/>
          </p:nvPr>
        </p:nvSpPr>
        <p:spPr>
          <a:xfrm>
            <a:off x="495300" y="1828797"/>
            <a:ext cx="2194560" cy="1970316"/>
          </a:xfrm>
          <a:solidFill>
            <a:schemeClr val="tx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27" name="Text Placeholder 7"/>
          <p:cNvSpPr>
            <a:spLocks noGrp="1"/>
          </p:cNvSpPr>
          <p:nvPr>
            <p:ph type="body" sz="quarter" idx="15" hasCustomPrompt="1"/>
          </p:nvPr>
        </p:nvSpPr>
        <p:spPr>
          <a:xfrm>
            <a:off x="2780847" y="1828798"/>
            <a:ext cx="2194560" cy="1970316"/>
          </a:xfrm>
          <a:solidFill>
            <a:schemeClr val="accent2"/>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5066394" y="1828798"/>
            <a:ext cx="2194560" cy="1970316"/>
          </a:xfrm>
          <a:solidFill>
            <a:schemeClr val="accent4"/>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7351941" y="1828798"/>
            <a:ext cx="2194560" cy="1970316"/>
          </a:xfrm>
          <a:solidFill>
            <a:schemeClr val="accent1"/>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30" name="Text Placeholder 7"/>
          <p:cNvSpPr>
            <a:spLocks noGrp="1"/>
          </p:cNvSpPr>
          <p:nvPr>
            <p:ph type="body" sz="quarter" idx="18" hasCustomPrompt="1"/>
          </p:nvPr>
        </p:nvSpPr>
        <p:spPr>
          <a:xfrm>
            <a:off x="9637486" y="1828798"/>
            <a:ext cx="2194560" cy="1970316"/>
          </a:xfrm>
          <a:solidFill>
            <a:srgbClr val="A22B38"/>
          </a:solidFill>
        </p:spPr>
        <p:txBody>
          <a:bodyPr lIns="137160" anchor="ctr"/>
          <a:lstStyle>
            <a:lvl1pPr algn="ctr">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31" name="Text Placeholder 7"/>
          <p:cNvSpPr>
            <a:spLocks noGrp="1"/>
          </p:cNvSpPr>
          <p:nvPr>
            <p:ph type="body" sz="quarter" idx="19" hasCustomPrompt="1"/>
          </p:nvPr>
        </p:nvSpPr>
        <p:spPr>
          <a:xfrm>
            <a:off x="495300"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a:t>Header</a:t>
            </a:r>
          </a:p>
          <a:p>
            <a:pPr lvl="1"/>
            <a:r>
              <a:rPr lang="en-US"/>
              <a:t>Text – add bullet if needed</a:t>
            </a:r>
          </a:p>
        </p:txBody>
      </p:sp>
      <p:sp>
        <p:nvSpPr>
          <p:cNvPr id="17" name="Text Placeholder 7"/>
          <p:cNvSpPr>
            <a:spLocks noGrp="1"/>
          </p:cNvSpPr>
          <p:nvPr>
            <p:ph type="body" sz="quarter" idx="20" hasCustomPrompt="1"/>
          </p:nvPr>
        </p:nvSpPr>
        <p:spPr>
          <a:xfrm>
            <a:off x="2780844" y="3799114"/>
            <a:ext cx="2194563"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a:t>Header</a:t>
            </a:r>
          </a:p>
          <a:p>
            <a:pPr lvl="1"/>
            <a:r>
              <a:rPr lang="en-US"/>
              <a:t>Text – add bullet if needed</a:t>
            </a:r>
          </a:p>
        </p:txBody>
      </p:sp>
      <p:sp>
        <p:nvSpPr>
          <p:cNvPr id="18" name="Text Placeholder 7"/>
          <p:cNvSpPr>
            <a:spLocks noGrp="1"/>
          </p:cNvSpPr>
          <p:nvPr>
            <p:ph type="body" sz="quarter" idx="21" hasCustomPrompt="1"/>
          </p:nvPr>
        </p:nvSpPr>
        <p:spPr>
          <a:xfrm>
            <a:off x="5066394"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a:t>Header</a:t>
            </a:r>
          </a:p>
          <a:p>
            <a:pPr lvl="1"/>
            <a:r>
              <a:rPr lang="en-US"/>
              <a:t>Text – add bullet if needed</a:t>
            </a:r>
          </a:p>
        </p:txBody>
      </p:sp>
      <p:sp>
        <p:nvSpPr>
          <p:cNvPr id="19" name="Text Placeholder 7"/>
          <p:cNvSpPr>
            <a:spLocks noGrp="1"/>
          </p:cNvSpPr>
          <p:nvPr>
            <p:ph type="body" sz="quarter" idx="22" hasCustomPrompt="1"/>
          </p:nvPr>
        </p:nvSpPr>
        <p:spPr>
          <a:xfrm>
            <a:off x="7351941"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a:t>Header</a:t>
            </a:r>
          </a:p>
          <a:p>
            <a:pPr lvl="1"/>
            <a:r>
              <a:rPr lang="en-US"/>
              <a:t>Text – add bullet if needed</a:t>
            </a:r>
          </a:p>
        </p:txBody>
      </p:sp>
      <p:sp>
        <p:nvSpPr>
          <p:cNvPr id="20" name="Text Placeholder 7"/>
          <p:cNvSpPr>
            <a:spLocks noGrp="1"/>
          </p:cNvSpPr>
          <p:nvPr>
            <p:ph type="body" sz="quarter" idx="23" hasCustomPrompt="1"/>
          </p:nvPr>
        </p:nvSpPr>
        <p:spPr>
          <a:xfrm>
            <a:off x="9637486" y="3799114"/>
            <a:ext cx="2194560" cy="2106386"/>
          </a:xfrm>
          <a:solidFill>
            <a:schemeClr val="accent3">
              <a:lumMod val="20000"/>
              <a:lumOff val="80000"/>
            </a:schemeClr>
          </a:solidFill>
        </p:spPr>
        <p:txBody>
          <a:bodyPr lIns="137160" tIns="13716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a:t>Header</a:t>
            </a:r>
          </a:p>
          <a:p>
            <a:pPr lvl="1"/>
            <a:r>
              <a:rPr lang="en-US"/>
              <a:t>Text – add bullet if needed</a:t>
            </a:r>
          </a:p>
        </p:txBody>
      </p:sp>
    </p:spTree>
    <p:extLst>
      <p:ext uri="{BB962C8B-B14F-4D97-AF65-F5344CB8AC3E}">
        <p14:creationId xmlns:p14="http://schemas.microsoft.com/office/powerpoint/2010/main" val="3133439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row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9BD1AE46-959B-3A40-A449-10D5E9AFE6CE}" type="datetime1">
              <a:rPr lang="en-US" smtClean="0"/>
              <a:t>6/20/2019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a:t>Use this space for one line subhead if needed</a:t>
            </a:r>
          </a:p>
        </p:txBody>
      </p:sp>
      <p:sp>
        <p:nvSpPr>
          <p:cNvPr id="8" name="Text Placeholder 7"/>
          <p:cNvSpPr>
            <a:spLocks noGrp="1"/>
          </p:cNvSpPr>
          <p:nvPr>
            <p:ph type="body" sz="quarter" idx="14" hasCustomPrompt="1"/>
          </p:nvPr>
        </p:nvSpPr>
        <p:spPr>
          <a:xfrm>
            <a:off x="495300" y="1861456"/>
            <a:ext cx="1697450" cy="1307592"/>
          </a:xfrm>
          <a:solidFill>
            <a:schemeClr val="tx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495300" y="3223758"/>
            <a:ext cx="1697450" cy="1307592"/>
          </a:xfrm>
          <a:solidFill>
            <a:schemeClr val="accent2"/>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495300" y="4586060"/>
            <a:ext cx="1697450" cy="1307592"/>
          </a:xfrm>
          <a:solidFill>
            <a:schemeClr val="accent4"/>
          </a:solidFill>
        </p:spPr>
        <p:txBody>
          <a:bodyPr lIns="137160" rIns="18288" anchor="ctr"/>
          <a:lstStyle>
            <a:lvl1pPr algn="l">
              <a:lnSpc>
                <a:spcPct val="90000"/>
              </a:lnSpc>
              <a:spcBef>
                <a:spcPts val="0"/>
              </a:spcBef>
              <a:spcAft>
                <a:spcPts val="0"/>
              </a:spcAft>
              <a:defRPr sz="120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2318204" y="1861456"/>
            <a:ext cx="9489168" cy="1280160"/>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2318204" y="3242808"/>
            <a:ext cx="9489168" cy="1280160"/>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2318204" y="4624161"/>
            <a:ext cx="9489168" cy="1280160"/>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1125291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row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0B76C33D-7178-A941-B245-FA9A1EA00B5F}" type="datetime1">
              <a:rPr lang="en-US" smtClean="0"/>
              <a:t>6/20/2019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a:t>Use this space for one line subhead if needed</a:t>
            </a:r>
          </a:p>
        </p:txBody>
      </p:sp>
      <p:sp>
        <p:nvSpPr>
          <p:cNvPr id="8" name="Text Placeholder 7"/>
          <p:cNvSpPr>
            <a:spLocks noGrp="1"/>
          </p:cNvSpPr>
          <p:nvPr>
            <p:ph type="body" sz="quarter" idx="14" hasCustomPrompt="1"/>
          </p:nvPr>
        </p:nvSpPr>
        <p:spPr>
          <a:xfrm>
            <a:off x="495300" y="1861456"/>
            <a:ext cx="1700784" cy="987552"/>
          </a:xfrm>
          <a:solidFill>
            <a:schemeClr val="tx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495300" y="2887905"/>
            <a:ext cx="1700784" cy="987552"/>
          </a:xfrm>
          <a:solidFill>
            <a:schemeClr val="accent2"/>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495300" y="3914354"/>
            <a:ext cx="1700784" cy="987552"/>
          </a:xfrm>
          <a:solidFill>
            <a:schemeClr val="accent4"/>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2279650" y="1861456"/>
            <a:ext cx="9527722" cy="987552"/>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2279650" y="2888302"/>
            <a:ext cx="9527722" cy="987552"/>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2283278" y="3914354"/>
            <a:ext cx="9527722" cy="987552"/>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13" name="Text Placeholder 7"/>
          <p:cNvSpPr>
            <a:spLocks noGrp="1"/>
          </p:cNvSpPr>
          <p:nvPr>
            <p:ph type="body" sz="quarter" idx="21" hasCustomPrompt="1"/>
          </p:nvPr>
        </p:nvSpPr>
        <p:spPr>
          <a:xfrm>
            <a:off x="495300" y="4940802"/>
            <a:ext cx="1700784" cy="987552"/>
          </a:xfrm>
          <a:solidFill>
            <a:schemeClr val="accent1"/>
          </a:solidFill>
        </p:spPr>
        <p:txBody>
          <a:bodyPr lIns="137160" anchor="ctr"/>
          <a:lstStyle>
            <a:lvl1pPr algn="l">
              <a:lnSpc>
                <a:spcPct val="90000"/>
              </a:lnSpc>
              <a:spcBef>
                <a:spcPts val="0"/>
              </a:spcBef>
              <a:spcAft>
                <a:spcPts val="0"/>
              </a:spcAft>
              <a:defRPr sz="1100">
                <a:solidFill>
                  <a:schemeClr val="tx1">
                    <a:lumMod val="20000"/>
                    <a:lumOff val="80000"/>
                  </a:schemeClr>
                </a:solidFill>
              </a:defRPr>
            </a:lvl1pPr>
          </a:lstStyle>
          <a:p>
            <a:pPr lvl="0"/>
            <a:r>
              <a:rPr lang="en-US"/>
              <a:t>[place icon here. To  remove text, place cursor then hit space bar]</a:t>
            </a:r>
          </a:p>
        </p:txBody>
      </p:sp>
      <p:sp>
        <p:nvSpPr>
          <p:cNvPr id="14" name="Text Placeholder 8"/>
          <p:cNvSpPr>
            <a:spLocks noGrp="1"/>
          </p:cNvSpPr>
          <p:nvPr>
            <p:ph type="body" sz="quarter" idx="22" hasCustomPrompt="1"/>
          </p:nvPr>
        </p:nvSpPr>
        <p:spPr>
          <a:xfrm>
            <a:off x="2283278" y="4940406"/>
            <a:ext cx="9527722" cy="987552"/>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388134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row icon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CF2C9496-67E8-814E-8D7E-5030D6468F6C}" type="datetime1">
              <a:rPr lang="en-US" smtClean="0"/>
              <a:t>6/20/2019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a:t>Use this space for one line subhead if needed</a:t>
            </a:r>
          </a:p>
        </p:txBody>
      </p:sp>
      <p:sp>
        <p:nvSpPr>
          <p:cNvPr id="8" name="Text Placeholder 7"/>
          <p:cNvSpPr>
            <a:spLocks noGrp="1"/>
          </p:cNvSpPr>
          <p:nvPr>
            <p:ph type="body" sz="quarter" idx="14" hasCustomPrompt="1"/>
          </p:nvPr>
        </p:nvSpPr>
        <p:spPr>
          <a:xfrm>
            <a:off x="495300" y="1861456"/>
            <a:ext cx="1050471" cy="768096"/>
          </a:xfrm>
          <a:solidFill>
            <a:schemeClr val="tx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495300" y="2681880"/>
            <a:ext cx="1050471" cy="768096"/>
          </a:xfrm>
          <a:solidFill>
            <a:schemeClr val="accent2"/>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495300" y="3502304"/>
            <a:ext cx="1050471" cy="768096"/>
          </a:xfrm>
          <a:solidFill>
            <a:schemeClr val="accent4"/>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1629229" y="1861456"/>
            <a:ext cx="10178143" cy="768096"/>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1632857" y="2679568"/>
            <a:ext cx="10178143" cy="768096"/>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1632857" y="3497680"/>
            <a:ext cx="10178143" cy="768096"/>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13" name="Text Placeholder 7"/>
          <p:cNvSpPr>
            <a:spLocks noGrp="1"/>
          </p:cNvSpPr>
          <p:nvPr>
            <p:ph type="body" sz="quarter" idx="21" hasCustomPrompt="1"/>
          </p:nvPr>
        </p:nvSpPr>
        <p:spPr>
          <a:xfrm>
            <a:off x="495300" y="4322728"/>
            <a:ext cx="1050471" cy="768096"/>
          </a:xfrm>
          <a:solidFill>
            <a:schemeClr val="accent1"/>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14" name="Text Placeholder 8"/>
          <p:cNvSpPr>
            <a:spLocks noGrp="1"/>
          </p:cNvSpPr>
          <p:nvPr>
            <p:ph type="body" sz="quarter" idx="22" hasCustomPrompt="1"/>
          </p:nvPr>
        </p:nvSpPr>
        <p:spPr>
          <a:xfrm>
            <a:off x="1629229" y="4315792"/>
            <a:ext cx="10178143" cy="768096"/>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
        <p:nvSpPr>
          <p:cNvPr id="15" name="Text Placeholder 7"/>
          <p:cNvSpPr>
            <a:spLocks noGrp="1"/>
          </p:cNvSpPr>
          <p:nvPr>
            <p:ph type="body" sz="quarter" idx="23" hasCustomPrompt="1"/>
          </p:nvPr>
        </p:nvSpPr>
        <p:spPr>
          <a:xfrm>
            <a:off x="495300" y="5143150"/>
            <a:ext cx="1050471" cy="768096"/>
          </a:xfrm>
          <a:solidFill>
            <a:srgbClr val="A22B38"/>
          </a:solidFill>
        </p:spPr>
        <p:txBody>
          <a:bodyPr lIns="4572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16" name="Text Placeholder 8"/>
          <p:cNvSpPr>
            <a:spLocks noGrp="1"/>
          </p:cNvSpPr>
          <p:nvPr>
            <p:ph type="body" sz="quarter" idx="24" hasCustomPrompt="1"/>
          </p:nvPr>
        </p:nvSpPr>
        <p:spPr>
          <a:xfrm>
            <a:off x="1632857" y="5133905"/>
            <a:ext cx="10178143" cy="768096"/>
          </a:xfrm>
        </p:spPr>
        <p:txBody>
          <a:bodyPr/>
          <a:lstStyle>
            <a:lvl1pPr>
              <a:defRPr sz="1800"/>
            </a:lvl1pPr>
            <a:lvl2pPr>
              <a:defRPr sz="16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566646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row w/photo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FFD86AB2-76A9-E34E-A446-267C7AE5F892}" type="datetime1">
              <a:rPr lang="en-US" smtClean="0"/>
              <a:t>6/20/2019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a:t>Use this space for one line subhead if needed</a:t>
            </a:r>
          </a:p>
        </p:txBody>
      </p:sp>
      <p:sp>
        <p:nvSpPr>
          <p:cNvPr id="9" name="Text Placeholder 8"/>
          <p:cNvSpPr>
            <a:spLocks noGrp="1"/>
          </p:cNvSpPr>
          <p:nvPr>
            <p:ph type="body" sz="quarter" idx="18" hasCustomPrompt="1"/>
          </p:nvPr>
        </p:nvSpPr>
        <p:spPr>
          <a:xfrm>
            <a:off x="495299" y="1861456"/>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495299" y="3242808"/>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495299" y="4624161"/>
            <a:ext cx="7429501" cy="128016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Picture Placeholder 7">
            <a:extLst>
              <a:ext uri="{FF2B5EF4-FFF2-40B4-BE49-F238E27FC236}">
                <a16:creationId xmlns:a16="http://schemas.microsoft.com/office/drawing/2014/main" id="{197EC4EA-E5E8-44D0-9F07-91A93F17A783}"/>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3185353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row w/photo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33459302-CCAA-534E-8783-C6B48FB3FB03}" type="datetime1">
              <a:rPr lang="en-US" smtClean="0"/>
              <a:t>6/20/2019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a:t>Use this space for one line subhead if needed</a:t>
            </a:r>
          </a:p>
        </p:txBody>
      </p:sp>
      <p:sp>
        <p:nvSpPr>
          <p:cNvPr id="9" name="Text Placeholder 8"/>
          <p:cNvSpPr>
            <a:spLocks noGrp="1"/>
          </p:cNvSpPr>
          <p:nvPr>
            <p:ph type="body" sz="quarter" idx="18" hasCustomPrompt="1"/>
          </p:nvPr>
        </p:nvSpPr>
        <p:spPr>
          <a:xfrm>
            <a:off x="495300" y="1861457"/>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495300" y="2889431"/>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495300" y="3917405"/>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Text Placeholder 8"/>
          <p:cNvSpPr>
            <a:spLocks noGrp="1"/>
          </p:cNvSpPr>
          <p:nvPr>
            <p:ph type="body" sz="quarter" idx="22" hasCustomPrompt="1"/>
          </p:nvPr>
        </p:nvSpPr>
        <p:spPr>
          <a:xfrm>
            <a:off x="495300" y="4945380"/>
            <a:ext cx="7429500" cy="960120"/>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12" name="Picture Placeholder 7">
            <a:extLst>
              <a:ext uri="{FF2B5EF4-FFF2-40B4-BE49-F238E27FC236}">
                <a16:creationId xmlns:a16="http://schemas.microsoft.com/office/drawing/2014/main" id="{9FCAFCC1-B988-40D7-A97B-9C6A91DB0F19}"/>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3767589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row w/photo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8CE7CD94-6250-9C42-B0DE-1F79F6C18443}" type="datetime1">
              <a:rPr lang="en-US" smtClean="0"/>
              <a:t>6/20/2019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a:t>Use this space for one line subhead if needed</a:t>
            </a:r>
          </a:p>
        </p:txBody>
      </p:sp>
      <p:sp>
        <p:nvSpPr>
          <p:cNvPr id="9" name="Text Placeholder 8"/>
          <p:cNvSpPr>
            <a:spLocks noGrp="1"/>
          </p:cNvSpPr>
          <p:nvPr>
            <p:ph type="body" sz="quarter" idx="18" hasCustomPrompt="1"/>
          </p:nvPr>
        </p:nvSpPr>
        <p:spPr>
          <a:xfrm>
            <a:off x="495300" y="1861457"/>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495300" y="2696209"/>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495300" y="3530961"/>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Text Placeholder 8"/>
          <p:cNvSpPr>
            <a:spLocks noGrp="1"/>
          </p:cNvSpPr>
          <p:nvPr>
            <p:ph type="body" sz="quarter" idx="22" hasCustomPrompt="1"/>
          </p:nvPr>
        </p:nvSpPr>
        <p:spPr>
          <a:xfrm>
            <a:off x="495300" y="4365713"/>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13" name="Text Placeholder 8"/>
          <p:cNvSpPr>
            <a:spLocks noGrp="1"/>
          </p:cNvSpPr>
          <p:nvPr>
            <p:ph type="body" sz="quarter" idx="23" hasCustomPrompt="1"/>
          </p:nvPr>
        </p:nvSpPr>
        <p:spPr>
          <a:xfrm>
            <a:off x="495300" y="5200467"/>
            <a:ext cx="7429500" cy="732245"/>
          </a:xfrm>
          <a:solidFill>
            <a:schemeClr val="accent5">
              <a:lumMod val="40000"/>
              <a:lumOff val="60000"/>
            </a:schemeClr>
          </a:solidFill>
        </p:spPr>
        <p:txBody>
          <a:bodyPr lIns="91440" tIns="91440"/>
          <a:lstStyle>
            <a:lvl1pPr>
              <a:defRPr sz="1800">
                <a:solidFill>
                  <a:schemeClr val="tx1"/>
                </a:solidFill>
              </a:defRPr>
            </a:lvl1pPr>
            <a:lvl2pPr>
              <a:defRPr sz="1600">
                <a:solidFill>
                  <a:schemeClr val="tx1"/>
                </a:solidFill>
              </a:defRPr>
            </a:lvl2pPr>
          </a:lstStyle>
          <a:p>
            <a:pPr lvl="0"/>
            <a:r>
              <a:rPr lang="en-US"/>
              <a:t>Level 1 text is gray 18 pt, hit return then Tab to get to level 2 – 16 pt gray</a:t>
            </a:r>
          </a:p>
          <a:p>
            <a:pPr lvl="1"/>
            <a:r>
              <a:rPr lang="en-US"/>
              <a:t>Second level</a:t>
            </a:r>
          </a:p>
        </p:txBody>
      </p:sp>
      <p:sp>
        <p:nvSpPr>
          <p:cNvPr id="15" name="Picture Placeholder 7">
            <a:extLst>
              <a:ext uri="{FF2B5EF4-FFF2-40B4-BE49-F238E27FC236}">
                <a16:creationId xmlns:a16="http://schemas.microsoft.com/office/drawing/2014/main" id="{C54D5A4F-E02F-439F-9BD1-83F4D6C5E4B2}"/>
              </a:ext>
            </a:extLst>
          </p:cNvPr>
          <p:cNvSpPr>
            <a:spLocks noGrp="1"/>
          </p:cNvSpPr>
          <p:nvPr>
            <p:ph type="pic" sz="quarter" idx="21" hasCustomPrompt="1"/>
          </p:nvPr>
        </p:nvSpPr>
        <p:spPr>
          <a:xfrm>
            <a:off x="8012113" y="1862138"/>
            <a:ext cx="3795712" cy="4041775"/>
          </a:xfrm>
          <a:blipFill>
            <a:blip r:embed="rId2"/>
            <a:stretch>
              <a:fillRect l="-425" t="-6228" r="636" b="-1156"/>
            </a:stretch>
          </a:blipFill>
        </p:spPr>
        <p:txBody>
          <a:bodyPr tIns="457200"/>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34198817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
        <p:nvSpPr>
          <p:cNvPr id="7" name="Text Placeholder 6"/>
          <p:cNvSpPr>
            <a:spLocks noGrp="1"/>
          </p:cNvSpPr>
          <p:nvPr>
            <p:ph type="body" sz="quarter" idx="13" hasCustomPrompt="1"/>
          </p:nvPr>
        </p:nvSpPr>
        <p:spPr bwMode="gray">
          <a:xfrm>
            <a:off x="4513262" y="2975655"/>
            <a:ext cx="3165475" cy="609373"/>
          </a:xfrm>
        </p:spPr>
        <p:txBody>
          <a:bodyPr anchor="ctr"/>
          <a:lstStyle>
            <a:lvl1pPr algn="ctr">
              <a:defRPr>
                <a:solidFill>
                  <a:schemeClr val="accent4"/>
                </a:solidFill>
              </a:defRPr>
            </a:lvl1pPr>
          </a:lstStyle>
          <a:p>
            <a:pPr lvl="0"/>
            <a:r>
              <a:rPr lang="en-US"/>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1832818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81000" y="7386865"/>
            <a:ext cx="2743200" cy="365125"/>
          </a:xfrm>
          <a:prstGeom prst="rect">
            <a:avLst/>
          </a:prstGeom>
        </p:spPr>
        <p:txBody>
          <a:bodyPr/>
          <a:lstStyle/>
          <a:p>
            <a:fld id="{59B9B12D-92C4-3B43-B1D8-9965D43BF638}" type="datetime1">
              <a:rPr lang="en-US" smtClean="0"/>
              <a:t>6/20/2019</a:t>
            </a:fld>
            <a:endParaRPr lang="en-US"/>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a:t>Use this space for one line subhead if needed</a:t>
            </a:r>
          </a:p>
        </p:txBody>
      </p:sp>
    </p:spTree>
    <p:extLst>
      <p:ext uri="{BB962C8B-B14F-4D97-AF65-F5344CB8AC3E}">
        <p14:creationId xmlns:p14="http://schemas.microsoft.com/office/powerpoint/2010/main" val="3162728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v Days - Section Break">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DFDEAF4-8957-784B-B325-D33476FB691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3763"/>
          <a:stretch/>
        </p:blipFill>
        <p:spPr>
          <a:xfrm>
            <a:off x="2236771" y="9940"/>
            <a:ext cx="9955229" cy="6848059"/>
          </a:xfrm>
          <a:prstGeom prst="rect">
            <a:avLst/>
          </a:prstGeom>
        </p:spPr>
      </p:pic>
      <p:sp>
        <p:nvSpPr>
          <p:cNvPr id="21" name="Rectangle 20">
            <a:extLst>
              <a:ext uri="{FF2B5EF4-FFF2-40B4-BE49-F238E27FC236}">
                <a16:creationId xmlns:a16="http://schemas.microsoft.com/office/drawing/2014/main" id="{B2004E28-9CD8-8440-9DAA-A66491927719}"/>
              </a:ext>
            </a:extLst>
          </p:cNvPr>
          <p:cNvSpPr/>
          <p:nvPr userDrawn="1"/>
        </p:nvSpPr>
        <p:spPr>
          <a:xfrm>
            <a:off x="0" y="9940"/>
            <a:ext cx="11608904" cy="6858000"/>
          </a:xfrm>
          <a:prstGeom prst="rect">
            <a:avLst/>
          </a:prstGeom>
          <a:gradFill>
            <a:gsLst>
              <a:gs pos="75000">
                <a:srgbClr val="F9F9F9">
                  <a:alpha val="50000"/>
                </a:srgbClr>
              </a:gs>
              <a:gs pos="33000">
                <a:schemeClr val="bg1"/>
              </a:gs>
              <a:gs pos="10000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    </a:t>
            </a:r>
          </a:p>
        </p:txBody>
      </p:sp>
      <p:pic>
        <p:nvPicPr>
          <p:cNvPr id="7" name="Picture 6">
            <a:extLst>
              <a:ext uri="{FF2B5EF4-FFF2-40B4-BE49-F238E27FC236}">
                <a16:creationId xmlns:a16="http://schemas.microsoft.com/office/drawing/2014/main" id="{463490F0-33E6-40B1-9A45-00D99AF732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
        <p:nvSpPr>
          <p:cNvPr id="18" name="Title 1">
            <a:extLst>
              <a:ext uri="{FF2B5EF4-FFF2-40B4-BE49-F238E27FC236}">
                <a16:creationId xmlns:a16="http://schemas.microsoft.com/office/drawing/2014/main" id="{F9AB787C-50D7-D04C-9FED-E7BD276D6BF3}"/>
              </a:ext>
            </a:extLst>
          </p:cNvPr>
          <p:cNvSpPr>
            <a:spLocks noGrp="1"/>
          </p:cNvSpPr>
          <p:nvPr>
            <p:ph type="title" hasCustomPrompt="1"/>
          </p:nvPr>
        </p:nvSpPr>
        <p:spPr bwMode="gray">
          <a:xfrm>
            <a:off x="514350" y="1828800"/>
            <a:ext cx="5133416" cy="2128837"/>
          </a:xfrm>
        </p:spPr>
        <p:txBody>
          <a:bodyPr anchor="b"/>
          <a:lstStyle>
            <a:lvl1pPr>
              <a:defRPr sz="4800"/>
            </a:lvl1pPr>
          </a:lstStyle>
          <a:p>
            <a:r>
              <a:rPr lang="en-US"/>
              <a:t>Section title in sentence case </a:t>
            </a:r>
          </a:p>
        </p:txBody>
      </p:sp>
      <p:sp>
        <p:nvSpPr>
          <p:cNvPr id="19" name="Text Placeholder 2">
            <a:extLst>
              <a:ext uri="{FF2B5EF4-FFF2-40B4-BE49-F238E27FC236}">
                <a16:creationId xmlns:a16="http://schemas.microsoft.com/office/drawing/2014/main" id="{F6C97C89-3D33-E648-80C4-619665C3B5AD}"/>
              </a:ext>
            </a:extLst>
          </p:cNvPr>
          <p:cNvSpPr>
            <a:spLocks noGrp="1"/>
          </p:cNvSpPr>
          <p:nvPr>
            <p:ph type="body" idx="1" hasCustomPrompt="1"/>
          </p:nvPr>
        </p:nvSpPr>
        <p:spPr bwMode="gray">
          <a:xfrm>
            <a:off x="514350" y="4122057"/>
            <a:ext cx="5133416"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if needed or speaker name </a:t>
            </a:r>
          </a:p>
        </p:txBody>
      </p:sp>
      <p:pic>
        <p:nvPicPr>
          <p:cNvPr id="8" name="Picture 7">
            <a:extLst>
              <a:ext uri="{FF2B5EF4-FFF2-40B4-BE49-F238E27FC236}">
                <a16:creationId xmlns:a16="http://schemas.microsoft.com/office/drawing/2014/main" id="{7D34A865-C388-EA4D-982F-2D7B6302E8F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3861" y="1299210"/>
            <a:ext cx="3017518" cy="862148"/>
          </a:xfrm>
          <a:prstGeom prst="rect">
            <a:avLst/>
          </a:prstGeom>
        </p:spPr>
      </p:pic>
    </p:spTree>
    <p:extLst>
      <p:ext uri="{BB962C8B-B14F-4D97-AF65-F5344CB8AC3E}">
        <p14:creationId xmlns:p14="http://schemas.microsoft.com/office/powerpoint/2010/main" val="36416342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A4DE6-CBB7-404F-9537-50B68124667B}"/>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C6BED32B-24BC-6947-87DD-6E5C33D7E31E}"/>
              </a:ext>
            </a:extLst>
          </p:cNvPr>
          <p:cNvSpPr>
            <a:spLocks noGrp="1"/>
          </p:cNvSpPr>
          <p:nvPr>
            <p:ph type="ftr" sz="quarter" idx="10"/>
          </p:nvPr>
        </p:nvSpPr>
        <p:spPr/>
        <p:txBody>
          <a:bodyPr/>
          <a:lstStyle/>
          <a:p>
            <a:r>
              <a:rPr lang="en-US"/>
              <a:t>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52E91AFD-C880-9D44-A3AB-615872EC7927}"/>
              </a:ext>
            </a:extLst>
          </p:cNvPr>
          <p:cNvSpPr>
            <a:spLocks noGrp="1"/>
          </p:cNvSpPr>
          <p:nvPr>
            <p:ph type="sldNum" sz="quarter" idx="11"/>
          </p:nvPr>
        </p:nvSpPr>
        <p:spPr/>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350531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if needed or speaker name </a:t>
            </a:r>
          </a:p>
        </p:txBody>
      </p:sp>
      <p:pic>
        <p:nvPicPr>
          <p:cNvPr id="8" name="Picture 7">
            <a:extLst>
              <a:ext uri="{FF2B5EF4-FFF2-40B4-BE49-F238E27FC236}">
                <a16:creationId xmlns:a16="http://schemas.microsoft.com/office/drawing/2014/main" id="{2474B351-B70F-40D4-9AE2-195CAECD3DE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8646021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7FC9A3B4-1B40-4F34-AA17-D0A2CDDEFB09}"/>
              </a:ext>
            </a:extLst>
          </p:cNvPr>
          <p:cNvSpPr/>
          <p:nvPr userDrawn="1"/>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6323795B-315D-40E0-8657-DA4CE38547C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34660299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B70C7A8F-AE53-4820-A109-E17355C4C028}"/>
              </a:ext>
            </a:extLst>
          </p:cNvPr>
          <p:cNvSpPr/>
          <p:nvPr userDrawn="1"/>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C240E585-40DF-4776-A7CC-4AAC028AA20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18349397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1828800"/>
            <a:ext cx="7178221" cy="2128837"/>
          </a:xfrm>
        </p:spPr>
        <p:txBody>
          <a:bodyPr anchor="b"/>
          <a:lstStyle>
            <a:lvl1pPr>
              <a:defRPr sz="4800"/>
            </a:lvl1pPr>
          </a:lstStyle>
          <a:p>
            <a:r>
              <a:rPr lang="en-US"/>
              <a:t>Section title in sentence case </a:t>
            </a:r>
          </a:p>
        </p:txBody>
      </p:sp>
      <p:sp>
        <p:nvSpPr>
          <p:cNvPr id="3" name="Text Placeholder 2"/>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61BC29CE-FDE1-4EE7-87CF-02422434B872}"/>
              </a:ext>
            </a:extLst>
          </p:cNvPr>
          <p:cNvSpPr/>
          <p:nvPr userDrawn="1"/>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839E92DE-FB09-4887-9870-C8EA7C39077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9729712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84CC8E-C163-4D27-8E8B-087072A6A5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75655" y="2285998"/>
            <a:ext cx="5440691" cy="2286005"/>
          </a:xfrm>
          <a:prstGeom prst="rect">
            <a:avLst/>
          </a:prstGeom>
        </p:spPr>
      </p:pic>
    </p:spTree>
    <p:extLst>
      <p:ext uri="{BB962C8B-B14F-4D97-AF65-F5344CB8AC3E}">
        <p14:creationId xmlns:p14="http://schemas.microsoft.com/office/powerpoint/2010/main" val="3840638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14349" y="3904343"/>
            <a:ext cx="7178221" cy="482887"/>
          </a:xfrm>
        </p:spPr>
        <p:txBody>
          <a:bodyPr anchor="ctr"/>
          <a:lstStyle>
            <a:lvl1pPr>
              <a:defRPr sz="2400">
                <a:solidFill>
                  <a:schemeClr val="accent1"/>
                </a:solidFill>
              </a:defRPr>
            </a:lvl1pPr>
          </a:lstStyle>
          <a:p>
            <a:r>
              <a:rPr lang="en-US"/>
              <a:t>First Name Last Name</a:t>
            </a:r>
          </a:p>
        </p:txBody>
      </p:sp>
      <p:sp>
        <p:nvSpPr>
          <p:cNvPr id="3" name="Text Placeholder 2"/>
          <p:cNvSpPr>
            <a:spLocks noGrp="1"/>
          </p:cNvSpPr>
          <p:nvPr>
            <p:ph type="body" idx="1" hasCustomPrompt="1"/>
          </p:nvPr>
        </p:nvSpPr>
        <p:spPr bwMode="gray">
          <a:xfrm>
            <a:off x="514349" y="4452943"/>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sp>
        <p:nvSpPr>
          <p:cNvPr id="4" name="TextBox 3"/>
          <p:cNvSpPr txBox="1"/>
          <p:nvPr/>
        </p:nvSpPr>
        <p:spPr bwMode="gray">
          <a:xfrm>
            <a:off x="495299" y="2535053"/>
            <a:ext cx="3050515" cy="738664"/>
          </a:xfrm>
          <a:prstGeom prst="rect">
            <a:avLst/>
          </a:prstGeom>
          <a:noFill/>
        </p:spPr>
        <p:txBody>
          <a:bodyPr wrap="none" lIns="0" tIns="0" rIns="0" bIns="0" rtlCol="0">
            <a:spAutoFit/>
          </a:bodyPr>
          <a:lstStyle/>
          <a:p>
            <a:r>
              <a:rPr lang="en-US" sz="4800"/>
              <a:t>Thank you.</a:t>
            </a:r>
          </a:p>
        </p:txBody>
      </p:sp>
      <p:sp>
        <p:nvSpPr>
          <p:cNvPr id="8" name="TextBox 7"/>
          <p:cNvSpPr txBox="1"/>
          <p:nvPr/>
        </p:nvSpPr>
        <p:spPr bwMode="gray">
          <a:xfrm>
            <a:off x="495299" y="3448894"/>
            <a:ext cx="3218830" cy="430887"/>
          </a:xfrm>
          <a:prstGeom prst="rect">
            <a:avLst/>
          </a:prstGeom>
          <a:noFill/>
        </p:spPr>
        <p:txBody>
          <a:bodyPr wrap="none" lIns="0" tIns="0" rIns="0" bIns="0" rtlCol="0">
            <a:spAutoFit/>
          </a:bodyPr>
          <a:lstStyle/>
          <a:p>
            <a:r>
              <a:rPr lang="en-US" sz="2800"/>
              <a:t>Contact information:</a:t>
            </a:r>
          </a:p>
        </p:txBody>
      </p:sp>
      <p:sp>
        <p:nvSpPr>
          <p:cNvPr id="9" name="Text Placeholder 2"/>
          <p:cNvSpPr>
            <a:spLocks noGrp="1"/>
          </p:cNvSpPr>
          <p:nvPr>
            <p:ph type="body" idx="10" hasCustomPrompt="1"/>
          </p:nvPr>
        </p:nvSpPr>
        <p:spPr bwMode="gray">
          <a:xfrm>
            <a:off x="514348" y="5003288"/>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Tel: 123-456-7890</a:t>
            </a:r>
          </a:p>
        </p:txBody>
      </p:sp>
      <p:sp>
        <p:nvSpPr>
          <p:cNvPr id="13" name="TextBox 12"/>
          <p:cNvSpPr txBox="1"/>
          <p:nvPr/>
        </p:nvSpPr>
        <p:spPr bwMode="gray">
          <a:xfrm>
            <a:off x="495299" y="2535053"/>
            <a:ext cx="3050515" cy="738664"/>
          </a:xfrm>
          <a:prstGeom prst="rect">
            <a:avLst/>
          </a:prstGeom>
          <a:noFill/>
        </p:spPr>
        <p:txBody>
          <a:bodyPr wrap="none" lIns="0" tIns="0" rIns="0" bIns="0" rtlCol="0">
            <a:spAutoFit/>
          </a:bodyPr>
          <a:lstStyle/>
          <a:p>
            <a:r>
              <a:rPr lang="en-US" sz="4800"/>
              <a:t>Thank you.</a:t>
            </a:r>
          </a:p>
        </p:txBody>
      </p:sp>
      <p:sp>
        <p:nvSpPr>
          <p:cNvPr id="14" name="TextBox 13"/>
          <p:cNvSpPr txBox="1"/>
          <p:nvPr/>
        </p:nvSpPr>
        <p:spPr bwMode="gray">
          <a:xfrm>
            <a:off x="495299" y="3448894"/>
            <a:ext cx="3218830" cy="430887"/>
          </a:xfrm>
          <a:prstGeom prst="rect">
            <a:avLst/>
          </a:prstGeom>
          <a:noFill/>
        </p:spPr>
        <p:txBody>
          <a:bodyPr wrap="none" lIns="0" tIns="0" rIns="0" bIns="0" rtlCol="0">
            <a:spAutoFit/>
          </a:bodyPr>
          <a:lstStyle/>
          <a:p>
            <a:r>
              <a:rPr lang="en-US" sz="2800"/>
              <a:t>Contact information:</a:t>
            </a:r>
          </a:p>
        </p:txBody>
      </p:sp>
      <p:sp>
        <p:nvSpPr>
          <p:cNvPr id="15" name="TextBox 14"/>
          <p:cNvSpPr txBox="1"/>
          <p:nvPr/>
        </p:nvSpPr>
        <p:spPr bwMode="gray">
          <a:xfrm>
            <a:off x="495299" y="2535053"/>
            <a:ext cx="3050515" cy="738664"/>
          </a:xfrm>
          <a:prstGeom prst="rect">
            <a:avLst/>
          </a:prstGeom>
          <a:noFill/>
        </p:spPr>
        <p:txBody>
          <a:bodyPr wrap="none" lIns="0" tIns="0" rIns="0" bIns="0" rtlCol="0">
            <a:spAutoFit/>
          </a:bodyPr>
          <a:lstStyle/>
          <a:p>
            <a:r>
              <a:rPr lang="en-US" sz="4800"/>
              <a:t>Thank you.</a:t>
            </a:r>
          </a:p>
        </p:txBody>
      </p:sp>
      <p:sp>
        <p:nvSpPr>
          <p:cNvPr id="16" name="TextBox 15"/>
          <p:cNvSpPr txBox="1"/>
          <p:nvPr/>
        </p:nvSpPr>
        <p:spPr bwMode="gray">
          <a:xfrm>
            <a:off x="495299" y="3448894"/>
            <a:ext cx="3218830" cy="430887"/>
          </a:xfrm>
          <a:prstGeom prst="rect">
            <a:avLst/>
          </a:prstGeom>
          <a:noFill/>
        </p:spPr>
        <p:txBody>
          <a:bodyPr wrap="none" lIns="0" tIns="0" rIns="0" bIns="0" rtlCol="0">
            <a:spAutoFit/>
          </a:bodyPr>
          <a:lstStyle/>
          <a:p>
            <a:r>
              <a:rPr lang="en-US" sz="2800"/>
              <a:t>Contact information:</a:t>
            </a:r>
          </a:p>
        </p:txBody>
      </p:sp>
      <p:sp>
        <p:nvSpPr>
          <p:cNvPr id="18" name="TextBox 17">
            <a:extLst>
              <a:ext uri="{FF2B5EF4-FFF2-40B4-BE49-F238E27FC236}">
                <a16:creationId xmlns:a16="http://schemas.microsoft.com/office/drawing/2014/main" id="{3697C69B-4D50-4474-802F-EE8A4106F084}"/>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a:t>Thank you.</a:t>
            </a:r>
          </a:p>
        </p:txBody>
      </p:sp>
      <p:sp>
        <p:nvSpPr>
          <p:cNvPr id="19" name="TextBox 18">
            <a:extLst>
              <a:ext uri="{FF2B5EF4-FFF2-40B4-BE49-F238E27FC236}">
                <a16:creationId xmlns:a16="http://schemas.microsoft.com/office/drawing/2014/main" id="{F8DBCD9B-C393-41E3-B75C-B8AA746A67C6}"/>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a:t>Contact information:</a:t>
            </a:r>
          </a:p>
        </p:txBody>
      </p:sp>
      <p:sp>
        <p:nvSpPr>
          <p:cNvPr id="21" name="TextBox 20">
            <a:extLst>
              <a:ext uri="{FF2B5EF4-FFF2-40B4-BE49-F238E27FC236}">
                <a16:creationId xmlns:a16="http://schemas.microsoft.com/office/drawing/2014/main" id="{467D2FEC-DAF3-4875-94E0-8EBF2A513F69}"/>
              </a:ext>
            </a:extLst>
          </p:cNvPr>
          <p:cNvSpPr txBox="1"/>
          <p:nvPr/>
        </p:nvSpPr>
        <p:spPr bwMode="gray">
          <a:xfrm>
            <a:off x="495299" y="2535053"/>
            <a:ext cx="3050515" cy="738664"/>
          </a:xfrm>
          <a:prstGeom prst="rect">
            <a:avLst/>
          </a:prstGeom>
          <a:noFill/>
        </p:spPr>
        <p:txBody>
          <a:bodyPr wrap="none" lIns="0" tIns="0" rIns="0" bIns="0" rtlCol="0">
            <a:spAutoFit/>
          </a:bodyPr>
          <a:lstStyle/>
          <a:p>
            <a:r>
              <a:rPr lang="en-US" sz="4800"/>
              <a:t>Thank you.</a:t>
            </a:r>
          </a:p>
        </p:txBody>
      </p:sp>
      <p:sp>
        <p:nvSpPr>
          <p:cNvPr id="22" name="TextBox 21">
            <a:extLst>
              <a:ext uri="{FF2B5EF4-FFF2-40B4-BE49-F238E27FC236}">
                <a16:creationId xmlns:a16="http://schemas.microsoft.com/office/drawing/2014/main" id="{8FD6F8B7-CA47-4CE4-A386-3119AE35CA2B}"/>
              </a:ext>
            </a:extLst>
          </p:cNvPr>
          <p:cNvSpPr txBox="1"/>
          <p:nvPr/>
        </p:nvSpPr>
        <p:spPr bwMode="gray">
          <a:xfrm>
            <a:off x="495299" y="3448894"/>
            <a:ext cx="3218830" cy="430887"/>
          </a:xfrm>
          <a:prstGeom prst="rect">
            <a:avLst/>
          </a:prstGeom>
          <a:noFill/>
        </p:spPr>
        <p:txBody>
          <a:bodyPr wrap="none" lIns="0" tIns="0" rIns="0" bIns="0" rtlCol="0">
            <a:spAutoFit/>
          </a:bodyPr>
          <a:lstStyle/>
          <a:p>
            <a:r>
              <a:rPr lang="en-US" sz="2800"/>
              <a:t>Contact information:</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TextBox 19">
            <a:extLst>
              <a:ext uri="{FF2B5EF4-FFF2-40B4-BE49-F238E27FC236}">
                <a16:creationId xmlns:a16="http://schemas.microsoft.com/office/drawing/2014/main" id="{9B5C631F-7697-4F1B-8714-C0FB92455C90}"/>
              </a:ext>
            </a:extLst>
          </p:cNvPr>
          <p:cNvSpPr txBox="1"/>
          <p:nvPr userDrawn="1"/>
        </p:nvSpPr>
        <p:spPr bwMode="gray">
          <a:xfrm>
            <a:off x="495299" y="2535053"/>
            <a:ext cx="3050515" cy="738664"/>
          </a:xfrm>
          <a:prstGeom prst="rect">
            <a:avLst/>
          </a:prstGeom>
          <a:noFill/>
        </p:spPr>
        <p:txBody>
          <a:bodyPr wrap="none" lIns="0" tIns="0" rIns="0" bIns="0" rtlCol="0">
            <a:spAutoFit/>
          </a:bodyPr>
          <a:lstStyle/>
          <a:p>
            <a:r>
              <a:rPr lang="en-US" sz="4800"/>
              <a:t>Thank you.</a:t>
            </a:r>
          </a:p>
        </p:txBody>
      </p:sp>
      <p:sp>
        <p:nvSpPr>
          <p:cNvPr id="24" name="TextBox 23">
            <a:extLst>
              <a:ext uri="{FF2B5EF4-FFF2-40B4-BE49-F238E27FC236}">
                <a16:creationId xmlns:a16="http://schemas.microsoft.com/office/drawing/2014/main" id="{27064FA5-4491-4A03-9A51-22D3BD408E7B}"/>
              </a:ext>
            </a:extLst>
          </p:cNvPr>
          <p:cNvSpPr txBox="1"/>
          <p:nvPr userDrawn="1"/>
        </p:nvSpPr>
        <p:spPr bwMode="gray">
          <a:xfrm>
            <a:off x="495299" y="3448894"/>
            <a:ext cx="3218830" cy="430887"/>
          </a:xfrm>
          <a:prstGeom prst="rect">
            <a:avLst/>
          </a:prstGeom>
          <a:noFill/>
        </p:spPr>
        <p:txBody>
          <a:bodyPr wrap="none" lIns="0" tIns="0" rIns="0" bIns="0" rtlCol="0">
            <a:spAutoFit/>
          </a:bodyPr>
          <a:lstStyle/>
          <a:p>
            <a:r>
              <a:rPr lang="en-US" sz="2800"/>
              <a:t>Contact information:</a:t>
            </a: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id="{575566DA-C2EA-4020-A279-586AEBF51D5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Tree>
    <p:extLst>
      <p:ext uri="{BB962C8B-B14F-4D97-AF65-F5344CB8AC3E}">
        <p14:creationId xmlns:p14="http://schemas.microsoft.com/office/powerpoint/2010/main" val="18028948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Dev Days - Section Break">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DFDEAF4-8957-784B-B325-D33476FB691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3763"/>
          <a:stretch/>
        </p:blipFill>
        <p:spPr>
          <a:xfrm>
            <a:off x="2236771" y="9940"/>
            <a:ext cx="9955229" cy="6848059"/>
          </a:xfrm>
          <a:prstGeom prst="rect">
            <a:avLst/>
          </a:prstGeom>
        </p:spPr>
      </p:pic>
      <p:sp>
        <p:nvSpPr>
          <p:cNvPr id="21" name="Rectangle 20">
            <a:extLst>
              <a:ext uri="{FF2B5EF4-FFF2-40B4-BE49-F238E27FC236}">
                <a16:creationId xmlns:a16="http://schemas.microsoft.com/office/drawing/2014/main" id="{B2004E28-9CD8-8440-9DAA-A66491927719}"/>
              </a:ext>
            </a:extLst>
          </p:cNvPr>
          <p:cNvSpPr/>
          <p:nvPr userDrawn="1"/>
        </p:nvSpPr>
        <p:spPr>
          <a:xfrm>
            <a:off x="0" y="9940"/>
            <a:ext cx="11608904" cy="6858000"/>
          </a:xfrm>
          <a:prstGeom prst="rect">
            <a:avLst/>
          </a:prstGeom>
          <a:gradFill>
            <a:gsLst>
              <a:gs pos="75000">
                <a:srgbClr val="F9F9F9">
                  <a:alpha val="50000"/>
                </a:srgbClr>
              </a:gs>
              <a:gs pos="33000">
                <a:schemeClr val="bg1"/>
              </a:gs>
              <a:gs pos="10000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    </a:t>
            </a:r>
          </a:p>
        </p:txBody>
      </p:sp>
      <p:pic>
        <p:nvPicPr>
          <p:cNvPr id="7" name="Picture 6">
            <a:extLst>
              <a:ext uri="{FF2B5EF4-FFF2-40B4-BE49-F238E27FC236}">
                <a16:creationId xmlns:a16="http://schemas.microsoft.com/office/drawing/2014/main" id="{463490F0-33E6-40B1-9A45-00D99AF732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
        <p:nvSpPr>
          <p:cNvPr id="18" name="Title 1">
            <a:extLst>
              <a:ext uri="{FF2B5EF4-FFF2-40B4-BE49-F238E27FC236}">
                <a16:creationId xmlns:a16="http://schemas.microsoft.com/office/drawing/2014/main" id="{F9AB787C-50D7-D04C-9FED-E7BD276D6BF3}"/>
              </a:ext>
            </a:extLst>
          </p:cNvPr>
          <p:cNvSpPr>
            <a:spLocks noGrp="1"/>
          </p:cNvSpPr>
          <p:nvPr>
            <p:ph type="title" hasCustomPrompt="1"/>
          </p:nvPr>
        </p:nvSpPr>
        <p:spPr bwMode="gray">
          <a:xfrm>
            <a:off x="514350" y="1828800"/>
            <a:ext cx="5133416" cy="2128837"/>
          </a:xfrm>
        </p:spPr>
        <p:txBody>
          <a:bodyPr anchor="b"/>
          <a:lstStyle>
            <a:lvl1pPr>
              <a:defRPr sz="4800"/>
            </a:lvl1pPr>
          </a:lstStyle>
          <a:p>
            <a:r>
              <a:rPr lang="en-US"/>
              <a:t>Section title in sentence case </a:t>
            </a:r>
          </a:p>
        </p:txBody>
      </p:sp>
      <p:sp>
        <p:nvSpPr>
          <p:cNvPr id="19" name="Text Placeholder 2">
            <a:extLst>
              <a:ext uri="{FF2B5EF4-FFF2-40B4-BE49-F238E27FC236}">
                <a16:creationId xmlns:a16="http://schemas.microsoft.com/office/drawing/2014/main" id="{F6C97C89-3D33-E648-80C4-619665C3B5AD}"/>
              </a:ext>
            </a:extLst>
          </p:cNvPr>
          <p:cNvSpPr>
            <a:spLocks noGrp="1"/>
          </p:cNvSpPr>
          <p:nvPr>
            <p:ph type="body" idx="1" hasCustomPrompt="1"/>
          </p:nvPr>
        </p:nvSpPr>
        <p:spPr bwMode="gray">
          <a:xfrm>
            <a:off x="514350" y="4122057"/>
            <a:ext cx="5133416"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if needed or speaker name </a:t>
            </a:r>
          </a:p>
        </p:txBody>
      </p:sp>
      <p:pic>
        <p:nvPicPr>
          <p:cNvPr id="8" name="Picture 7">
            <a:extLst>
              <a:ext uri="{FF2B5EF4-FFF2-40B4-BE49-F238E27FC236}">
                <a16:creationId xmlns:a16="http://schemas.microsoft.com/office/drawing/2014/main" id="{7D34A865-C388-EA4D-982F-2D7B6302E8F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3861" y="1299210"/>
            <a:ext cx="3017518" cy="862148"/>
          </a:xfrm>
          <a:prstGeom prst="rect">
            <a:avLst/>
          </a:prstGeom>
        </p:spPr>
      </p:pic>
    </p:spTree>
    <p:extLst>
      <p:ext uri="{BB962C8B-B14F-4D97-AF65-F5344CB8AC3E}">
        <p14:creationId xmlns:p14="http://schemas.microsoft.com/office/powerpoint/2010/main" val="25017452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F18F5FCC-583C-47C6-9953-2F6AD74D46AE}" type="slidenum">
              <a:rPr lang="en-US" smtClean="0">
                <a:solidFill>
                  <a:srgbClr val="55565A">
                    <a:tint val="75000"/>
                  </a:srgbClr>
                </a:solidFill>
              </a:rPr>
              <a:pPr/>
              <a:t>‹#›</a:t>
            </a:fld>
            <a:endParaRPr lang="en-US">
              <a:solidFill>
                <a:srgbClr val="55565A">
                  <a:tint val="75000"/>
                </a:srgbClr>
              </a:solidFill>
            </a:endParaRPr>
          </a:p>
        </p:txBody>
      </p:sp>
      <p:sp>
        <p:nvSpPr>
          <p:cNvPr id="5" name="Text Placeholder 4"/>
          <p:cNvSpPr>
            <a:spLocks noGrp="1"/>
          </p:cNvSpPr>
          <p:nvPr>
            <p:ph type="body" sz="quarter" idx="11"/>
          </p:nvPr>
        </p:nvSpPr>
        <p:spPr>
          <a:xfrm>
            <a:off x="609601" y="1354156"/>
            <a:ext cx="11201400" cy="4792663"/>
          </a:xfrm>
        </p:spPr>
        <p:txBody>
          <a:bodyPr/>
          <a:lstStyle>
            <a:lvl2pPr marL="228370" indent="-228370">
              <a:defRPr/>
            </a:lvl2pPr>
            <a:lvl3pPr marL="537081" indent="-219909">
              <a:defRPr/>
            </a:lvl3pPr>
            <a:lvl4pPr marL="837350" indent="-228370">
              <a:defRPr/>
            </a:lvl4pPr>
            <a:lvl5pPr marL="1217952" indent="-3023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userDrawn="1"/>
        </p:nvCxnSpPr>
        <p:spPr>
          <a:xfrm>
            <a:off x="609601" y="1162755"/>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78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81000" y="7386865"/>
            <a:ext cx="2743200" cy="365125"/>
          </a:xfrm>
          <a:prstGeom prst="rect">
            <a:avLst/>
          </a:prstGeom>
        </p:spPr>
        <p:txBody>
          <a:bodyPr/>
          <a:lstStyle/>
          <a:p>
            <a:fld id="{A43B22B7-E70D-5C40-876F-2AAFEE548D55}" type="datetime1">
              <a:rPr lang="en-US" smtClean="0"/>
              <a:t>6/20/2019</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495300" y="1118282"/>
            <a:ext cx="8132885" cy="492125"/>
          </a:xfrm>
        </p:spPr>
        <p:txBody>
          <a:bodyPr/>
          <a:lstStyle>
            <a:lvl1pPr>
              <a:defRPr sz="2600">
                <a:solidFill>
                  <a:schemeClr val="accent4"/>
                </a:solidFill>
              </a:defRPr>
            </a:lvl1pPr>
          </a:lstStyle>
          <a:p>
            <a:pPr lvl="0"/>
            <a:r>
              <a:rPr lang="en-US"/>
              <a:t>Use this space for one line subhead if needed</a:t>
            </a:r>
          </a:p>
        </p:txBody>
      </p:sp>
    </p:spTree>
    <p:extLst>
      <p:ext uri="{BB962C8B-B14F-4D97-AF65-F5344CB8AC3E}">
        <p14:creationId xmlns:p14="http://schemas.microsoft.com/office/powerpoint/2010/main" val="39353600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Slide w/o arrow">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8" name="Straight Connector 7"/>
          <p:cNvCxnSpPr/>
          <p:nvPr userDrawn="1"/>
        </p:nvCxnSpPr>
        <p:spPr>
          <a:xfrm>
            <a:off x="0" y="1092200"/>
            <a:ext cx="9956800" cy="0"/>
          </a:xfrm>
          <a:prstGeom prst="line">
            <a:avLst/>
          </a:prstGeom>
          <a:ln w="19050">
            <a:solidFill>
              <a:srgbClr val="727376"/>
            </a:solidFill>
          </a:ln>
        </p:spPr>
        <p:style>
          <a:lnRef idx="1">
            <a:schemeClr val="accent1"/>
          </a:lnRef>
          <a:fillRef idx="0">
            <a:schemeClr val="accent1"/>
          </a:fillRef>
          <a:effectRef idx="0">
            <a:schemeClr val="accent1"/>
          </a:effectRef>
          <a:fontRef idx="minor">
            <a:schemeClr val="tx1"/>
          </a:fontRef>
        </p:style>
      </p:cxnSp>
      <p:sp>
        <p:nvSpPr>
          <p:cNvPr id="9" name="Oval 8"/>
          <p:cNvSpPr/>
          <p:nvPr userDrawn="1"/>
        </p:nvSpPr>
        <p:spPr>
          <a:xfrm>
            <a:off x="9956800" y="943357"/>
            <a:ext cx="304800" cy="304800"/>
          </a:xfrm>
          <a:prstGeom prst="ellipse">
            <a:avLst/>
          </a:prstGeom>
          <a:noFill/>
          <a:ln w="19050">
            <a:solidFill>
              <a:srgbClr val="EF75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Content Placeholder 2"/>
          <p:cNvSpPr>
            <a:spLocks noGrp="1"/>
          </p:cNvSpPr>
          <p:nvPr>
            <p:ph idx="1"/>
          </p:nvPr>
        </p:nvSpPr>
        <p:spPr>
          <a:xfrm>
            <a:off x="609600" y="1600201"/>
            <a:ext cx="10972800" cy="4525433"/>
          </a:xfrm>
          <a:prstGeom prst="rect">
            <a:avLst/>
          </a:prstGeom>
        </p:spPr>
        <p:txBody>
          <a:bodyPr/>
          <a:lstStyle>
            <a:lvl1pPr marL="0" indent="0">
              <a:buNone/>
              <a:defRPr sz="2400">
                <a:solidFill>
                  <a:srgbClr val="727376"/>
                </a:solidFill>
                <a:latin typeface="Century Gothic" panose="020B0502020202020204" pitchFamily="34" charset="0"/>
              </a:defRPr>
            </a:lvl1pPr>
          </a:lstStyle>
          <a:p>
            <a:pPr lvl="0"/>
            <a:r>
              <a:rPr lang="en-US"/>
              <a:t>Click to edit Master text styles</a:t>
            </a:r>
          </a:p>
        </p:txBody>
      </p:sp>
      <p:sp>
        <p:nvSpPr>
          <p:cNvPr id="12" name="Text Placeholder 13"/>
          <p:cNvSpPr>
            <a:spLocks noGrp="1"/>
          </p:cNvSpPr>
          <p:nvPr>
            <p:ph type="body" sz="quarter" idx="10"/>
          </p:nvPr>
        </p:nvSpPr>
        <p:spPr>
          <a:xfrm>
            <a:off x="14818" y="55034"/>
            <a:ext cx="9840383" cy="1037167"/>
          </a:xfrm>
          <a:prstGeom prst="rect">
            <a:avLst/>
          </a:prstGeom>
        </p:spPr>
        <p:txBody>
          <a:bodyPr anchor="b"/>
          <a:lstStyle>
            <a:lvl1pPr marL="0" indent="0">
              <a:spcBef>
                <a:spcPts val="0"/>
              </a:spcBef>
              <a:buNone/>
              <a:defRPr sz="3200">
                <a:solidFill>
                  <a:srgbClr val="EF7521"/>
                </a:solidFill>
                <a:latin typeface="Century Gothic" panose="020B0502020202020204" pitchFamily="34" charset="0"/>
              </a:defRPr>
            </a:lvl1pPr>
            <a:lvl2pPr marL="609585" indent="0">
              <a:buNone/>
              <a:defRPr sz="3200">
                <a:solidFill>
                  <a:srgbClr val="EF7521"/>
                </a:solidFill>
                <a:latin typeface="Century Gothic" panose="020B0502020202020204" pitchFamily="34" charset="0"/>
              </a:defRPr>
            </a:lvl2pPr>
            <a:lvl3pPr marL="1219170" indent="0">
              <a:buNone/>
              <a:defRPr sz="3200">
                <a:solidFill>
                  <a:srgbClr val="EF7521"/>
                </a:solidFill>
                <a:latin typeface="Century Gothic" panose="020B0502020202020204" pitchFamily="34" charset="0"/>
              </a:defRPr>
            </a:lvl3pPr>
            <a:lvl4pPr marL="1828754" indent="0">
              <a:buNone/>
              <a:defRPr sz="3200">
                <a:solidFill>
                  <a:srgbClr val="EF7521"/>
                </a:solidFill>
                <a:latin typeface="Century Gothic" panose="020B0502020202020204" pitchFamily="34" charset="0"/>
              </a:defRPr>
            </a:lvl4pPr>
            <a:lvl5pPr marL="2438339" indent="0">
              <a:buNone/>
              <a:defRPr sz="3200">
                <a:solidFill>
                  <a:srgbClr val="EF7521"/>
                </a:solidFill>
                <a:latin typeface="Century Gothic" panose="020B0502020202020204" pitchFamily="34" charset="0"/>
              </a:defRPr>
            </a:lvl5pPr>
          </a:lstStyle>
          <a:p>
            <a:pPr lvl="0"/>
            <a:endParaRPr lang="en-US"/>
          </a:p>
          <a:p>
            <a:pPr lvl="0"/>
            <a:r>
              <a:rPr lang="en-US"/>
              <a:t>Click to edit Master title</a:t>
            </a:r>
          </a:p>
        </p:txBody>
      </p:sp>
      <p:pic>
        <p:nvPicPr>
          <p:cNvPr id="7"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11498"/>
          <a:stretch/>
        </p:blipFill>
        <p:spPr bwMode="auto">
          <a:xfrm>
            <a:off x="10483566" y="0"/>
            <a:ext cx="1708433" cy="1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7658423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2_Dev Days - Section Break">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DFDEAF4-8957-784B-B325-D33476FB691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3763"/>
          <a:stretch/>
        </p:blipFill>
        <p:spPr>
          <a:xfrm>
            <a:off x="2236771" y="9940"/>
            <a:ext cx="9955229" cy="6848059"/>
          </a:xfrm>
          <a:prstGeom prst="rect">
            <a:avLst/>
          </a:prstGeom>
        </p:spPr>
      </p:pic>
      <p:sp>
        <p:nvSpPr>
          <p:cNvPr id="21" name="Rectangle 20">
            <a:extLst>
              <a:ext uri="{FF2B5EF4-FFF2-40B4-BE49-F238E27FC236}">
                <a16:creationId xmlns:a16="http://schemas.microsoft.com/office/drawing/2014/main" id="{B2004E28-9CD8-8440-9DAA-A66491927719}"/>
              </a:ext>
            </a:extLst>
          </p:cNvPr>
          <p:cNvSpPr/>
          <p:nvPr userDrawn="1"/>
        </p:nvSpPr>
        <p:spPr>
          <a:xfrm>
            <a:off x="0" y="9940"/>
            <a:ext cx="11608904" cy="6858000"/>
          </a:xfrm>
          <a:prstGeom prst="rect">
            <a:avLst/>
          </a:prstGeom>
          <a:gradFill>
            <a:gsLst>
              <a:gs pos="75000">
                <a:srgbClr val="F9F9F9">
                  <a:alpha val="50000"/>
                </a:srgbClr>
              </a:gs>
              <a:gs pos="33000">
                <a:schemeClr val="bg1"/>
              </a:gs>
              <a:gs pos="10000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    </a:t>
            </a:r>
          </a:p>
        </p:txBody>
      </p:sp>
      <p:pic>
        <p:nvPicPr>
          <p:cNvPr id="7" name="Picture 6">
            <a:extLst>
              <a:ext uri="{FF2B5EF4-FFF2-40B4-BE49-F238E27FC236}">
                <a16:creationId xmlns:a16="http://schemas.microsoft.com/office/drawing/2014/main" id="{463490F0-33E6-40B1-9A45-00D99AF732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
        <p:nvSpPr>
          <p:cNvPr id="18" name="Title 1">
            <a:extLst>
              <a:ext uri="{FF2B5EF4-FFF2-40B4-BE49-F238E27FC236}">
                <a16:creationId xmlns:a16="http://schemas.microsoft.com/office/drawing/2014/main" id="{F9AB787C-50D7-D04C-9FED-E7BD276D6BF3}"/>
              </a:ext>
            </a:extLst>
          </p:cNvPr>
          <p:cNvSpPr>
            <a:spLocks noGrp="1"/>
          </p:cNvSpPr>
          <p:nvPr>
            <p:ph type="title" hasCustomPrompt="1"/>
          </p:nvPr>
        </p:nvSpPr>
        <p:spPr bwMode="gray">
          <a:xfrm>
            <a:off x="514350" y="1828800"/>
            <a:ext cx="5133416" cy="2128837"/>
          </a:xfrm>
        </p:spPr>
        <p:txBody>
          <a:bodyPr anchor="b"/>
          <a:lstStyle>
            <a:lvl1pPr>
              <a:defRPr sz="4800"/>
            </a:lvl1pPr>
          </a:lstStyle>
          <a:p>
            <a:r>
              <a:rPr lang="en-US"/>
              <a:t>Section title in sentence case </a:t>
            </a:r>
          </a:p>
        </p:txBody>
      </p:sp>
      <p:sp>
        <p:nvSpPr>
          <p:cNvPr id="19" name="Text Placeholder 2">
            <a:extLst>
              <a:ext uri="{FF2B5EF4-FFF2-40B4-BE49-F238E27FC236}">
                <a16:creationId xmlns:a16="http://schemas.microsoft.com/office/drawing/2014/main" id="{F6C97C89-3D33-E648-80C4-619665C3B5AD}"/>
              </a:ext>
            </a:extLst>
          </p:cNvPr>
          <p:cNvSpPr>
            <a:spLocks noGrp="1"/>
          </p:cNvSpPr>
          <p:nvPr>
            <p:ph type="body" idx="1" hasCustomPrompt="1"/>
          </p:nvPr>
        </p:nvSpPr>
        <p:spPr bwMode="gray">
          <a:xfrm>
            <a:off x="514350" y="4122057"/>
            <a:ext cx="5133416"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Subhead if needed or speaker name </a:t>
            </a:r>
          </a:p>
        </p:txBody>
      </p:sp>
      <p:pic>
        <p:nvPicPr>
          <p:cNvPr id="8" name="Picture 7">
            <a:extLst>
              <a:ext uri="{FF2B5EF4-FFF2-40B4-BE49-F238E27FC236}">
                <a16:creationId xmlns:a16="http://schemas.microsoft.com/office/drawing/2014/main" id="{7D34A865-C388-EA4D-982F-2D7B6302E8F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3861" y="1299210"/>
            <a:ext cx="3017518" cy="862148"/>
          </a:xfrm>
          <a:prstGeom prst="rect">
            <a:avLst/>
          </a:prstGeom>
        </p:spPr>
      </p:pic>
    </p:spTree>
    <p:extLst>
      <p:ext uri="{BB962C8B-B14F-4D97-AF65-F5344CB8AC3E}">
        <p14:creationId xmlns:p14="http://schemas.microsoft.com/office/powerpoint/2010/main" val="20350803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F18F5FCC-583C-47C6-9953-2F6AD74D46AE}" type="slidenum">
              <a:rPr lang="en-US" smtClean="0">
                <a:solidFill>
                  <a:srgbClr val="55565A">
                    <a:tint val="75000"/>
                  </a:srgbClr>
                </a:solidFill>
              </a:rPr>
              <a:pPr/>
              <a:t>‹#›</a:t>
            </a:fld>
            <a:endParaRPr lang="en-US">
              <a:solidFill>
                <a:srgbClr val="55565A">
                  <a:tint val="75000"/>
                </a:srgbClr>
              </a:solidFill>
            </a:endParaRPr>
          </a:p>
        </p:txBody>
      </p:sp>
      <p:sp>
        <p:nvSpPr>
          <p:cNvPr id="5" name="Text Placeholder 4"/>
          <p:cNvSpPr>
            <a:spLocks noGrp="1"/>
          </p:cNvSpPr>
          <p:nvPr>
            <p:ph type="body" sz="quarter" idx="11"/>
          </p:nvPr>
        </p:nvSpPr>
        <p:spPr>
          <a:xfrm>
            <a:off x="609601" y="1354156"/>
            <a:ext cx="11201400" cy="4792663"/>
          </a:xfrm>
        </p:spPr>
        <p:txBody>
          <a:bodyPr/>
          <a:lstStyle>
            <a:lvl2pPr marL="228370" indent="-228370">
              <a:defRPr/>
            </a:lvl2pPr>
            <a:lvl3pPr marL="537081" indent="-219909">
              <a:defRPr/>
            </a:lvl3pPr>
            <a:lvl4pPr marL="837350" indent="-228370">
              <a:defRPr/>
            </a:lvl4pPr>
            <a:lvl5pPr marL="1217952" indent="-3023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userDrawn="1"/>
        </p:nvCxnSpPr>
        <p:spPr>
          <a:xfrm>
            <a:off x="609601" y="1162755"/>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6400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Slide w/o arrow">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8" name="Straight Connector 7"/>
          <p:cNvCxnSpPr/>
          <p:nvPr userDrawn="1"/>
        </p:nvCxnSpPr>
        <p:spPr>
          <a:xfrm>
            <a:off x="0" y="1092200"/>
            <a:ext cx="9956800" cy="0"/>
          </a:xfrm>
          <a:prstGeom prst="line">
            <a:avLst/>
          </a:prstGeom>
          <a:ln w="19050">
            <a:solidFill>
              <a:srgbClr val="727376"/>
            </a:solidFill>
          </a:ln>
        </p:spPr>
        <p:style>
          <a:lnRef idx="1">
            <a:schemeClr val="accent1"/>
          </a:lnRef>
          <a:fillRef idx="0">
            <a:schemeClr val="accent1"/>
          </a:fillRef>
          <a:effectRef idx="0">
            <a:schemeClr val="accent1"/>
          </a:effectRef>
          <a:fontRef idx="minor">
            <a:schemeClr val="tx1"/>
          </a:fontRef>
        </p:style>
      </p:cxnSp>
      <p:sp>
        <p:nvSpPr>
          <p:cNvPr id="9" name="Oval 8"/>
          <p:cNvSpPr/>
          <p:nvPr userDrawn="1"/>
        </p:nvSpPr>
        <p:spPr>
          <a:xfrm>
            <a:off x="9956800" y="943357"/>
            <a:ext cx="304800" cy="304800"/>
          </a:xfrm>
          <a:prstGeom prst="ellipse">
            <a:avLst/>
          </a:prstGeom>
          <a:noFill/>
          <a:ln w="19050">
            <a:solidFill>
              <a:srgbClr val="EF75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Content Placeholder 2"/>
          <p:cNvSpPr>
            <a:spLocks noGrp="1"/>
          </p:cNvSpPr>
          <p:nvPr>
            <p:ph idx="1"/>
          </p:nvPr>
        </p:nvSpPr>
        <p:spPr>
          <a:xfrm>
            <a:off x="609600" y="1600201"/>
            <a:ext cx="10972800" cy="4525433"/>
          </a:xfrm>
          <a:prstGeom prst="rect">
            <a:avLst/>
          </a:prstGeom>
        </p:spPr>
        <p:txBody>
          <a:bodyPr/>
          <a:lstStyle>
            <a:lvl1pPr marL="0" indent="0">
              <a:buNone/>
              <a:defRPr sz="2400">
                <a:solidFill>
                  <a:srgbClr val="727376"/>
                </a:solidFill>
                <a:latin typeface="Century Gothic" panose="020B0502020202020204" pitchFamily="34" charset="0"/>
              </a:defRPr>
            </a:lvl1pPr>
          </a:lstStyle>
          <a:p>
            <a:pPr lvl="0"/>
            <a:r>
              <a:rPr lang="en-US"/>
              <a:t>Click to edit Master text styles</a:t>
            </a:r>
          </a:p>
        </p:txBody>
      </p:sp>
      <p:sp>
        <p:nvSpPr>
          <p:cNvPr id="12" name="Text Placeholder 13"/>
          <p:cNvSpPr>
            <a:spLocks noGrp="1"/>
          </p:cNvSpPr>
          <p:nvPr>
            <p:ph type="body" sz="quarter" idx="10"/>
          </p:nvPr>
        </p:nvSpPr>
        <p:spPr>
          <a:xfrm>
            <a:off x="14818" y="55034"/>
            <a:ext cx="9840383" cy="1037167"/>
          </a:xfrm>
          <a:prstGeom prst="rect">
            <a:avLst/>
          </a:prstGeom>
        </p:spPr>
        <p:txBody>
          <a:bodyPr anchor="b"/>
          <a:lstStyle>
            <a:lvl1pPr marL="0" indent="0">
              <a:spcBef>
                <a:spcPts val="0"/>
              </a:spcBef>
              <a:buNone/>
              <a:defRPr sz="3200">
                <a:solidFill>
                  <a:srgbClr val="EF7521"/>
                </a:solidFill>
                <a:latin typeface="Century Gothic" panose="020B0502020202020204" pitchFamily="34" charset="0"/>
              </a:defRPr>
            </a:lvl1pPr>
            <a:lvl2pPr marL="609585" indent="0">
              <a:buNone/>
              <a:defRPr sz="3200">
                <a:solidFill>
                  <a:srgbClr val="EF7521"/>
                </a:solidFill>
                <a:latin typeface="Century Gothic" panose="020B0502020202020204" pitchFamily="34" charset="0"/>
              </a:defRPr>
            </a:lvl2pPr>
            <a:lvl3pPr marL="1219170" indent="0">
              <a:buNone/>
              <a:defRPr sz="3200">
                <a:solidFill>
                  <a:srgbClr val="EF7521"/>
                </a:solidFill>
                <a:latin typeface="Century Gothic" panose="020B0502020202020204" pitchFamily="34" charset="0"/>
              </a:defRPr>
            </a:lvl3pPr>
            <a:lvl4pPr marL="1828754" indent="0">
              <a:buNone/>
              <a:defRPr sz="3200">
                <a:solidFill>
                  <a:srgbClr val="EF7521"/>
                </a:solidFill>
                <a:latin typeface="Century Gothic" panose="020B0502020202020204" pitchFamily="34" charset="0"/>
              </a:defRPr>
            </a:lvl4pPr>
            <a:lvl5pPr marL="2438339" indent="0">
              <a:buNone/>
              <a:defRPr sz="3200">
                <a:solidFill>
                  <a:srgbClr val="EF7521"/>
                </a:solidFill>
                <a:latin typeface="Century Gothic" panose="020B0502020202020204" pitchFamily="34" charset="0"/>
              </a:defRPr>
            </a:lvl5pPr>
          </a:lstStyle>
          <a:p>
            <a:pPr lvl="0"/>
            <a:endParaRPr lang="en-US"/>
          </a:p>
          <a:p>
            <a:pPr lvl="0"/>
            <a:r>
              <a:rPr lang="en-US"/>
              <a:t>Click to edit Master title</a:t>
            </a:r>
          </a:p>
        </p:txBody>
      </p:sp>
      <p:pic>
        <p:nvPicPr>
          <p:cNvPr id="7"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11498"/>
          <a:stretch/>
        </p:blipFill>
        <p:spPr bwMode="auto">
          <a:xfrm>
            <a:off x="10483566" y="0"/>
            <a:ext cx="1708433" cy="119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42165223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90D6E-9B12-41F4-939A-983EEF2F4B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EC5C9D-3129-4F88-BC08-CD3979B445C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70CB4-69EB-4DBE-BB1E-ABA5B110AD4D}"/>
              </a:ext>
            </a:extLst>
          </p:cNvPr>
          <p:cNvSpPr>
            <a:spLocks noGrp="1"/>
          </p:cNvSpPr>
          <p:nvPr>
            <p:ph type="dt" sz="half" idx="10"/>
          </p:nvPr>
        </p:nvSpPr>
        <p:spPr/>
        <p:txBody>
          <a:bodyPr/>
          <a:lstStyle/>
          <a:p>
            <a:fld id="{0D40F16D-A512-4861-8EB3-C7857DEC9A33}" type="datetimeFigureOut">
              <a:rPr lang="en-US" smtClean="0"/>
              <a:t>6/20/2019</a:t>
            </a:fld>
            <a:endParaRPr lang="en-US"/>
          </a:p>
        </p:txBody>
      </p:sp>
      <p:sp>
        <p:nvSpPr>
          <p:cNvPr id="5" name="Footer Placeholder 4">
            <a:extLst>
              <a:ext uri="{FF2B5EF4-FFF2-40B4-BE49-F238E27FC236}">
                <a16:creationId xmlns:a16="http://schemas.microsoft.com/office/drawing/2014/main" id="{D7160614-3178-48A7-BF38-C658E01B9A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C3006D-4971-463C-A476-2A219F5AFFE3}"/>
              </a:ext>
            </a:extLst>
          </p:cNvPr>
          <p:cNvSpPr>
            <a:spLocks noGrp="1"/>
          </p:cNvSpPr>
          <p:nvPr>
            <p:ph type="sldNum" sz="quarter" idx="12"/>
          </p:nvPr>
        </p:nvSpPr>
        <p:spPr/>
        <p:txBody>
          <a:bodyPr/>
          <a:lstStyle/>
          <a:p>
            <a:fld id="{85381A4A-1D35-4411-BA0F-B8984D081129}" type="slidenum">
              <a:rPr lang="en-US" smtClean="0"/>
              <a:t>‹#›</a:t>
            </a:fld>
            <a:endParaRPr lang="en-US"/>
          </a:p>
        </p:txBody>
      </p:sp>
    </p:spTree>
    <p:extLst>
      <p:ext uri="{BB962C8B-B14F-4D97-AF65-F5344CB8AC3E}">
        <p14:creationId xmlns:p14="http://schemas.microsoft.com/office/powerpoint/2010/main" val="15345931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2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5" y="1354145"/>
            <a:ext cx="5181601" cy="4772025"/>
          </a:xfrm>
        </p:spPr>
        <p:txBody>
          <a:bodyPr/>
          <a:lstStyle>
            <a:lvl2pPr>
              <a:spcBef>
                <a:spcPts val="0"/>
              </a:spcBef>
              <a:spcAft>
                <a:spcPts val="451"/>
              </a:spcAft>
              <a:defRPr/>
            </a:lvl2pPr>
            <a:lvl3pPr>
              <a:spcBef>
                <a:spcPts val="0"/>
              </a:spcBef>
              <a:spcAft>
                <a:spcPts val="451"/>
              </a:spcAft>
              <a:defRPr/>
            </a:lvl3pPr>
            <a:lvl4pPr>
              <a:spcBef>
                <a:spcPts val="0"/>
              </a:spcBef>
              <a:spcAft>
                <a:spcPts val="300"/>
              </a:spcAft>
              <a:defRPr/>
            </a:lvl4pPr>
            <a:lvl5pPr>
              <a:spcBef>
                <a:spcPts val="0"/>
              </a:spcBef>
              <a:spcAft>
                <a:spcPts val="3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264900" y="6486984"/>
            <a:ext cx="542472" cy="365125"/>
          </a:xfrm>
          <a:prstGeom prst="rect">
            <a:avLst/>
          </a:prstGeom>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sp>
        <p:nvSpPr>
          <p:cNvPr id="5" name="Content Placeholder 2"/>
          <p:cNvSpPr>
            <a:spLocks noGrp="1"/>
          </p:cNvSpPr>
          <p:nvPr>
            <p:ph idx="13"/>
          </p:nvPr>
        </p:nvSpPr>
        <p:spPr>
          <a:xfrm>
            <a:off x="6400800" y="1354145"/>
            <a:ext cx="5412317" cy="4772025"/>
          </a:xfrm>
        </p:spPr>
        <p:txBody>
          <a:bodyPr/>
          <a:lstStyle>
            <a:lvl2pPr>
              <a:spcBef>
                <a:spcPts val="0"/>
              </a:spcBef>
              <a:spcAft>
                <a:spcPts val="451"/>
              </a:spcAft>
              <a:defRPr/>
            </a:lvl2pPr>
            <a:lvl3pPr>
              <a:spcBef>
                <a:spcPts val="0"/>
              </a:spcBef>
              <a:spcAft>
                <a:spcPts val="451"/>
              </a:spcAft>
              <a:defRPr/>
            </a:lvl3pPr>
            <a:lvl4pPr>
              <a:spcBef>
                <a:spcPts val="0"/>
              </a:spcBef>
              <a:spcAft>
                <a:spcPts val="300"/>
              </a:spcAft>
              <a:defRPr/>
            </a:lvl4pPr>
            <a:lvl5pPr>
              <a:spcBef>
                <a:spcPts val="0"/>
              </a:spcBef>
              <a:spcAft>
                <a:spcPts val="3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78489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Title only, no logo">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lgn="r">
              <a:defRPr/>
            </a:lvl1pPr>
          </a:lstStyle>
          <a:p>
            <a:fld id="{F18F5FCC-583C-47C6-9953-2F6AD74D46AE}"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54426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lgn="r"/>
            <a:fld id="{F18F5FCC-583C-47C6-9953-2F6AD74D46AE}" type="slidenum">
              <a:rPr lang="en-US" smtClean="0"/>
              <a:pPr algn="r"/>
              <a:t>‹#›</a:t>
            </a:fld>
            <a:endParaRPr lang="en-US"/>
          </a:p>
        </p:txBody>
      </p:sp>
      <p:sp>
        <p:nvSpPr>
          <p:cNvPr id="5" name="Text Placeholder 4"/>
          <p:cNvSpPr>
            <a:spLocks noGrp="1"/>
          </p:cNvSpPr>
          <p:nvPr>
            <p:ph type="body" sz="quarter" idx="11"/>
          </p:nvPr>
        </p:nvSpPr>
        <p:spPr>
          <a:xfrm>
            <a:off x="609600" y="1354138"/>
            <a:ext cx="11201400" cy="4792663"/>
          </a:xfrm>
        </p:spPr>
        <p:txBody>
          <a:bodyPr/>
          <a:lstStyle>
            <a:lvl2pPr marL="228594" indent="-228594">
              <a:defRPr/>
            </a:lvl2pPr>
            <a:lvl3pPr marL="537620" indent="-220128">
              <a:defRPr/>
            </a:lvl3pPr>
            <a:lvl4pPr marL="838179" indent="-228594">
              <a:defRPr/>
            </a:lvl4pPr>
            <a:lvl5pPr marL="1219170" indent="-302676">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userDrawn="1"/>
        </p:nvCxnSpPr>
        <p:spPr>
          <a:xfrm>
            <a:off x="609600" y="1162755"/>
            <a:ext cx="112014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299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Content Placeholder 2"/>
          <p:cNvSpPr>
            <a:spLocks noGrp="1"/>
          </p:cNvSpPr>
          <p:nvPr>
            <p:ph sz="half" idx="1" hasCustomPrompt="1"/>
          </p:nvPr>
        </p:nvSpPr>
        <p:spPr>
          <a:xfrm>
            <a:off x="495300" y="1825625"/>
            <a:ext cx="5524500" cy="4079875"/>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172200" y="1825625"/>
            <a:ext cx="5660572" cy="4079875"/>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81000" y="7386865"/>
            <a:ext cx="2743200" cy="365125"/>
          </a:xfrm>
          <a:prstGeom prst="rect">
            <a:avLst/>
          </a:prstGeom>
        </p:spPr>
        <p:txBody>
          <a:bodyPr/>
          <a:lstStyle/>
          <a:p>
            <a:fld id="{27F0BFFF-AA19-A248-B278-6D3F06A4B752}" type="datetime1">
              <a:rPr lang="en-US" smtClean="0"/>
              <a:t>6/20/2019</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495300" y="1118282"/>
            <a:ext cx="5502275"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Short subhead</a:t>
            </a:r>
          </a:p>
        </p:txBody>
      </p:sp>
      <p:sp>
        <p:nvSpPr>
          <p:cNvPr id="10" name="Text Placeholder 4"/>
          <p:cNvSpPr>
            <a:spLocks noGrp="1"/>
          </p:cNvSpPr>
          <p:nvPr>
            <p:ph type="body" sz="quarter" idx="3" hasCustomPrompt="1"/>
          </p:nvPr>
        </p:nvSpPr>
        <p:spPr>
          <a:xfrm>
            <a:off x="6172200" y="1118282"/>
            <a:ext cx="2467708"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Short subhead</a:t>
            </a:r>
          </a:p>
        </p:txBody>
      </p:sp>
    </p:spTree>
    <p:extLst>
      <p:ext uri="{BB962C8B-B14F-4D97-AF65-F5344CB8AC3E}">
        <p14:creationId xmlns:p14="http://schemas.microsoft.com/office/powerpoint/2010/main" val="707462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66CCC73E-47F9-FC40-A96F-1496DECD9ED4}" type="datetime1">
              <a:rPr lang="en-US" smtClean="0"/>
              <a:t>6/20/2019</a:t>
            </a:fld>
            <a:endParaRPr lang="en-US"/>
          </a:p>
        </p:txBody>
      </p:sp>
      <p:sp>
        <p:nvSpPr>
          <p:cNvPr id="5" name="Slide Number Placeholder 4"/>
          <p:cNvSpPr>
            <a:spLocks noGrp="1"/>
          </p:cNvSpPr>
          <p:nvPr>
            <p:ph type="sldNum" sz="quarter" idx="12"/>
          </p:nvPr>
        </p:nvSpPr>
        <p:spPr>
          <a:xfrm>
            <a:off x="11220450" y="6486982"/>
            <a:ext cx="612322" cy="365125"/>
          </a:xfrm>
        </p:spPr>
        <p:txBody>
          <a:bodyPr/>
          <a:lstStyle/>
          <a:p>
            <a:fld id="{3310D8EA-3107-4873-B9AB-DD7D3E79053A}" type="slidenum">
              <a:rPr lang="en-US" smtClean="0"/>
              <a:t>‹#›</a:t>
            </a:fld>
            <a:endParaRPr lang="en-US"/>
          </a:p>
        </p:txBody>
      </p:sp>
      <p:sp>
        <p:nvSpPr>
          <p:cNvPr id="7"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a:t>Confidential property of Optum. Do not distribute or reproduce without express permission from Optum.</a:t>
            </a:r>
          </a:p>
        </p:txBody>
      </p:sp>
    </p:spTree>
    <p:extLst>
      <p:ext uri="{BB962C8B-B14F-4D97-AF65-F5344CB8AC3E}">
        <p14:creationId xmlns:p14="http://schemas.microsoft.com/office/powerpoint/2010/main" val="190323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362DF9DB-8334-D945-AB69-E456494DD0B0}" type="datetime1">
              <a:rPr lang="en-US" smtClean="0"/>
              <a:t>6/20/2019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1" y="1118282"/>
            <a:ext cx="8144608" cy="492125"/>
          </a:xfrm>
        </p:spPr>
        <p:txBody>
          <a:bodyPr/>
          <a:lstStyle>
            <a:lvl1pPr>
              <a:defRPr sz="2600">
                <a:solidFill>
                  <a:schemeClr val="accent4"/>
                </a:solidFill>
              </a:defRPr>
            </a:lvl1pPr>
          </a:lstStyle>
          <a:p>
            <a:pPr lvl="0"/>
            <a:r>
              <a:rPr lang="en-US"/>
              <a:t>Use this space for one line subhead if needed</a:t>
            </a:r>
          </a:p>
        </p:txBody>
      </p:sp>
    </p:spTree>
    <p:extLst>
      <p:ext uri="{BB962C8B-B14F-4D97-AF65-F5344CB8AC3E}">
        <p14:creationId xmlns:p14="http://schemas.microsoft.com/office/powerpoint/2010/main" val="1665846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FBE6979F-CB61-594E-83EE-7A39EC78DBD5}" type="datetime1">
              <a:rPr lang="en-US" smtClean="0"/>
              <a:t>6/20/2019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a:t>Use this space for one line subhead if needed</a:t>
            </a:r>
          </a:p>
        </p:txBody>
      </p:sp>
      <p:sp>
        <p:nvSpPr>
          <p:cNvPr id="10" name="Text Placeholder 9"/>
          <p:cNvSpPr>
            <a:spLocks noGrp="1"/>
          </p:cNvSpPr>
          <p:nvPr>
            <p:ph type="body" sz="quarter" idx="14" hasCustomPrompt="1"/>
          </p:nvPr>
        </p:nvSpPr>
        <p:spPr>
          <a:xfrm>
            <a:off x="151956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517189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8910814"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a:t>Place icon here. To hide this text, place cursor then hit space bar. Duplicate or delete as needed.</a:t>
            </a:r>
          </a:p>
        </p:txBody>
      </p:sp>
      <p:sp>
        <p:nvSpPr>
          <p:cNvPr id="13" name="Content Placeholder 2"/>
          <p:cNvSpPr>
            <a:spLocks noGrp="1"/>
          </p:cNvSpPr>
          <p:nvPr>
            <p:ph sz="half" idx="1" hasCustomPrompt="1"/>
          </p:nvPr>
        </p:nvSpPr>
        <p:spPr>
          <a:xfrm>
            <a:off x="784513"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a:t>Type 16 pt gray text max three lines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4436843"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a:t>Type 16 pt gray text max three lines </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D9004B96-D94C-4153-B36B-4355853060EA}"/>
              </a:ext>
            </a:extLst>
          </p:cNvPr>
          <p:cNvSpPr>
            <a:spLocks noGrp="1"/>
          </p:cNvSpPr>
          <p:nvPr>
            <p:ph sz="half" idx="18" hasCustomPrompt="1"/>
          </p:nvPr>
        </p:nvSpPr>
        <p:spPr>
          <a:xfrm>
            <a:off x="8175761" y="4401689"/>
            <a:ext cx="3335482" cy="1503809"/>
          </a:xfrm>
        </p:spPr>
        <p:txBody>
          <a:bodyPr/>
          <a:lstStyle>
            <a:lvl1pPr>
              <a:defRPr sz="1600">
                <a:solidFill>
                  <a:schemeClr val="tx2"/>
                </a:solidFill>
              </a:defRPr>
            </a:lvl1pPr>
            <a:lvl2pPr marL="228600" indent="-228600">
              <a:buFont typeface="Arial" panose="020B0604020202020204" pitchFamily="34" charset="0"/>
              <a:buChar char="•"/>
              <a:defRPr sz="1600"/>
            </a:lvl2pPr>
            <a:lvl3pPr marL="457200" indent="-228600">
              <a:buClr>
                <a:schemeClr val="tx1"/>
              </a:buClr>
              <a:buFont typeface="Arial" panose="020B0604020202020204" pitchFamily="34" charset="0"/>
              <a:buChar char="−"/>
              <a:defRPr sz="1600"/>
            </a:lvl3pPr>
            <a:lvl4pPr marL="687388" indent="-230188">
              <a:buFont typeface="Arial" panose="020B0604020202020204" pitchFamily="34" charset="0"/>
              <a:buChar char="•"/>
              <a:defRPr sz="1600"/>
            </a:lvl4pPr>
            <a:lvl5pPr>
              <a:defRPr sz="1400"/>
            </a:lvl5pPr>
          </a:lstStyle>
          <a:p>
            <a:pPr lvl="0"/>
            <a:r>
              <a:rPr lang="en-US"/>
              <a:t>Type 16 pt gray text max three lines </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784514" y="3868738"/>
            <a:ext cx="3335482" cy="457200"/>
          </a:xfrm>
        </p:spPr>
        <p:txBody>
          <a:bodyPr/>
          <a:lstStyle>
            <a:lvl1pPr>
              <a:defRPr sz="1600">
                <a:solidFill>
                  <a:schemeClr val="accent1"/>
                </a:solidFill>
              </a:defRPr>
            </a:lvl1pPr>
          </a:lstStyle>
          <a:p>
            <a:pPr lvl="0"/>
            <a:r>
              <a:rPr lang="en-US"/>
              <a:t>Type subhead in 16 pt orange | Max two lines</a:t>
            </a:r>
          </a:p>
        </p:txBody>
      </p:sp>
      <p:sp>
        <p:nvSpPr>
          <p:cNvPr id="18" name="Text Placeholder 7">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4436843" y="3865340"/>
            <a:ext cx="3335482" cy="457200"/>
          </a:xfrm>
        </p:spPr>
        <p:txBody>
          <a:bodyPr/>
          <a:lstStyle>
            <a:lvl1pPr>
              <a:defRPr sz="1600">
                <a:solidFill>
                  <a:schemeClr val="accent1"/>
                </a:solidFill>
              </a:defRPr>
            </a:lvl1pPr>
          </a:lstStyle>
          <a:p>
            <a:pPr lvl="0"/>
            <a:r>
              <a:rPr lang="en-US"/>
              <a:t>Type subhead in 16 pt orange | Max two lines</a:t>
            </a:r>
          </a:p>
        </p:txBody>
      </p:sp>
      <p:sp>
        <p:nvSpPr>
          <p:cNvPr id="19" name="Text Placeholder 7">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8175761" y="3865340"/>
            <a:ext cx="3335482" cy="457200"/>
          </a:xfrm>
        </p:spPr>
        <p:txBody>
          <a:bodyPr/>
          <a:lstStyle>
            <a:lvl1pPr>
              <a:defRPr sz="1600">
                <a:solidFill>
                  <a:schemeClr val="accent1"/>
                </a:solidFill>
              </a:defRPr>
            </a:lvl1pPr>
          </a:lstStyle>
          <a:p>
            <a:pPr lvl="0"/>
            <a:r>
              <a:rPr lang="en-US"/>
              <a:t>Type subhead in 16 pt orange | Max two lines</a:t>
            </a:r>
          </a:p>
        </p:txBody>
      </p:sp>
    </p:spTree>
    <p:extLst>
      <p:ext uri="{BB962C8B-B14F-4D97-AF65-F5344CB8AC3E}">
        <p14:creationId xmlns:p14="http://schemas.microsoft.com/office/powerpoint/2010/main" val="3775017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A131AD87-B724-594E-98FD-35F8EA8B27DF}" type="datetime1">
              <a:rPr lang="en-US" smtClean="0"/>
              <a:t>6/20/2019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44608" cy="492125"/>
          </a:xfrm>
        </p:spPr>
        <p:txBody>
          <a:bodyPr/>
          <a:lstStyle>
            <a:lvl1pPr>
              <a:defRPr sz="2600">
                <a:solidFill>
                  <a:schemeClr val="accent4"/>
                </a:solidFill>
              </a:defRPr>
            </a:lvl1pPr>
          </a:lstStyle>
          <a:p>
            <a:pPr lvl="0"/>
            <a:r>
              <a:rPr lang="en-US"/>
              <a:t>Use this space for one line subhead if needed</a:t>
            </a:r>
          </a:p>
        </p:txBody>
      </p:sp>
      <p:sp>
        <p:nvSpPr>
          <p:cNvPr id="8" name="Text Placeholder 7"/>
          <p:cNvSpPr>
            <a:spLocks noGrp="1"/>
          </p:cNvSpPr>
          <p:nvPr>
            <p:ph type="body" sz="quarter" idx="14" hasCustomPrompt="1"/>
          </p:nvPr>
        </p:nvSpPr>
        <p:spPr>
          <a:xfrm>
            <a:off x="495300" y="1828797"/>
            <a:ext cx="219456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2780847" y="1828798"/>
            <a:ext cx="219456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5066394" y="1828798"/>
            <a:ext cx="219456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9" name="Text Placeholder 7"/>
          <p:cNvSpPr>
            <a:spLocks noGrp="1"/>
          </p:cNvSpPr>
          <p:nvPr>
            <p:ph type="body" sz="quarter" idx="17" hasCustomPrompt="1"/>
          </p:nvPr>
        </p:nvSpPr>
        <p:spPr>
          <a:xfrm>
            <a:off x="7351941" y="1828798"/>
            <a:ext cx="2194560" cy="663575"/>
          </a:xfrm>
          <a:solidFill>
            <a:srgbClr val="E87722"/>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30" name="Text Placeholder 7"/>
          <p:cNvSpPr>
            <a:spLocks noGrp="1"/>
          </p:cNvSpPr>
          <p:nvPr>
            <p:ph type="body" sz="quarter" idx="18" hasCustomPrompt="1"/>
          </p:nvPr>
        </p:nvSpPr>
        <p:spPr>
          <a:xfrm>
            <a:off x="9637486" y="1828798"/>
            <a:ext cx="2194560" cy="663575"/>
          </a:xfrm>
          <a:solidFill>
            <a:srgbClr val="A22B38"/>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495300"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2780847"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5066394"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4" name="Text Placeholder 7"/>
          <p:cNvSpPr>
            <a:spLocks noGrp="1"/>
          </p:cNvSpPr>
          <p:nvPr>
            <p:ph type="body" sz="quarter" idx="22" hasCustomPrompt="1"/>
          </p:nvPr>
        </p:nvSpPr>
        <p:spPr>
          <a:xfrm>
            <a:off x="7351941"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5" name="Text Placeholder 7"/>
          <p:cNvSpPr>
            <a:spLocks noGrp="1"/>
          </p:cNvSpPr>
          <p:nvPr>
            <p:ph type="body" sz="quarter" idx="23" hasCustomPrompt="1"/>
          </p:nvPr>
        </p:nvSpPr>
        <p:spPr>
          <a:xfrm>
            <a:off x="9637488" y="2492372"/>
            <a:ext cx="219456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Tree>
    <p:extLst>
      <p:ext uri="{BB962C8B-B14F-4D97-AF65-F5344CB8AC3E}">
        <p14:creationId xmlns:p14="http://schemas.microsoft.com/office/powerpoint/2010/main" val="3294711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Column | Type insightful headline</a:t>
            </a:r>
          </a:p>
        </p:txBody>
      </p:sp>
      <p:sp>
        <p:nvSpPr>
          <p:cNvPr id="3" name="Date Placeholder 2"/>
          <p:cNvSpPr>
            <a:spLocks noGrp="1"/>
          </p:cNvSpPr>
          <p:nvPr>
            <p:ph type="dt" sz="half" idx="10"/>
          </p:nvPr>
        </p:nvSpPr>
        <p:spPr>
          <a:xfrm>
            <a:off x="381000" y="7386865"/>
            <a:ext cx="2743200" cy="365125"/>
          </a:xfrm>
          <a:prstGeom prst="rect">
            <a:avLst/>
          </a:prstGeom>
        </p:spPr>
        <p:txBody>
          <a:bodyPr/>
          <a:lstStyle/>
          <a:p>
            <a:fld id="{17D79F98-2828-F343-AAD4-254357817DCF}" type="datetime1">
              <a:rPr lang="en-US" smtClean="0"/>
              <a:t>6/20/2019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300" y="1118282"/>
            <a:ext cx="8156331" cy="492125"/>
          </a:xfrm>
        </p:spPr>
        <p:txBody>
          <a:bodyPr/>
          <a:lstStyle>
            <a:lvl1pPr>
              <a:defRPr sz="2600">
                <a:solidFill>
                  <a:schemeClr val="accent4"/>
                </a:solidFill>
              </a:defRPr>
            </a:lvl1pPr>
          </a:lstStyle>
          <a:p>
            <a:pPr lvl="0"/>
            <a:r>
              <a:rPr lang="en-US"/>
              <a:t>Use this space for one line subhead if needed</a:t>
            </a:r>
          </a:p>
        </p:txBody>
      </p:sp>
      <p:sp>
        <p:nvSpPr>
          <p:cNvPr id="8" name="Text Placeholder 7"/>
          <p:cNvSpPr>
            <a:spLocks noGrp="1"/>
          </p:cNvSpPr>
          <p:nvPr>
            <p:ph type="body" sz="quarter" idx="14" hasCustomPrompt="1"/>
          </p:nvPr>
        </p:nvSpPr>
        <p:spPr>
          <a:xfrm>
            <a:off x="495300" y="1828797"/>
            <a:ext cx="2743200" cy="663575"/>
          </a:xfrm>
          <a:solidFill>
            <a:schemeClr val="tx2"/>
          </a:solidFill>
        </p:spPr>
        <p:txBody>
          <a:bodyPr lIns="137160" anchor="ctr"/>
          <a:lstStyle>
            <a:lvl1pPr algn="l">
              <a:lnSpc>
                <a:spcPct val="90000"/>
              </a:lnSpc>
              <a:spcBef>
                <a:spcPts val="0"/>
              </a:spcBef>
              <a:spcAft>
                <a:spcPts val="0"/>
              </a:spcAft>
              <a:defRPr sz="180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3356581" y="1828798"/>
            <a:ext cx="2743200" cy="663575"/>
          </a:xfrm>
          <a:solidFill>
            <a:schemeClr val="accent2"/>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6217862" y="1828798"/>
            <a:ext cx="2743200" cy="663575"/>
          </a:xfrm>
          <a:solidFill>
            <a:schemeClr val="accent4"/>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29" name="Text Placeholder 7"/>
          <p:cNvSpPr>
            <a:spLocks noGrp="1"/>
          </p:cNvSpPr>
          <p:nvPr>
            <p:ph type="body" sz="quarter" idx="17" hasCustomPrompt="1"/>
          </p:nvPr>
        </p:nvSpPr>
        <p:spPr>
          <a:xfrm>
            <a:off x="9079143" y="1828798"/>
            <a:ext cx="2743200" cy="663575"/>
          </a:xfrm>
          <a:solidFill>
            <a:schemeClr val="accent1"/>
          </a:solidFill>
        </p:spPr>
        <p:txBody>
          <a:bodyPr lIns="137160" anchor="ctr"/>
          <a:lstStyle>
            <a:lvl1pPr>
              <a:lnSpc>
                <a:spcPct val="90000"/>
              </a:lnSpc>
              <a:spcBef>
                <a:spcPts val="0"/>
              </a:spcBef>
              <a:spcAft>
                <a:spcPts val="0"/>
              </a:spcAft>
              <a:defRPr sz="18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49530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3356581"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6217862"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
        <p:nvSpPr>
          <p:cNvPr id="34" name="Text Placeholder 7"/>
          <p:cNvSpPr>
            <a:spLocks noGrp="1"/>
          </p:cNvSpPr>
          <p:nvPr>
            <p:ph type="body" sz="quarter" idx="22" hasCustomPrompt="1"/>
          </p:nvPr>
        </p:nvSpPr>
        <p:spPr>
          <a:xfrm>
            <a:off x="9079143"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a:t>Text – add bullet if needed</a:t>
            </a:r>
          </a:p>
        </p:txBody>
      </p:sp>
    </p:spTree>
    <p:extLst>
      <p:ext uri="{BB962C8B-B14F-4D97-AF65-F5344CB8AC3E}">
        <p14:creationId xmlns:p14="http://schemas.microsoft.com/office/powerpoint/2010/main" val="805682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4D087D-EF83-4A62-AD98-E31A422A9423}"/>
              </a:ext>
            </a:extLst>
          </p:cNvPr>
          <p:cNvPicPr>
            <a:picLocks noChangeAspect="1"/>
          </p:cNvPicPr>
          <p:nvPr userDrawn="1"/>
        </p:nvPicPr>
        <p:blipFill rotWithShape="1">
          <a:blip r:embed="rId39" cstate="print">
            <a:extLst>
              <a:ext uri="{28A0092B-C50C-407E-A947-70E740481C1C}">
                <a14:useLocalDpi xmlns:a14="http://schemas.microsoft.com/office/drawing/2010/main" val="0"/>
              </a:ext>
            </a:extLst>
          </a:blip>
          <a:srcRect l="7994" t="18631" r="7973" b="19012"/>
          <a:stretch/>
        </p:blipFill>
        <p:spPr>
          <a:xfrm>
            <a:off x="392613" y="6263366"/>
            <a:ext cx="1425757" cy="444533"/>
          </a:xfrm>
          <a:prstGeom prst="rect">
            <a:avLst/>
          </a:prstGeom>
        </p:spPr>
      </p:pic>
      <p:sp>
        <p:nvSpPr>
          <p:cNvPr id="2" name="Title Placeholder 1"/>
          <p:cNvSpPr>
            <a:spLocks noGrp="1"/>
          </p:cNvSpPr>
          <p:nvPr>
            <p:ph type="title"/>
          </p:nvPr>
        </p:nvSpPr>
        <p:spPr bwMode="gray">
          <a:xfrm>
            <a:off x="495300" y="0"/>
            <a:ext cx="8132885" cy="1074058"/>
          </a:xfrm>
          <a:prstGeom prst="rect">
            <a:avLst/>
          </a:prstGeom>
        </p:spPr>
        <p:txBody>
          <a:bodyPr vert="horz" lIns="0" tIns="0" rIns="0" bIns="0" rtlCol="0" anchor="b">
            <a:noAutofit/>
          </a:bodyPr>
          <a:lstStyle/>
          <a:p>
            <a:r>
              <a:rPr lang="en-US"/>
              <a:t>Healthcare Cloud Platforms</a:t>
            </a:r>
          </a:p>
        </p:txBody>
      </p:sp>
      <p:sp>
        <p:nvSpPr>
          <p:cNvPr id="3" name="Text Placeholder 2"/>
          <p:cNvSpPr>
            <a:spLocks noGrp="1"/>
          </p:cNvSpPr>
          <p:nvPr>
            <p:ph type="body" idx="1"/>
          </p:nvPr>
        </p:nvSpPr>
        <p:spPr bwMode="gray">
          <a:xfrm>
            <a:off x="495300" y="1825625"/>
            <a:ext cx="11315700" cy="40744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4"/>
          <p:cNvSpPr>
            <a:spLocks noGrp="1"/>
          </p:cNvSpPr>
          <p:nvPr>
            <p:ph type="ftr" sz="quarter" idx="3"/>
          </p:nvPr>
        </p:nvSpPr>
        <p:spPr bwMode="gray">
          <a:xfrm>
            <a:off x="5295900" y="6486982"/>
            <a:ext cx="5924549" cy="365125"/>
          </a:xfrm>
          <a:prstGeom prst="rect">
            <a:avLst/>
          </a:prstGeom>
        </p:spPr>
        <p:txBody>
          <a:bodyPr vert="horz" lIns="0" tIns="0" rIns="0" bIns="0" rtlCol="0" anchor="ctr"/>
          <a:lstStyle>
            <a:lvl1pPr algn="ctr">
              <a:defRPr sz="900">
                <a:solidFill>
                  <a:schemeClr val="tx1">
                    <a:tint val="75000"/>
                  </a:schemeClr>
                </a:solidFill>
              </a:defRPr>
            </a:lvl1pPr>
          </a:lstStyle>
          <a:p>
            <a:r>
              <a:rPr lang="en-US"/>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11264900" y="6486982"/>
            <a:ext cx="542472" cy="365125"/>
          </a:xfrm>
          <a:prstGeom prst="rect">
            <a:avLst/>
          </a:prstGeom>
        </p:spPr>
        <p:txBody>
          <a:bodyPr vert="horz" lIns="0" tIns="0" rIns="0" bIns="0" rtlCol="0" anchor="ctr"/>
          <a:lstStyle>
            <a:lvl1pPr algn="r">
              <a:defRPr sz="1200">
                <a:solidFill>
                  <a:schemeClr val="tx1">
                    <a:tint val="75000"/>
                  </a:schemeClr>
                </a:solidFill>
              </a:defRPr>
            </a:lvl1pPr>
          </a:lstStyle>
          <a:p>
            <a:fld id="{3310D8EA-3107-4873-B9AB-DD7D3E79053A}" type="slidenum">
              <a:rPr lang="en-US" smtClean="0"/>
              <a:t>‹#›</a:t>
            </a:fld>
            <a:endParaRPr lang="en-US"/>
          </a:p>
        </p:txBody>
      </p:sp>
      <p:cxnSp>
        <p:nvCxnSpPr>
          <p:cNvPr id="8" name="Straight Connector 7"/>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userDrawn="1"/>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6BB688D-E130-6B4B-B95F-999C95E08F8A}"/>
              </a:ext>
            </a:extLst>
          </p:cNvPr>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9942197" y="453391"/>
            <a:ext cx="1960241" cy="560069"/>
          </a:xfrm>
          <a:prstGeom prst="rect">
            <a:avLst/>
          </a:prstGeom>
        </p:spPr>
      </p:pic>
    </p:spTree>
    <p:extLst>
      <p:ext uri="{BB962C8B-B14F-4D97-AF65-F5344CB8AC3E}">
        <p14:creationId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3846"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6" r:id="rId20"/>
    <p:sldLayoutId id="2147483883" r:id="rId21"/>
    <p:sldLayoutId id="2147483872" r:id="rId22"/>
    <p:sldLayoutId id="2147483873" r:id="rId23"/>
    <p:sldLayoutId id="2147483874" r:id="rId24"/>
    <p:sldLayoutId id="2147483875" r:id="rId25"/>
    <p:sldLayoutId id="2147483877" r:id="rId26"/>
    <p:sldLayoutId id="2147483878" r:id="rId27"/>
    <p:sldLayoutId id="2147483903" r:id="rId28"/>
    <p:sldLayoutId id="2147483904" r:id="rId29"/>
    <p:sldLayoutId id="2147483905" r:id="rId30"/>
    <p:sldLayoutId id="2147483925" r:id="rId31"/>
    <p:sldLayoutId id="2147483926" r:id="rId32"/>
    <p:sldLayoutId id="2147483927" r:id="rId33"/>
    <p:sldLayoutId id="2147483928" r:id="rId34"/>
    <p:sldLayoutId id="2147483929" r:id="rId35"/>
    <p:sldLayoutId id="2147483930" r:id="rId36"/>
    <p:sldLayoutId id="2147483931" r:id="rId37"/>
  </p:sldLayoutIdLst>
  <p:hf hdr="0" dt="0"/>
  <p:txStyles>
    <p:title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p:titleStyle>
    <p:body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3816" userDrawn="1">
          <p15:clr>
            <a:srgbClr val="FDE53C"/>
          </p15:clr>
        </p15:guide>
        <p15:guide id="73" orient="horz" pos="3720" userDrawn="1">
          <p15:clr>
            <a:srgbClr val="F26B43"/>
          </p15:clr>
        </p15:guide>
        <p15:guide id="74" userDrawn="1">
          <p15:clr>
            <a:srgbClr val="F26B43"/>
          </p15:clr>
        </p15:guide>
        <p15:guide id="75" pos="7440" userDrawn="1">
          <p15:clr>
            <a:srgbClr val="F26B43"/>
          </p15:clr>
        </p15:guide>
        <p15:guide id="76" pos="264" userDrawn="1">
          <p15:clr>
            <a:srgbClr val="F26B43"/>
          </p15:clr>
        </p15:guide>
        <p15:guide id="77" orient="horz" pos="4080" userDrawn="1">
          <p15:clr>
            <a:srgbClr val="F26B43"/>
          </p15:clr>
        </p15:guide>
        <p15:guide id="78" pos="312"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7392" userDrawn="1">
          <p15:clr>
            <a:srgbClr val="F26B43"/>
          </p15:clr>
        </p15:guide>
        <p15:guide id="85" pos="3864" userDrawn="1">
          <p15:clr>
            <a:srgbClr val="FDE53C"/>
          </p15:clr>
        </p15:guide>
        <p15:guide id="86" pos="2688" userDrawn="1">
          <p15:clr>
            <a:srgbClr val="F26B43"/>
          </p15:clr>
        </p15:guide>
        <p15:guide id="87" pos="4992" userDrawn="1">
          <p15:clr>
            <a:srgbClr val="F26B43"/>
          </p15:clr>
        </p15:guide>
        <p15:guide id="88" pos="2640" userDrawn="1">
          <p15:clr>
            <a:srgbClr val="F26B43"/>
          </p15:clr>
        </p15:guide>
        <p15:guide id="89" pos="504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4.tiff"/><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hyperlink" Target="mailto:brian.rieger@optum.com" TargetMode="External"/><Relationship Id="rId2" Type="http://schemas.openxmlformats.org/officeDocument/2006/relationships/hyperlink" Target="mailto:ranjan_prasad@optum.com" TargetMode="Externa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5.tiff"/><Relationship Id="rId3" Type="http://schemas.openxmlformats.org/officeDocument/2006/relationships/image" Target="../media/image41.png"/><Relationship Id="rId21" Type="http://schemas.openxmlformats.org/officeDocument/2006/relationships/image" Target="../media/image58.tiff"/><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4.png"/><Relationship Id="rId2" Type="http://schemas.openxmlformats.org/officeDocument/2006/relationships/image" Target="../media/image40.png"/><Relationship Id="rId16" Type="http://schemas.openxmlformats.org/officeDocument/2006/relationships/image" Target="../media/image38.png"/><Relationship Id="rId20"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6.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7.png"/><Relationship Id="rId7" Type="http://schemas.openxmlformats.org/officeDocument/2006/relationships/image" Target="../media/image54.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38.png"/><Relationship Id="rId4" Type="http://schemas.openxmlformats.org/officeDocument/2006/relationships/image" Target="../media/image59.png"/><Relationship Id="rId9"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5.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3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tiff"/></Relationships>
</file>

<file path=ppt/slides/_rels/slide4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emf"/><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D1C96B-52B9-0A45-9D88-21CCC6F7C870}"/>
              </a:ext>
            </a:extLst>
          </p:cNvPr>
          <p:cNvSpPr>
            <a:spLocks noGrp="1"/>
          </p:cNvSpPr>
          <p:nvPr>
            <p:ph type="ctrTitle"/>
          </p:nvPr>
        </p:nvSpPr>
        <p:spPr/>
        <p:txBody>
          <a:bodyPr/>
          <a:lstStyle/>
          <a:p>
            <a:r>
              <a:rPr lang="en-US"/>
              <a:t>Expectations for Cloud Ready Applications</a:t>
            </a:r>
          </a:p>
        </p:txBody>
      </p:sp>
      <p:sp>
        <p:nvSpPr>
          <p:cNvPr id="6" name="Subtitle 2">
            <a:extLst>
              <a:ext uri="{FF2B5EF4-FFF2-40B4-BE49-F238E27FC236}">
                <a16:creationId xmlns:a16="http://schemas.microsoft.com/office/drawing/2014/main" id="{66605D20-B62B-494C-A599-9599ED52387E}"/>
              </a:ext>
            </a:extLst>
          </p:cNvPr>
          <p:cNvSpPr>
            <a:spLocks noGrp="1"/>
          </p:cNvSpPr>
          <p:nvPr>
            <p:ph type="subTitle" idx="1"/>
          </p:nvPr>
        </p:nvSpPr>
        <p:spPr/>
        <p:txBody>
          <a:bodyPr/>
          <a:lstStyle/>
          <a:p>
            <a:r>
              <a:rPr lang="en-US"/>
              <a:t>Ranjan Prasad and Brian Rieger</a:t>
            </a:r>
          </a:p>
        </p:txBody>
      </p:sp>
      <p:sp>
        <p:nvSpPr>
          <p:cNvPr id="8" name="Text Placeholder 3">
            <a:extLst>
              <a:ext uri="{FF2B5EF4-FFF2-40B4-BE49-F238E27FC236}">
                <a16:creationId xmlns:a16="http://schemas.microsoft.com/office/drawing/2014/main" id="{609D99EA-E445-2941-AE41-FF4C6119ED54}"/>
              </a:ext>
            </a:extLst>
          </p:cNvPr>
          <p:cNvSpPr>
            <a:spLocks noGrp="1"/>
          </p:cNvSpPr>
          <p:nvPr>
            <p:ph type="body" sz="quarter" idx="13"/>
          </p:nvPr>
        </p:nvSpPr>
        <p:spPr>
          <a:xfrm>
            <a:off x="495300" y="5033179"/>
            <a:ext cx="7440011" cy="471150"/>
          </a:xfrm>
        </p:spPr>
        <p:txBody>
          <a:bodyPr>
            <a:normAutofit/>
          </a:bodyPr>
          <a:lstStyle/>
          <a:p>
            <a:r>
              <a:rPr lang="en-US"/>
              <a:t>June 2019</a:t>
            </a:r>
          </a:p>
        </p:txBody>
      </p:sp>
    </p:spTree>
    <p:extLst>
      <p:ext uri="{BB962C8B-B14F-4D97-AF65-F5344CB8AC3E}">
        <p14:creationId xmlns:p14="http://schemas.microsoft.com/office/powerpoint/2010/main" val="105054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4BBB7-C89C-4B0F-BCA5-1BEE94EEC257}"/>
              </a:ext>
            </a:extLst>
          </p:cNvPr>
          <p:cNvSpPr>
            <a:spLocks noGrp="1"/>
          </p:cNvSpPr>
          <p:nvPr>
            <p:ph type="title"/>
          </p:nvPr>
        </p:nvSpPr>
        <p:spPr/>
        <p:txBody>
          <a:bodyPr/>
          <a:lstStyle/>
          <a:p>
            <a:r>
              <a:rPr lang="en-US" dirty="0"/>
              <a:t>Cloud-Native</a:t>
            </a:r>
          </a:p>
        </p:txBody>
      </p:sp>
      <p:graphicFrame>
        <p:nvGraphicFramePr>
          <p:cNvPr id="7" name="Content Placeholder 6">
            <a:extLst>
              <a:ext uri="{FF2B5EF4-FFF2-40B4-BE49-F238E27FC236}">
                <a16:creationId xmlns:a16="http://schemas.microsoft.com/office/drawing/2014/main" id="{BE0D176F-EA2F-48C2-9DA7-8BA9E793C5E5}"/>
              </a:ext>
            </a:extLst>
          </p:cNvPr>
          <p:cNvGraphicFramePr>
            <a:graphicFrameLocks noGrp="1"/>
          </p:cNvGraphicFramePr>
          <p:nvPr>
            <p:ph idx="1"/>
            <p:extLst>
              <p:ext uri="{D42A27DB-BD31-4B8C-83A1-F6EECF244321}">
                <p14:modId xmlns:p14="http://schemas.microsoft.com/office/powerpoint/2010/main" val="4150188504"/>
              </p:ext>
            </p:extLst>
          </p:nvPr>
        </p:nvGraphicFramePr>
        <p:xfrm>
          <a:off x="495299" y="3226085"/>
          <a:ext cx="11418533" cy="2917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69FE74C-875E-4388-9E3E-4F9E6065FB05}"/>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AA8421AA-09D8-47E8-828E-96F9A371B8EF}"/>
              </a:ext>
            </a:extLst>
          </p:cNvPr>
          <p:cNvSpPr>
            <a:spLocks noGrp="1"/>
          </p:cNvSpPr>
          <p:nvPr>
            <p:ph type="sldNum" sz="quarter" idx="12"/>
          </p:nvPr>
        </p:nvSpPr>
        <p:spPr/>
        <p:txBody>
          <a:bodyPr/>
          <a:lstStyle/>
          <a:p>
            <a:fld id="{3310D8EA-3107-4873-B9AB-DD7D3E79053A}" type="slidenum">
              <a:rPr lang="en-US" smtClean="0"/>
              <a:t>10</a:t>
            </a:fld>
            <a:endParaRPr lang="en-US"/>
          </a:p>
        </p:txBody>
      </p:sp>
      <p:sp>
        <p:nvSpPr>
          <p:cNvPr id="6" name="Text Placeholder 5">
            <a:extLst>
              <a:ext uri="{FF2B5EF4-FFF2-40B4-BE49-F238E27FC236}">
                <a16:creationId xmlns:a16="http://schemas.microsoft.com/office/drawing/2014/main" id="{C4DE68A2-2572-4800-BCF3-C1DB2F8D2C91}"/>
              </a:ext>
            </a:extLst>
          </p:cNvPr>
          <p:cNvSpPr>
            <a:spLocks noGrp="1"/>
          </p:cNvSpPr>
          <p:nvPr>
            <p:ph type="body" sz="quarter" idx="13"/>
          </p:nvPr>
        </p:nvSpPr>
        <p:spPr/>
        <p:txBody>
          <a:bodyPr/>
          <a:lstStyle/>
          <a:p>
            <a:r>
              <a:rPr lang="en-US" dirty="0"/>
              <a:t>What is cloud-native all about?</a:t>
            </a:r>
          </a:p>
        </p:txBody>
      </p:sp>
      <p:sp>
        <p:nvSpPr>
          <p:cNvPr id="8" name="Text Placeholder 5">
            <a:extLst>
              <a:ext uri="{FF2B5EF4-FFF2-40B4-BE49-F238E27FC236}">
                <a16:creationId xmlns:a16="http://schemas.microsoft.com/office/drawing/2014/main" id="{834CF4D4-0D03-4935-9117-A3BB343F4C34}"/>
              </a:ext>
            </a:extLst>
          </p:cNvPr>
          <p:cNvSpPr txBox="1">
            <a:spLocks/>
          </p:cNvSpPr>
          <p:nvPr/>
        </p:nvSpPr>
        <p:spPr bwMode="gray">
          <a:xfrm>
            <a:off x="483577" y="2639841"/>
            <a:ext cx="8144608" cy="492125"/>
          </a:xfrm>
          <a:prstGeom prst="rect">
            <a:avLst/>
          </a:prstGeom>
        </p:spPr>
        <p:txBody>
          <a:bodyPr vert="horz" lIns="0" tIns="0" rIns="0" bIns="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a:t>Apps Characteristics</a:t>
            </a:r>
            <a:endParaRPr lang="en-US" dirty="0"/>
          </a:p>
        </p:txBody>
      </p:sp>
      <p:sp>
        <p:nvSpPr>
          <p:cNvPr id="3" name="Rectangle 2">
            <a:extLst>
              <a:ext uri="{FF2B5EF4-FFF2-40B4-BE49-F238E27FC236}">
                <a16:creationId xmlns:a16="http://schemas.microsoft.com/office/drawing/2014/main" id="{25DACC50-9FF6-4307-8544-14000C48539B}"/>
              </a:ext>
            </a:extLst>
          </p:cNvPr>
          <p:cNvSpPr/>
          <p:nvPr/>
        </p:nvSpPr>
        <p:spPr>
          <a:xfrm>
            <a:off x="434102" y="1654631"/>
            <a:ext cx="11323795" cy="646331"/>
          </a:xfrm>
          <a:prstGeom prst="rect">
            <a:avLst/>
          </a:prstGeom>
        </p:spPr>
        <p:txBody>
          <a:bodyPr wrap="square">
            <a:spAutoFit/>
          </a:bodyPr>
          <a:lstStyle/>
          <a:p>
            <a:pPr>
              <a:buNone/>
            </a:pPr>
            <a:r>
              <a:rPr lang="en-US" dirty="0"/>
              <a:t>This is an approach to building and operating software that takes advantage of the cloud-computing delivery model. Often seen as a combination of </a:t>
            </a:r>
            <a:r>
              <a:rPr lang="en-US" b="1" dirty="0"/>
              <a:t>microservices</a:t>
            </a:r>
            <a:r>
              <a:rPr lang="en-US" dirty="0"/>
              <a:t>, </a:t>
            </a:r>
            <a:r>
              <a:rPr lang="en-US" b="1" dirty="0"/>
              <a:t>continuous delivery</a:t>
            </a:r>
            <a:r>
              <a:rPr lang="en-US" dirty="0"/>
              <a:t>, </a:t>
            </a:r>
            <a:r>
              <a:rPr lang="en-US" b="1" dirty="0"/>
              <a:t>containers</a:t>
            </a:r>
            <a:r>
              <a:rPr lang="en-US" dirty="0"/>
              <a:t>, and </a:t>
            </a:r>
            <a:r>
              <a:rPr lang="en-US" b="1" dirty="0"/>
              <a:t>DevOps</a:t>
            </a:r>
            <a:r>
              <a:rPr lang="en-US" dirty="0"/>
              <a:t>.</a:t>
            </a:r>
          </a:p>
        </p:txBody>
      </p:sp>
    </p:spTree>
    <p:extLst>
      <p:ext uri="{BB962C8B-B14F-4D97-AF65-F5344CB8AC3E}">
        <p14:creationId xmlns:p14="http://schemas.microsoft.com/office/powerpoint/2010/main" val="157099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363EB-B9BD-4D7E-A8EA-F7057DEF0676}"/>
              </a:ext>
            </a:extLst>
          </p:cNvPr>
          <p:cNvSpPr>
            <a:spLocks noGrp="1"/>
          </p:cNvSpPr>
          <p:nvPr>
            <p:ph type="title"/>
          </p:nvPr>
        </p:nvSpPr>
        <p:spPr/>
        <p:txBody>
          <a:bodyPr/>
          <a:lstStyle/>
          <a:p>
            <a:r>
              <a:rPr lang="en-US"/>
              <a:t>Cloud Compute Layers</a:t>
            </a:r>
          </a:p>
        </p:txBody>
      </p:sp>
      <p:sp>
        <p:nvSpPr>
          <p:cNvPr id="4" name="Footer Placeholder 3">
            <a:extLst>
              <a:ext uri="{FF2B5EF4-FFF2-40B4-BE49-F238E27FC236}">
                <a16:creationId xmlns:a16="http://schemas.microsoft.com/office/drawing/2014/main" id="{8475C89F-5A89-4DB6-AEA9-6120BD1E8044}"/>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C81D86C0-14FB-4E72-8A3B-76452CF44402}"/>
              </a:ext>
            </a:extLst>
          </p:cNvPr>
          <p:cNvSpPr>
            <a:spLocks noGrp="1"/>
          </p:cNvSpPr>
          <p:nvPr>
            <p:ph type="sldNum" sz="quarter" idx="12"/>
          </p:nvPr>
        </p:nvSpPr>
        <p:spPr/>
        <p:txBody>
          <a:bodyPr/>
          <a:lstStyle/>
          <a:p>
            <a:fld id="{3310D8EA-3107-4873-B9AB-DD7D3E79053A}" type="slidenum">
              <a:rPr lang="en-US" smtClean="0"/>
              <a:t>11</a:t>
            </a:fld>
            <a:endParaRPr lang="en-US"/>
          </a:p>
        </p:txBody>
      </p:sp>
      <p:pic>
        <p:nvPicPr>
          <p:cNvPr id="103" name="Picture 102">
            <a:extLst>
              <a:ext uri="{FF2B5EF4-FFF2-40B4-BE49-F238E27FC236}">
                <a16:creationId xmlns:a16="http://schemas.microsoft.com/office/drawing/2014/main" id="{36E9A836-C7BB-4945-A2FD-BC89AF9E366D}"/>
              </a:ext>
            </a:extLst>
          </p:cNvPr>
          <p:cNvPicPr>
            <a:picLocks noChangeAspect="1"/>
          </p:cNvPicPr>
          <p:nvPr/>
        </p:nvPicPr>
        <p:blipFill>
          <a:blip r:embed="rId2"/>
          <a:stretch>
            <a:fillRect/>
          </a:stretch>
        </p:blipFill>
        <p:spPr>
          <a:xfrm>
            <a:off x="0" y="1146399"/>
            <a:ext cx="12192000" cy="5566220"/>
          </a:xfrm>
          <a:prstGeom prst="rect">
            <a:avLst/>
          </a:prstGeom>
        </p:spPr>
      </p:pic>
    </p:spTree>
    <p:extLst>
      <p:ext uri="{BB962C8B-B14F-4D97-AF65-F5344CB8AC3E}">
        <p14:creationId xmlns:p14="http://schemas.microsoft.com/office/powerpoint/2010/main" val="3183313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57804-FCC4-4D46-99E9-8484950B4801}"/>
              </a:ext>
            </a:extLst>
          </p:cNvPr>
          <p:cNvSpPr>
            <a:spLocks noGrp="1"/>
          </p:cNvSpPr>
          <p:nvPr>
            <p:ph type="title"/>
          </p:nvPr>
        </p:nvSpPr>
        <p:spPr/>
        <p:txBody>
          <a:bodyPr/>
          <a:lstStyle/>
          <a:p>
            <a:r>
              <a:rPr lang="en-US"/>
              <a:t>Traditional VS Cloud-Native</a:t>
            </a:r>
          </a:p>
        </p:txBody>
      </p:sp>
      <p:sp>
        <p:nvSpPr>
          <p:cNvPr id="4" name="Footer Placeholder 3">
            <a:extLst>
              <a:ext uri="{FF2B5EF4-FFF2-40B4-BE49-F238E27FC236}">
                <a16:creationId xmlns:a16="http://schemas.microsoft.com/office/drawing/2014/main" id="{2D2A2B5F-3804-8B41-8B94-7AF11CAD90A5}"/>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CEA92769-2951-2049-B884-40DB81D21297}"/>
              </a:ext>
            </a:extLst>
          </p:cNvPr>
          <p:cNvSpPr>
            <a:spLocks noGrp="1"/>
          </p:cNvSpPr>
          <p:nvPr>
            <p:ph type="sldNum" sz="quarter" idx="12"/>
          </p:nvPr>
        </p:nvSpPr>
        <p:spPr/>
        <p:txBody>
          <a:bodyPr/>
          <a:lstStyle/>
          <a:p>
            <a:fld id="{3310D8EA-3107-4873-B9AB-DD7D3E79053A}" type="slidenum">
              <a:rPr lang="en-US" smtClean="0"/>
              <a:t>12</a:t>
            </a:fld>
            <a:endParaRPr lang="en-US"/>
          </a:p>
        </p:txBody>
      </p:sp>
      <p:graphicFrame>
        <p:nvGraphicFramePr>
          <p:cNvPr id="17" name="Table 16">
            <a:extLst>
              <a:ext uri="{FF2B5EF4-FFF2-40B4-BE49-F238E27FC236}">
                <a16:creationId xmlns:a16="http://schemas.microsoft.com/office/drawing/2014/main" id="{C0453BB1-9B3D-7347-9325-84DB7A662EFB}"/>
              </a:ext>
            </a:extLst>
          </p:cNvPr>
          <p:cNvGraphicFramePr>
            <a:graphicFrameLocks noGrp="1"/>
          </p:cNvGraphicFramePr>
          <p:nvPr>
            <p:extLst>
              <p:ext uri="{D42A27DB-BD31-4B8C-83A1-F6EECF244321}">
                <p14:modId xmlns:p14="http://schemas.microsoft.com/office/powerpoint/2010/main" val="1053529897"/>
              </p:ext>
            </p:extLst>
          </p:nvPr>
        </p:nvGraphicFramePr>
        <p:xfrm>
          <a:off x="737418" y="1622322"/>
          <a:ext cx="10766322" cy="3854242"/>
        </p:xfrm>
        <a:graphic>
          <a:graphicData uri="http://schemas.openxmlformats.org/drawingml/2006/table">
            <a:tbl>
              <a:tblPr firstRow="1" bandRow="1">
                <a:effectLst>
                  <a:reflection stA="0" endPos="77000" dist="50800" dir="5400000" sy="-100000" algn="bl" rotWithShape="0"/>
                </a:effectLst>
                <a:tableStyleId>{9D7B26C5-4107-4FEC-AEDC-1716B250A1EF}</a:tableStyleId>
              </a:tblPr>
              <a:tblGrid>
                <a:gridCol w="3588774">
                  <a:extLst>
                    <a:ext uri="{9D8B030D-6E8A-4147-A177-3AD203B41FA5}">
                      <a16:colId xmlns:a16="http://schemas.microsoft.com/office/drawing/2014/main" val="1661468753"/>
                    </a:ext>
                  </a:extLst>
                </a:gridCol>
                <a:gridCol w="3588774">
                  <a:extLst>
                    <a:ext uri="{9D8B030D-6E8A-4147-A177-3AD203B41FA5}">
                      <a16:colId xmlns:a16="http://schemas.microsoft.com/office/drawing/2014/main" val="2962554367"/>
                    </a:ext>
                  </a:extLst>
                </a:gridCol>
                <a:gridCol w="3588774">
                  <a:extLst>
                    <a:ext uri="{9D8B030D-6E8A-4147-A177-3AD203B41FA5}">
                      <a16:colId xmlns:a16="http://schemas.microsoft.com/office/drawing/2014/main" val="3827109811"/>
                    </a:ext>
                  </a:extLst>
                </a:gridCol>
              </a:tblGrid>
              <a:tr h="550606">
                <a:tc>
                  <a:txBody>
                    <a:bodyPr/>
                    <a:lstStyle/>
                    <a:p>
                      <a:endParaRPr lang="en-US"/>
                    </a:p>
                  </a:txBody>
                  <a:tcPr/>
                </a:tc>
                <a:tc>
                  <a:txBody>
                    <a:bodyPr/>
                    <a:lstStyle/>
                    <a:p>
                      <a:pPr algn="ctr"/>
                      <a:r>
                        <a:rPr lang="en-US" sz="1800" b="1" kern="1200">
                          <a:solidFill>
                            <a:schemeClr val="bg1"/>
                          </a:solidFill>
                          <a:latin typeface="+mj-lt"/>
                          <a:ea typeface="+mn-ea"/>
                          <a:cs typeface="+mn-cs"/>
                        </a:rPr>
                        <a:t>Traditional</a:t>
                      </a:r>
                    </a:p>
                  </a:txBody>
                  <a:tcPr>
                    <a:solidFill>
                      <a:schemeClr val="accent2"/>
                    </a:solidFill>
                  </a:tcPr>
                </a:tc>
                <a:tc>
                  <a:txBody>
                    <a:bodyPr/>
                    <a:lstStyle/>
                    <a:p>
                      <a:pPr algn="ctr"/>
                      <a:r>
                        <a:rPr lang="en-US">
                          <a:solidFill>
                            <a:schemeClr val="bg1"/>
                          </a:solidFill>
                          <a:latin typeface="+mj-lt"/>
                        </a:rPr>
                        <a:t>Cloud-Native</a:t>
                      </a:r>
                    </a:p>
                  </a:txBody>
                  <a:tcPr>
                    <a:solidFill>
                      <a:schemeClr val="accent2"/>
                    </a:solidFill>
                  </a:tcPr>
                </a:tc>
                <a:extLst>
                  <a:ext uri="{0D108BD9-81ED-4DB2-BD59-A6C34878D82A}">
                    <a16:rowId xmlns:a16="http://schemas.microsoft.com/office/drawing/2014/main" val="2903485699"/>
                  </a:ext>
                </a:extLst>
              </a:tr>
              <a:tr h="550606">
                <a:tc>
                  <a:txBody>
                    <a:bodyPr/>
                    <a:lstStyle/>
                    <a:p>
                      <a:r>
                        <a:rPr lang="en-US"/>
                        <a:t>Operating System</a:t>
                      </a:r>
                    </a:p>
                  </a:txBody>
                  <a:tcPr/>
                </a:tc>
                <a:tc>
                  <a:txBody>
                    <a:bodyPr/>
                    <a:lstStyle/>
                    <a:p>
                      <a:r>
                        <a:rPr lang="en-US"/>
                        <a:t>OS Dependent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n>
                            <a:noFill/>
                          </a:ln>
                        </a:rPr>
                        <a:t>OS Abstraction</a:t>
                      </a:r>
                    </a:p>
                  </a:txBody>
                  <a:tcPr/>
                </a:tc>
                <a:extLst>
                  <a:ext uri="{0D108BD9-81ED-4DB2-BD59-A6C34878D82A}">
                    <a16:rowId xmlns:a16="http://schemas.microsoft.com/office/drawing/2014/main" val="2497333762"/>
                  </a:ext>
                </a:extLst>
              </a:tr>
              <a:tr h="550606">
                <a:tc>
                  <a:txBody>
                    <a:bodyPr/>
                    <a:lstStyle/>
                    <a:p>
                      <a:r>
                        <a:rPr lang="en-US"/>
                        <a:t>System Status</a:t>
                      </a:r>
                    </a:p>
                  </a:txBody>
                  <a:tcPr/>
                </a:tc>
                <a:tc>
                  <a:txBody>
                    <a:bodyPr/>
                    <a:lstStyle/>
                    <a:p>
                      <a:r>
                        <a:rPr lang="en-US"/>
                        <a:t>Un Predictable</a:t>
                      </a:r>
                    </a:p>
                  </a:txBody>
                  <a:tcPr/>
                </a:tc>
                <a:tc>
                  <a:txBody>
                    <a:bodyPr/>
                    <a:lstStyle/>
                    <a:p>
                      <a:r>
                        <a:rPr lang="en-US"/>
                        <a:t>Predictable</a:t>
                      </a:r>
                    </a:p>
                  </a:txBody>
                  <a:tcPr/>
                </a:tc>
                <a:extLst>
                  <a:ext uri="{0D108BD9-81ED-4DB2-BD59-A6C34878D82A}">
                    <a16:rowId xmlns:a16="http://schemas.microsoft.com/office/drawing/2014/main" val="2347182045"/>
                  </a:ext>
                </a:extLst>
              </a:tr>
              <a:tr h="550606">
                <a:tc>
                  <a:txBody>
                    <a:bodyPr/>
                    <a:lstStyle/>
                    <a:p>
                      <a:r>
                        <a:rPr lang="en-US"/>
                        <a:t>Capacity Planning</a:t>
                      </a:r>
                    </a:p>
                  </a:txBody>
                  <a:tcPr/>
                </a:tc>
                <a:tc>
                  <a:txBody>
                    <a:bodyPr/>
                    <a:lstStyle/>
                    <a:p>
                      <a:r>
                        <a:rPr lang="en-US"/>
                        <a:t>Oversized Capacity</a:t>
                      </a:r>
                    </a:p>
                  </a:txBody>
                  <a:tcPr/>
                </a:tc>
                <a:tc>
                  <a:txBody>
                    <a:bodyPr/>
                    <a:lstStyle/>
                    <a:p>
                      <a:r>
                        <a:rPr lang="en-US"/>
                        <a:t>Right Size / Elastic Scale</a:t>
                      </a:r>
                    </a:p>
                  </a:txBody>
                  <a:tcPr/>
                </a:tc>
                <a:extLst>
                  <a:ext uri="{0D108BD9-81ED-4DB2-BD59-A6C34878D82A}">
                    <a16:rowId xmlns:a16="http://schemas.microsoft.com/office/drawing/2014/main" val="57789019"/>
                  </a:ext>
                </a:extLst>
              </a:tr>
              <a:tr h="550606">
                <a:tc>
                  <a:txBody>
                    <a:bodyPr/>
                    <a:lstStyle/>
                    <a:p>
                      <a:r>
                        <a:rPr lang="en-US"/>
                        <a:t>Delivery Method</a:t>
                      </a:r>
                    </a:p>
                  </a:txBody>
                  <a:tcPr/>
                </a:tc>
                <a:tc>
                  <a:txBody>
                    <a:bodyPr/>
                    <a:lstStyle/>
                    <a:p>
                      <a:r>
                        <a:rPr lang="en-US"/>
                        <a:t>Waterfall</a:t>
                      </a:r>
                    </a:p>
                  </a:txBody>
                  <a:tcPr/>
                </a:tc>
                <a:tc>
                  <a:txBody>
                    <a:bodyPr/>
                    <a:lstStyle/>
                    <a:p>
                      <a:r>
                        <a:rPr lang="en-US"/>
                        <a:t>Continuous</a:t>
                      </a:r>
                    </a:p>
                  </a:txBody>
                  <a:tcPr/>
                </a:tc>
                <a:extLst>
                  <a:ext uri="{0D108BD9-81ED-4DB2-BD59-A6C34878D82A}">
                    <a16:rowId xmlns:a16="http://schemas.microsoft.com/office/drawing/2014/main" val="4077211099"/>
                  </a:ext>
                </a:extLst>
              </a:tr>
              <a:tr h="550606">
                <a:tc>
                  <a:txBody>
                    <a:bodyPr/>
                    <a:lstStyle/>
                    <a:p>
                      <a:r>
                        <a:rPr lang="en-US"/>
                        <a:t>Scaling</a:t>
                      </a:r>
                    </a:p>
                  </a:txBody>
                  <a:tcPr/>
                </a:tc>
                <a:tc>
                  <a:txBody>
                    <a:bodyPr/>
                    <a:lstStyle/>
                    <a:p>
                      <a:r>
                        <a:rPr lang="en-US"/>
                        <a:t>Manual</a:t>
                      </a:r>
                    </a:p>
                  </a:txBody>
                  <a:tcPr/>
                </a:tc>
                <a:tc>
                  <a:txBody>
                    <a:bodyPr/>
                    <a:lstStyle/>
                    <a:p>
                      <a:r>
                        <a:rPr lang="en-US"/>
                        <a:t>Automated (Intelligent)</a:t>
                      </a:r>
                    </a:p>
                  </a:txBody>
                  <a:tcPr/>
                </a:tc>
                <a:extLst>
                  <a:ext uri="{0D108BD9-81ED-4DB2-BD59-A6C34878D82A}">
                    <a16:rowId xmlns:a16="http://schemas.microsoft.com/office/drawing/2014/main" val="3260620971"/>
                  </a:ext>
                </a:extLst>
              </a:tr>
              <a:tr h="550606">
                <a:tc>
                  <a:txBody>
                    <a:bodyPr/>
                    <a:lstStyle/>
                    <a:p>
                      <a:r>
                        <a:rPr lang="en-US"/>
                        <a:t>Recovery</a:t>
                      </a:r>
                    </a:p>
                  </a:txBody>
                  <a:tcPr/>
                </a:tc>
                <a:tc>
                  <a:txBody>
                    <a:bodyPr/>
                    <a:lstStyle/>
                    <a:p>
                      <a:r>
                        <a:rPr lang="en-US"/>
                        <a:t>Slow Recovery</a:t>
                      </a:r>
                    </a:p>
                  </a:txBody>
                  <a:tcPr/>
                </a:tc>
                <a:tc>
                  <a:txBody>
                    <a:bodyPr/>
                    <a:lstStyle/>
                    <a:p>
                      <a:r>
                        <a:rPr lang="en-US"/>
                        <a:t>Rapid / Auto-healing</a:t>
                      </a:r>
                    </a:p>
                  </a:txBody>
                  <a:tcPr/>
                </a:tc>
                <a:extLst>
                  <a:ext uri="{0D108BD9-81ED-4DB2-BD59-A6C34878D82A}">
                    <a16:rowId xmlns:a16="http://schemas.microsoft.com/office/drawing/2014/main" val="3054458748"/>
                  </a:ext>
                </a:extLst>
              </a:tr>
            </a:tbl>
          </a:graphicData>
        </a:graphic>
      </p:graphicFrame>
      <p:sp>
        <p:nvSpPr>
          <p:cNvPr id="20" name="TextBox 19">
            <a:extLst>
              <a:ext uri="{FF2B5EF4-FFF2-40B4-BE49-F238E27FC236}">
                <a16:creationId xmlns:a16="http://schemas.microsoft.com/office/drawing/2014/main" id="{E903A5A7-C754-7442-8A58-18BD9CF8528A}"/>
              </a:ext>
            </a:extLst>
          </p:cNvPr>
          <p:cNvSpPr txBox="1"/>
          <p:nvPr/>
        </p:nvSpPr>
        <p:spPr>
          <a:xfrm>
            <a:off x="599767" y="1366684"/>
            <a:ext cx="3736258" cy="816078"/>
          </a:xfrm>
          <a:prstGeom prst="rect">
            <a:avLst/>
          </a:prstGeom>
          <a:solidFill>
            <a:schemeClr val="bg1"/>
          </a:solidFill>
        </p:spPr>
        <p:txBody>
          <a:bodyPr wrap="square" rtlCol="0">
            <a:spAutoFit/>
          </a:bodyPr>
          <a:lstStyle/>
          <a:p>
            <a:endParaRPr lang="en-US"/>
          </a:p>
        </p:txBody>
      </p:sp>
      <p:cxnSp>
        <p:nvCxnSpPr>
          <p:cNvPr id="22" name="Straight Connector 21">
            <a:extLst>
              <a:ext uri="{FF2B5EF4-FFF2-40B4-BE49-F238E27FC236}">
                <a16:creationId xmlns:a16="http://schemas.microsoft.com/office/drawing/2014/main" id="{87798D49-607B-AE40-9BC2-3CA5CDEE7AA2}"/>
              </a:ext>
            </a:extLst>
          </p:cNvPr>
          <p:cNvCxnSpPr/>
          <p:nvPr/>
        </p:nvCxnSpPr>
        <p:spPr>
          <a:xfrm>
            <a:off x="737418" y="5476564"/>
            <a:ext cx="10766322" cy="0"/>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771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ACC38-0FD5-B648-8EC4-6A4E3064CC1E}"/>
              </a:ext>
            </a:extLst>
          </p:cNvPr>
          <p:cNvSpPr>
            <a:spLocks noGrp="1"/>
          </p:cNvSpPr>
          <p:nvPr>
            <p:ph type="title"/>
          </p:nvPr>
        </p:nvSpPr>
        <p:spPr/>
        <p:txBody>
          <a:bodyPr/>
          <a:lstStyle/>
          <a:p>
            <a:r>
              <a:rPr lang="en-US"/>
              <a:t>Eight-Core Principles</a:t>
            </a:r>
          </a:p>
        </p:txBody>
      </p:sp>
      <p:graphicFrame>
        <p:nvGraphicFramePr>
          <p:cNvPr id="7" name="Content Placeholder 6">
            <a:extLst>
              <a:ext uri="{FF2B5EF4-FFF2-40B4-BE49-F238E27FC236}">
                <a16:creationId xmlns:a16="http://schemas.microsoft.com/office/drawing/2014/main" id="{331C323E-B7E5-D64C-A4CD-08459641F6D4}"/>
              </a:ext>
            </a:extLst>
          </p:cNvPr>
          <p:cNvGraphicFramePr>
            <a:graphicFrameLocks noGrp="1"/>
          </p:cNvGraphicFramePr>
          <p:nvPr>
            <p:ph idx="1"/>
            <p:extLst>
              <p:ext uri="{D42A27DB-BD31-4B8C-83A1-F6EECF244321}">
                <p14:modId xmlns:p14="http://schemas.microsoft.com/office/powerpoint/2010/main" val="2203198735"/>
              </p:ext>
            </p:extLst>
          </p:nvPr>
        </p:nvGraphicFramePr>
        <p:xfrm>
          <a:off x="417250" y="1260629"/>
          <a:ext cx="11221375" cy="46394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DC83105F-BD2C-D443-B543-637654D87CA2}"/>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68E4FE56-B1EC-9D4D-8120-A0BAAA801DF3}"/>
              </a:ext>
            </a:extLst>
          </p:cNvPr>
          <p:cNvSpPr>
            <a:spLocks noGrp="1"/>
          </p:cNvSpPr>
          <p:nvPr>
            <p:ph type="sldNum" sz="quarter" idx="12"/>
          </p:nvPr>
        </p:nvSpPr>
        <p:spPr/>
        <p:txBody>
          <a:bodyPr/>
          <a:lstStyle/>
          <a:p>
            <a:fld id="{3310D8EA-3107-4873-B9AB-DD7D3E79053A}" type="slidenum">
              <a:rPr lang="en-US" smtClean="0"/>
              <a:t>13</a:t>
            </a:fld>
            <a:endParaRPr lang="en-US"/>
          </a:p>
        </p:txBody>
      </p:sp>
      <p:pic>
        <p:nvPicPr>
          <p:cNvPr id="9" name="Picture 8">
            <a:extLst>
              <a:ext uri="{FF2B5EF4-FFF2-40B4-BE49-F238E27FC236}">
                <a16:creationId xmlns:a16="http://schemas.microsoft.com/office/drawing/2014/main" id="{750C0C78-1503-2144-B197-401001D2B908}"/>
              </a:ext>
            </a:extLst>
          </p:cNvPr>
          <p:cNvPicPr>
            <a:picLocks noChangeAspect="1"/>
          </p:cNvPicPr>
          <p:nvPr/>
        </p:nvPicPr>
        <p:blipFill>
          <a:blip r:embed="rId7"/>
          <a:stretch>
            <a:fillRect/>
          </a:stretch>
        </p:blipFill>
        <p:spPr>
          <a:xfrm>
            <a:off x="10218198" y="4144432"/>
            <a:ext cx="1747822" cy="1755625"/>
          </a:xfrm>
          <a:prstGeom prst="rect">
            <a:avLst/>
          </a:prstGeom>
        </p:spPr>
      </p:pic>
    </p:spTree>
    <p:extLst>
      <p:ext uri="{BB962C8B-B14F-4D97-AF65-F5344CB8AC3E}">
        <p14:creationId xmlns:p14="http://schemas.microsoft.com/office/powerpoint/2010/main" val="4168767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title="Upward arrow showing progression of four steps"/>
          <p:cNvGraphicFramePr>
            <a:graphicFrameLocks noGrp="1"/>
          </p:cNvGraphicFramePr>
          <p:nvPr>
            <p:ph idx="1"/>
            <p:extLst>
              <p:ext uri="{D42A27DB-BD31-4B8C-83A1-F6EECF244321}">
                <p14:modId xmlns:p14="http://schemas.microsoft.com/office/powerpoint/2010/main" val="68477223"/>
              </p:ext>
            </p:extLst>
          </p:nvPr>
        </p:nvGraphicFramePr>
        <p:xfrm>
          <a:off x="354133" y="1829971"/>
          <a:ext cx="11470005" cy="42555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9D4B392F-F485-1247-A38E-ECDB0CCFCEA3}"/>
              </a:ext>
            </a:extLst>
          </p:cNvPr>
          <p:cNvSpPr txBox="1"/>
          <p:nvPr/>
        </p:nvSpPr>
        <p:spPr>
          <a:xfrm>
            <a:off x="2647090" y="5536599"/>
            <a:ext cx="3559278" cy="461665"/>
          </a:xfrm>
          <a:prstGeom prst="rect">
            <a:avLst/>
          </a:prstGeom>
          <a:noFill/>
        </p:spPr>
        <p:txBody>
          <a:bodyPr wrap="square" rtlCol="0">
            <a:spAutoFit/>
          </a:bodyPr>
          <a:lstStyle/>
          <a:p>
            <a:r>
              <a:rPr lang="en-US" sz="1200"/>
              <a:t>Final binaries and/or packages </a:t>
            </a:r>
            <a:br>
              <a:rPr lang="en-US" sz="1200"/>
            </a:br>
            <a:r>
              <a:rPr lang="en-US" sz="1200"/>
              <a:t>should be versioned and immutable</a:t>
            </a:r>
          </a:p>
        </p:txBody>
      </p:sp>
      <p:sp>
        <p:nvSpPr>
          <p:cNvPr id="7" name="TextBox 6">
            <a:extLst>
              <a:ext uri="{FF2B5EF4-FFF2-40B4-BE49-F238E27FC236}">
                <a16:creationId xmlns:a16="http://schemas.microsoft.com/office/drawing/2014/main" id="{1EDDECA0-2BFA-B742-BA8F-02FAF9B02926}"/>
              </a:ext>
            </a:extLst>
          </p:cNvPr>
          <p:cNvSpPr txBox="1"/>
          <p:nvPr/>
        </p:nvSpPr>
        <p:spPr>
          <a:xfrm>
            <a:off x="867451" y="2691276"/>
            <a:ext cx="3559278" cy="646331"/>
          </a:xfrm>
          <a:prstGeom prst="rect">
            <a:avLst/>
          </a:prstGeom>
          <a:noFill/>
        </p:spPr>
        <p:txBody>
          <a:bodyPr wrap="square" rtlCol="0">
            <a:spAutoFit/>
          </a:bodyPr>
          <a:lstStyle/>
          <a:p>
            <a:r>
              <a:rPr lang="en-US" sz="1200"/>
              <a:t>Automate infrastructure for parity between environments, automate deployments to match each environments in progression</a:t>
            </a:r>
          </a:p>
        </p:txBody>
      </p:sp>
      <p:sp>
        <p:nvSpPr>
          <p:cNvPr id="9" name="TextBox 8">
            <a:extLst>
              <a:ext uri="{FF2B5EF4-FFF2-40B4-BE49-F238E27FC236}">
                <a16:creationId xmlns:a16="http://schemas.microsoft.com/office/drawing/2014/main" id="{DA072401-AA51-AD4B-AE1E-1369DCF6C995}"/>
              </a:ext>
            </a:extLst>
          </p:cNvPr>
          <p:cNvSpPr txBox="1"/>
          <p:nvPr/>
        </p:nvSpPr>
        <p:spPr>
          <a:xfrm>
            <a:off x="6665793" y="4444279"/>
            <a:ext cx="3559278" cy="461665"/>
          </a:xfrm>
          <a:prstGeom prst="rect">
            <a:avLst/>
          </a:prstGeom>
          <a:noFill/>
        </p:spPr>
        <p:txBody>
          <a:bodyPr wrap="square" rtlCol="0">
            <a:spAutoFit/>
          </a:bodyPr>
          <a:lstStyle/>
          <a:p>
            <a:r>
              <a:rPr lang="en-US" sz="1200"/>
              <a:t>Practice deployments often to avoid last minute or risky deployments to production</a:t>
            </a:r>
          </a:p>
        </p:txBody>
      </p:sp>
      <p:sp>
        <p:nvSpPr>
          <p:cNvPr id="19" name="Title 18">
            <a:extLst>
              <a:ext uri="{FF2B5EF4-FFF2-40B4-BE49-F238E27FC236}">
                <a16:creationId xmlns:a16="http://schemas.microsoft.com/office/drawing/2014/main" id="{1A68103E-6148-8A4A-A815-68CBA0884D37}"/>
              </a:ext>
            </a:extLst>
          </p:cNvPr>
          <p:cNvSpPr>
            <a:spLocks noGrp="1"/>
          </p:cNvSpPr>
          <p:nvPr>
            <p:ph type="title"/>
          </p:nvPr>
        </p:nvSpPr>
        <p:spPr>
          <a:xfrm>
            <a:off x="495300" y="0"/>
            <a:ext cx="8132885" cy="1074058"/>
          </a:xfrm>
        </p:spPr>
        <p:txBody>
          <a:bodyPr/>
          <a:lstStyle/>
          <a:p>
            <a:r>
              <a:rPr lang="en-US"/>
              <a:t>Four Core practices</a:t>
            </a:r>
          </a:p>
        </p:txBody>
      </p:sp>
      <p:sp>
        <p:nvSpPr>
          <p:cNvPr id="11" name="TextBox 10">
            <a:extLst>
              <a:ext uri="{FF2B5EF4-FFF2-40B4-BE49-F238E27FC236}">
                <a16:creationId xmlns:a16="http://schemas.microsoft.com/office/drawing/2014/main" id="{E5A6CFA7-31A8-4A49-8F09-1517F382F968}"/>
              </a:ext>
            </a:extLst>
          </p:cNvPr>
          <p:cNvSpPr txBox="1"/>
          <p:nvPr/>
        </p:nvSpPr>
        <p:spPr>
          <a:xfrm>
            <a:off x="4941389" y="1624718"/>
            <a:ext cx="4154303" cy="646331"/>
          </a:xfrm>
          <a:prstGeom prst="rect">
            <a:avLst/>
          </a:prstGeom>
          <a:noFill/>
        </p:spPr>
        <p:txBody>
          <a:bodyPr wrap="square" rtlCol="0">
            <a:spAutoFit/>
          </a:bodyPr>
          <a:lstStyle/>
          <a:p>
            <a:r>
              <a:rPr lang="en-US" sz="1200"/>
              <a:t>Building software is the responsibility of the entire team. Any problems and everyone should help to solve the problem (and create tests to cover the cause)</a:t>
            </a:r>
          </a:p>
        </p:txBody>
      </p:sp>
      <p:sp>
        <p:nvSpPr>
          <p:cNvPr id="3" name="Rectangle 2">
            <a:extLst>
              <a:ext uri="{FF2B5EF4-FFF2-40B4-BE49-F238E27FC236}">
                <a16:creationId xmlns:a16="http://schemas.microsoft.com/office/drawing/2014/main" id="{AD5E668B-9CB5-F443-A6B3-A47362B061F6}"/>
              </a:ext>
            </a:extLst>
          </p:cNvPr>
          <p:cNvSpPr/>
          <p:nvPr/>
        </p:nvSpPr>
        <p:spPr>
          <a:xfrm>
            <a:off x="4941389" y="1305635"/>
            <a:ext cx="3775393" cy="369332"/>
          </a:xfrm>
          <a:prstGeom prst="rect">
            <a:avLst/>
          </a:prstGeom>
        </p:spPr>
        <p:txBody>
          <a:bodyPr wrap="none">
            <a:spAutoFit/>
          </a:bodyPr>
          <a:lstStyle/>
          <a:p>
            <a:pPr lvl="0"/>
            <a:r>
              <a:rPr lang="en-US"/>
              <a:t>Anything breaks, all hands-on deck</a:t>
            </a:r>
          </a:p>
        </p:txBody>
      </p:sp>
      <p:cxnSp>
        <p:nvCxnSpPr>
          <p:cNvPr id="10" name="Straight Connector 9">
            <a:extLst>
              <a:ext uri="{FF2B5EF4-FFF2-40B4-BE49-F238E27FC236}">
                <a16:creationId xmlns:a16="http://schemas.microsoft.com/office/drawing/2014/main" id="{8F08130B-ACEA-6C4A-A02C-8F0E553EA42F}"/>
              </a:ext>
            </a:extLst>
          </p:cNvPr>
          <p:cNvCxnSpPr>
            <a:cxnSpLocks/>
          </p:cNvCxnSpPr>
          <p:nvPr/>
        </p:nvCxnSpPr>
        <p:spPr>
          <a:xfrm>
            <a:off x="2490951" y="3346980"/>
            <a:ext cx="1338552" cy="795928"/>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4F60AA-AE73-514D-ABC0-0A68CBF7B6C1}"/>
              </a:ext>
            </a:extLst>
          </p:cNvPr>
          <p:cNvCxnSpPr/>
          <p:nvPr/>
        </p:nvCxnSpPr>
        <p:spPr>
          <a:xfrm>
            <a:off x="945931" y="3342293"/>
            <a:ext cx="3090041"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8C6E4C4-7E01-0047-B2A4-A4190CB2E880}"/>
              </a:ext>
            </a:extLst>
          </p:cNvPr>
          <p:cNvCxnSpPr/>
          <p:nvPr/>
        </p:nvCxnSpPr>
        <p:spPr>
          <a:xfrm>
            <a:off x="2647090" y="5265683"/>
            <a:ext cx="0" cy="705369"/>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76A949-2098-A942-9BA2-03E1879CB78A}"/>
              </a:ext>
            </a:extLst>
          </p:cNvPr>
          <p:cNvCxnSpPr>
            <a:cxnSpLocks/>
          </p:cNvCxnSpPr>
          <p:nvPr/>
        </p:nvCxnSpPr>
        <p:spPr>
          <a:xfrm>
            <a:off x="6052358" y="3563852"/>
            <a:ext cx="572909" cy="102310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92E04D8-B112-5742-B4E6-05B68D165A11}"/>
              </a:ext>
            </a:extLst>
          </p:cNvPr>
          <p:cNvCxnSpPr>
            <a:cxnSpLocks/>
          </p:cNvCxnSpPr>
          <p:nvPr/>
        </p:nvCxnSpPr>
        <p:spPr>
          <a:xfrm>
            <a:off x="6641033" y="4159713"/>
            <a:ext cx="0" cy="746231"/>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4A9675A-C187-DC42-9D16-A0651C599DF7}"/>
              </a:ext>
            </a:extLst>
          </p:cNvPr>
          <p:cNvCxnSpPr>
            <a:cxnSpLocks/>
          </p:cNvCxnSpPr>
          <p:nvPr/>
        </p:nvCxnSpPr>
        <p:spPr>
          <a:xfrm>
            <a:off x="6521317" y="2300323"/>
            <a:ext cx="2195465" cy="726639"/>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35597C-F37D-6F4A-805E-751F5DF13D5A}"/>
              </a:ext>
            </a:extLst>
          </p:cNvPr>
          <p:cNvCxnSpPr/>
          <p:nvPr/>
        </p:nvCxnSpPr>
        <p:spPr>
          <a:xfrm>
            <a:off x="4976297" y="2295636"/>
            <a:ext cx="3090041"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6E3221-9399-304E-B437-4CC52AD0EA6C}"/>
              </a:ext>
            </a:extLst>
          </p:cNvPr>
          <p:cNvCxnSpPr>
            <a:cxnSpLocks/>
          </p:cNvCxnSpPr>
          <p:nvPr/>
        </p:nvCxnSpPr>
        <p:spPr>
          <a:xfrm>
            <a:off x="2050742" y="5193437"/>
            <a:ext cx="596347" cy="42493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07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A24F4-5D3D-D740-BDE5-85C536A6359C}"/>
              </a:ext>
            </a:extLst>
          </p:cNvPr>
          <p:cNvSpPr>
            <a:spLocks noGrp="1"/>
          </p:cNvSpPr>
          <p:nvPr>
            <p:ph type="title"/>
          </p:nvPr>
        </p:nvSpPr>
        <p:spPr>
          <a:xfrm>
            <a:off x="495300" y="0"/>
            <a:ext cx="9532278" cy="1074058"/>
          </a:xfrm>
        </p:spPr>
        <p:txBody>
          <a:bodyPr/>
          <a:lstStyle/>
          <a:p>
            <a:r>
              <a:rPr lang="en-US" sz="2800" b="1"/>
              <a:t>Health Care Cloud |</a:t>
            </a:r>
            <a:r>
              <a:rPr lang="en-US" sz="2800" b="1">
                <a:solidFill>
                  <a:srgbClr val="003C71"/>
                </a:solidFill>
                <a:latin typeface="arial" panose="020B0604020202020204" pitchFamily="34" charset="0"/>
              </a:rPr>
              <a:t> </a:t>
            </a:r>
            <a:r>
              <a:rPr lang="en-US" sz="2800" b="1">
                <a:solidFill>
                  <a:schemeClr val="accent1"/>
                </a:solidFill>
                <a:latin typeface="arial" panose="020B0604020202020204" pitchFamily="34" charset="0"/>
              </a:rPr>
              <a:t>Cloud Readiness Vs Cloud Native</a:t>
            </a:r>
            <a:endParaRPr lang="en-US" sz="2800"/>
          </a:p>
        </p:txBody>
      </p:sp>
      <p:sp>
        <p:nvSpPr>
          <p:cNvPr id="4" name="Footer Placeholder 3">
            <a:extLst>
              <a:ext uri="{FF2B5EF4-FFF2-40B4-BE49-F238E27FC236}">
                <a16:creationId xmlns:a16="http://schemas.microsoft.com/office/drawing/2014/main" id="{4BF19D90-A4D1-8148-9F6D-CFC0451F67E4}"/>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4983BD12-7BC3-B34E-ACD6-B4FC2A3DBFAF}"/>
              </a:ext>
            </a:extLst>
          </p:cNvPr>
          <p:cNvSpPr>
            <a:spLocks noGrp="1"/>
          </p:cNvSpPr>
          <p:nvPr>
            <p:ph type="sldNum" sz="quarter" idx="12"/>
          </p:nvPr>
        </p:nvSpPr>
        <p:spPr/>
        <p:txBody>
          <a:bodyPr/>
          <a:lstStyle/>
          <a:p>
            <a:fld id="{3310D8EA-3107-4873-B9AB-DD7D3E79053A}" type="slidenum">
              <a:rPr lang="en-US" smtClean="0"/>
              <a:t>15</a:t>
            </a:fld>
            <a:endParaRPr lang="en-US"/>
          </a:p>
        </p:txBody>
      </p:sp>
      <p:sp>
        <p:nvSpPr>
          <p:cNvPr id="6" name="Text Placeholder 5">
            <a:extLst>
              <a:ext uri="{FF2B5EF4-FFF2-40B4-BE49-F238E27FC236}">
                <a16:creationId xmlns:a16="http://schemas.microsoft.com/office/drawing/2014/main" id="{F1B6EBE0-CACD-A240-97D1-E94BE6231B7D}"/>
              </a:ext>
            </a:extLst>
          </p:cNvPr>
          <p:cNvSpPr>
            <a:spLocks noGrp="1"/>
          </p:cNvSpPr>
          <p:nvPr>
            <p:ph type="body" sz="quarter" idx="13"/>
          </p:nvPr>
        </p:nvSpPr>
        <p:spPr/>
        <p:txBody>
          <a:bodyPr/>
          <a:lstStyle/>
          <a:p>
            <a:r>
              <a:rPr lang="en-US"/>
              <a:t>There is a </a:t>
            </a:r>
            <a:r>
              <a:rPr lang="en-US" b="1"/>
              <a:t>maturity model</a:t>
            </a:r>
            <a:r>
              <a:rPr lang="en-US"/>
              <a:t> to cloud native.</a:t>
            </a:r>
          </a:p>
        </p:txBody>
      </p:sp>
      <p:graphicFrame>
        <p:nvGraphicFramePr>
          <p:cNvPr id="7" name="Content Placeholder 6">
            <a:extLst>
              <a:ext uri="{FF2B5EF4-FFF2-40B4-BE49-F238E27FC236}">
                <a16:creationId xmlns:a16="http://schemas.microsoft.com/office/drawing/2014/main" id="{4382ED66-5D59-614B-B236-27528795E0A5}"/>
              </a:ext>
            </a:extLst>
          </p:cNvPr>
          <p:cNvGraphicFramePr>
            <a:graphicFrameLocks noGrp="1"/>
          </p:cNvGraphicFramePr>
          <p:nvPr>
            <p:ph idx="1"/>
            <p:extLst>
              <p:ext uri="{D42A27DB-BD31-4B8C-83A1-F6EECF244321}">
                <p14:modId xmlns:p14="http://schemas.microsoft.com/office/powerpoint/2010/main" val="734555755"/>
              </p:ext>
            </p:extLst>
          </p:nvPr>
        </p:nvGraphicFramePr>
        <p:xfrm>
          <a:off x="454204" y="1722884"/>
          <a:ext cx="11315700" cy="40751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5905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AC288-E4F3-45E8-ACC6-117E47BF853A}"/>
              </a:ext>
            </a:extLst>
          </p:cNvPr>
          <p:cNvSpPr>
            <a:spLocks noGrp="1"/>
          </p:cNvSpPr>
          <p:nvPr>
            <p:ph type="title"/>
          </p:nvPr>
        </p:nvSpPr>
        <p:spPr/>
        <p:txBody>
          <a:bodyPr/>
          <a:lstStyle/>
          <a:p>
            <a:r>
              <a:rPr lang="en-US"/>
              <a:t>Assess Your Cloud Readiness</a:t>
            </a:r>
          </a:p>
        </p:txBody>
      </p:sp>
      <p:graphicFrame>
        <p:nvGraphicFramePr>
          <p:cNvPr id="7" name="Content Placeholder 6">
            <a:extLst>
              <a:ext uri="{FF2B5EF4-FFF2-40B4-BE49-F238E27FC236}">
                <a16:creationId xmlns:a16="http://schemas.microsoft.com/office/drawing/2014/main" id="{260042C8-9DA7-4842-97DD-9AF6021B3B15}"/>
              </a:ext>
            </a:extLst>
          </p:cNvPr>
          <p:cNvGraphicFramePr>
            <a:graphicFrameLocks noGrp="1"/>
          </p:cNvGraphicFramePr>
          <p:nvPr>
            <p:ph idx="1"/>
            <p:extLst>
              <p:ext uri="{D42A27DB-BD31-4B8C-83A1-F6EECF244321}">
                <p14:modId xmlns:p14="http://schemas.microsoft.com/office/powerpoint/2010/main" val="693362493"/>
              </p:ext>
            </p:extLst>
          </p:nvPr>
        </p:nvGraphicFramePr>
        <p:xfrm>
          <a:off x="495300" y="1610407"/>
          <a:ext cx="11312072" cy="4005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E446AC49-4EE6-4895-91D2-FA4E9EC2AECD}"/>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88ABB0BA-789A-4F0F-84FF-5F57235E8C05}"/>
              </a:ext>
            </a:extLst>
          </p:cNvPr>
          <p:cNvSpPr>
            <a:spLocks noGrp="1"/>
          </p:cNvSpPr>
          <p:nvPr>
            <p:ph type="sldNum" sz="quarter" idx="12"/>
          </p:nvPr>
        </p:nvSpPr>
        <p:spPr/>
        <p:txBody>
          <a:bodyPr/>
          <a:lstStyle/>
          <a:p>
            <a:fld id="{3310D8EA-3107-4873-B9AB-DD7D3E79053A}" type="slidenum">
              <a:rPr lang="en-US" smtClean="0"/>
              <a:t>16</a:t>
            </a:fld>
            <a:endParaRPr lang="en-US"/>
          </a:p>
        </p:txBody>
      </p:sp>
      <p:sp>
        <p:nvSpPr>
          <p:cNvPr id="6" name="Text Placeholder 5">
            <a:extLst>
              <a:ext uri="{FF2B5EF4-FFF2-40B4-BE49-F238E27FC236}">
                <a16:creationId xmlns:a16="http://schemas.microsoft.com/office/drawing/2014/main" id="{F6AF1F53-D234-4237-B8BE-138BF52AD609}"/>
              </a:ext>
            </a:extLst>
          </p:cNvPr>
          <p:cNvSpPr>
            <a:spLocks noGrp="1"/>
          </p:cNvSpPr>
          <p:nvPr>
            <p:ph type="body" sz="quarter" idx="13"/>
          </p:nvPr>
        </p:nvSpPr>
        <p:spPr>
          <a:xfrm>
            <a:off x="495299" y="1118282"/>
            <a:ext cx="8928399" cy="492125"/>
          </a:xfrm>
        </p:spPr>
        <p:txBody>
          <a:bodyPr/>
          <a:lstStyle/>
          <a:p>
            <a:r>
              <a:rPr lang="en-US"/>
              <a:t>General guidance to help make the pre-migration planning</a:t>
            </a:r>
          </a:p>
        </p:txBody>
      </p:sp>
      <p:grpSp>
        <p:nvGrpSpPr>
          <p:cNvPr id="3" name="Group 2">
            <a:extLst>
              <a:ext uri="{FF2B5EF4-FFF2-40B4-BE49-F238E27FC236}">
                <a16:creationId xmlns:a16="http://schemas.microsoft.com/office/drawing/2014/main" id="{796EA953-6DE3-4781-9C5D-77CB483CDDE5}"/>
              </a:ext>
            </a:extLst>
          </p:cNvPr>
          <p:cNvGrpSpPr/>
          <p:nvPr/>
        </p:nvGrpSpPr>
        <p:grpSpPr>
          <a:xfrm>
            <a:off x="1049155" y="5536898"/>
            <a:ext cx="10771180" cy="819368"/>
            <a:chOff x="1049155" y="5419452"/>
            <a:chExt cx="10771180" cy="819368"/>
          </a:xfrm>
        </p:grpSpPr>
        <p:sp>
          <p:nvSpPr>
            <p:cNvPr id="27" name="Flowchart: Terminator 26">
              <a:extLst>
                <a:ext uri="{FF2B5EF4-FFF2-40B4-BE49-F238E27FC236}">
                  <a16:creationId xmlns:a16="http://schemas.microsoft.com/office/drawing/2014/main" id="{8387F83B-99A5-4F98-97A7-709BE1AD6DB8}"/>
                </a:ext>
              </a:extLst>
            </p:cNvPr>
            <p:cNvSpPr/>
            <p:nvPr/>
          </p:nvSpPr>
          <p:spPr>
            <a:xfrm>
              <a:off x="1049155" y="5419452"/>
              <a:ext cx="3528508" cy="376517"/>
            </a:xfrm>
            <a:prstGeom prst="flowChartTerminator">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t>Remove/Retire</a:t>
              </a:r>
            </a:p>
          </p:txBody>
        </p:sp>
        <p:sp>
          <p:nvSpPr>
            <p:cNvPr id="28" name="Flowchart: Terminator 27">
              <a:extLst>
                <a:ext uri="{FF2B5EF4-FFF2-40B4-BE49-F238E27FC236}">
                  <a16:creationId xmlns:a16="http://schemas.microsoft.com/office/drawing/2014/main" id="{D32C1B37-F4FC-44FF-9E04-D897896597FB}"/>
                </a:ext>
              </a:extLst>
            </p:cNvPr>
            <p:cNvSpPr/>
            <p:nvPr/>
          </p:nvSpPr>
          <p:spPr>
            <a:xfrm>
              <a:off x="4709587" y="5419452"/>
              <a:ext cx="3528508" cy="376517"/>
            </a:xfrm>
            <a:prstGeom prst="flowChartTerminator">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a:p>
              <a:pPr algn="ctr"/>
              <a:r>
                <a:rPr lang="en-US" sz="1600"/>
                <a:t>Retain: Keep in a DC, somehow</a:t>
              </a:r>
            </a:p>
            <a:p>
              <a:pPr algn="ctr"/>
              <a:endParaRPr lang="en-US" sz="1600" err="1"/>
            </a:p>
          </p:txBody>
        </p:sp>
        <p:sp>
          <p:nvSpPr>
            <p:cNvPr id="29" name="Flowchart: Terminator 28">
              <a:extLst>
                <a:ext uri="{FF2B5EF4-FFF2-40B4-BE49-F238E27FC236}">
                  <a16:creationId xmlns:a16="http://schemas.microsoft.com/office/drawing/2014/main" id="{5ED88240-0815-4EC6-8AC9-A5BF03C87B99}"/>
                </a:ext>
              </a:extLst>
            </p:cNvPr>
            <p:cNvSpPr/>
            <p:nvPr/>
          </p:nvSpPr>
          <p:spPr>
            <a:xfrm>
              <a:off x="8268519" y="5419452"/>
              <a:ext cx="3528508" cy="376517"/>
            </a:xfrm>
            <a:prstGeom prst="flowChartTerminator">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Repurchase</a:t>
              </a:r>
              <a:endParaRPr lang="en-US" err="1"/>
            </a:p>
          </p:txBody>
        </p:sp>
        <p:sp>
          <p:nvSpPr>
            <p:cNvPr id="30" name="Flowchart: Terminator 29">
              <a:extLst>
                <a:ext uri="{FF2B5EF4-FFF2-40B4-BE49-F238E27FC236}">
                  <a16:creationId xmlns:a16="http://schemas.microsoft.com/office/drawing/2014/main" id="{3175E340-329D-420D-987C-E5899FD8D821}"/>
                </a:ext>
              </a:extLst>
            </p:cNvPr>
            <p:cNvSpPr/>
            <p:nvPr/>
          </p:nvSpPr>
          <p:spPr>
            <a:xfrm>
              <a:off x="1049155" y="5862303"/>
              <a:ext cx="3528508" cy="376517"/>
            </a:xfrm>
            <a:prstGeom prst="flowChartTerminator">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t>Rehost</a:t>
              </a:r>
            </a:p>
          </p:txBody>
        </p:sp>
        <p:sp>
          <p:nvSpPr>
            <p:cNvPr id="31" name="Flowchart: Terminator 30">
              <a:extLst>
                <a:ext uri="{FF2B5EF4-FFF2-40B4-BE49-F238E27FC236}">
                  <a16:creationId xmlns:a16="http://schemas.microsoft.com/office/drawing/2014/main" id="{1ACC25B8-03F0-4CF5-A8CB-817BF6E37478}"/>
                </a:ext>
              </a:extLst>
            </p:cNvPr>
            <p:cNvSpPr/>
            <p:nvPr/>
          </p:nvSpPr>
          <p:spPr>
            <a:xfrm>
              <a:off x="4698848" y="5862303"/>
              <a:ext cx="3528508" cy="376517"/>
            </a:xfrm>
            <a:prstGeom prst="flowChartTerminator">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t>Replatform</a:t>
              </a:r>
            </a:p>
          </p:txBody>
        </p:sp>
        <p:sp>
          <p:nvSpPr>
            <p:cNvPr id="32" name="Flowchart: Terminator 31">
              <a:extLst>
                <a:ext uri="{FF2B5EF4-FFF2-40B4-BE49-F238E27FC236}">
                  <a16:creationId xmlns:a16="http://schemas.microsoft.com/office/drawing/2014/main" id="{FBE22298-CBAB-4C5F-9DB3-2126C0E4D3EE}"/>
                </a:ext>
              </a:extLst>
            </p:cNvPr>
            <p:cNvSpPr/>
            <p:nvPr/>
          </p:nvSpPr>
          <p:spPr>
            <a:xfrm>
              <a:off x="8291827" y="5862303"/>
              <a:ext cx="3528508" cy="376517"/>
            </a:xfrm>
            <a:prstGeom prst="flowChartTerminator">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t>Refactor/Rewrite</a:t>
              </a:r>
            </a:p>
          </p:txBody>
        </p:sp>
      </p:grpSp>
    </p:spTree>
    <p:extLst>
      <p:ext uri="{BB962C8B-B14F-4D97-AF65-F5344CB8AC3E}">
        <p14:creationId xmlns:p14="http://schemas.microsoft.com/office/powerpoint/2010/main" val="2867403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73825-BF7F-4543-9DEF-C9611B7D1F7B}"/>
              </a:ext>
            </a:extLst>
          </p:cNvPr>
          <p:cNvSpPr>
            <a:spLocks noGrp="1"/>
          </p:cNvSpPr>
          <p:nvPr>
            <p:ph type="title"/>
          </p:nvPr>
        </p:nvSpPr>
        <p:spPr/>
        <p:txBody>
          <a:bodyPr/>
          <a:lstStyle/>
          <a:p>
            <a:r>
              <a:rPr lang="en-US"/>
              <a:t>Cloud-Native</a:t>
            </a:r>
          </a:p>
        </p:txBody>
      </p:sp>
      <p:sp>
        <p:nvSpPr>
          <p:cNvPr id="4" name="Footer Placeholder 3">
            <a:extLst>
              <a:ext uri="{FF2B5EF4-FFF2-40B4-BE49-F238E27FC236}">
                <a16:creationId xmlns:a16="http://schemas.microsoft.com/office/drawing/2014/main" id="{525EDCFA-5F05-D44E-ABC4-6DBD2D13C1C3}"/>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2120F1B3-49AE-384A-A6AA-2C20985E4DFE}"/>
              </a:ext>
            </a:extLst>
          </p:cNvPr>
          <p:cNvSpPr>
            <a:spLocks noGrp="1"/>
          </p:cNvSpPr>
          <p:nvPr>
            <p:ph type="sldNum" sz="quarter" idx="12"/>
          </p:nvPr>
        </p:nvSpPr>
        <p:spPr/>
        <p:txBody>
          <a:bodyPr/>
          <a:lstStyle/>
          <a:p>
            <a:fld id="{3310D8EA-3107-4873-B9AB-DD7D3E79053A}" type="slidenum">
              <a:rPr lang="en-US" smtClean="0"/>
              <a:t>17</a:t>
            </a:fld>
            <a:endParaRPr lang="en-US"/>
          </a:p>
        </p:txBody>
      </p:sp>
      <p:sp>
        <p:nvSpPr>
          <p:cNvPr id="6" name="Text Placeholder 5">
            <a:extLst>
              <a:ext uri="{FF2B5EF4-FFF2-40B4-BE49-F238E27FC236}">
                <a16:creationId xmlns:a16="http://schemas.microsoft.com/office/drawing/2014/main" id="{A8AAA5B7-5895-F64F-BFA2-4AD61DFCF1B7}"/>
              </a:ext>
            </a:extLst>
          </p:cNvPr>
          <p:cNvSpPr>
            <a:spLocks noGrp="1"/>
          </p:cNvSpPr>
          <p:nvPr>
            <p:ph type="body" sz="quarter" idx="13"/>
          </p:nvPr>
        </p:nvSpPr>
        <p:spPr/>
        <p:txBody>
          <a:bodyPr/>
          <a:lstStyle/>
          <a:p>
            <a:r>
              <a:rPr lang="en-US"/>
              <a:t>Maturity Matrix Categories</a:t>
            </a:r>
          </a:p>
        </p:txBody>
      </p:sp>
      <p:graphicFrame>
        <p:nvGraphicFramePr>
          <p:cNvPr id="7" name="Diagram 6" descr="Basic Timeline" title="SmartArt">
            <a:extLst>
              <a:ext uri="{FF2B5EF4-FFF2-40B4-BE49-F238E27FC236}">
                <a16:creationId xmlns:a16="http://schemas.microsoft.com/office/drawing/2014/main" id="{9CC894E6-7D92-0D4F-A372-69B40E7EBC96}"/>
              </a:ext>
            </a:extLst>
          </p:cNvPr>
          <p:cNvGraphicFramePr/>
          <p:nvPr>
            <p:extLst>
              <p:ext uri="{D42A27DB-BD31-4B8C-83A1-F6EECF244321}">
                <p14:modId xmlns:p14="http://schemas.microsoft.com/office/powerpoint/2010/main" val="688757268"/>
              </p:ext>
            </p:extLst>
          </p:nvPr>
        </p:nvGraphicFramePr>
        <p:xfrm>
          <a:off x="1144524" y="1527048"/>
          <a:ext cx="9902952" cy="4526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6916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769B806-5CCF-9542-84A2-B61AEDD9740B}"/>
              </a:ext>
            </a:extLst>
          </p:cNvPr>
          <p:cNvSpPr>
            <a:spLocks noGrp="1"/>
          </p:cNvSpPr>
          <p:nvPr>
            <p:ph type="title"/>
          </p:nvPr>
        </p:nvSpPr>
        <p:spPr>
          <a:xfrm>
            <a:off x="514350" y="1828800"/>
            <a:ext cx="7791450" cy="2128837"/>
          </a:xfrm>
        </p:spPr>
        <p:txBody>
          <a:bodyPr/>
          <a:lstStyle/>
          <a:p>
            <a:r>
              <a:rPr lang="en-US"/>
              <a:t>Cloud Ready using</a:t>
            </a:r>
            <a:br>
              <a:rPr lang="en-US"/>
            </a:br>
            <a:r>
              <a:rPr lang="en-US"/>
              <a:t>12-Factor principles</a:t>
            </a:r>
          </a:p>
        </p:txBody>
      </p:sp>
      <p:sp>
        <p:nvSpPr>
          <p:cNvPr id="18" name="Text Placeholder 4">
            <a:extLst>
              <a:ext uri="{FF2B5EF4-FFF2-40B4-BE49-F238E27FC236}">
                <a16:creationId xmlns:a16="http://schemas.microsoft.com/office/drawing/2014/main" id="{167FC8B3-6454-DF47-8F58-9B6639544AC1}"/>
              </a:ext>
            </a:extLst>
          </p:cNvPr>
          <p:cNvSpPr>
            <a:spLocks noGrp="1"/>
          </p:cNvSpPr>
          <p:nvPr>
            <p:ph type="body" idx="1"/>
          </p:nvPr>
        </p:nvSpPr>
        <p:spPr>
          <a:xfrm>
            <a:off x="514350" y="4122057"/>
            <a:ext cx="5561598" cy="1783443"/>
          </a:xfrm>
        </p:spPr>
        <p:txBody>
          <a:bodyPr/>
          <a:lstStyle/>
          <a:p>
            <a:r>
              <a:rPr lang="en-US"/>
              <a:t>Brian Rieger</a:t>
            </a:r>
          </a:p>
        </p:txBody>
      </p:sp>
    </p:spTree>
    <p:extLst>
      <p:ext uri="{BB962C8B-B14F-4D97-AF65-F5344CB8AC3E}">
        <p14:creationId xmlns:p14="http://schemas.microsoft.com/office/powerpoint/2010/main" val="3374262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204F9-C84D-4D49-9389-7BFB62B20E8E}"/>
              </a:ext>
            </a:extLst>
          </p:cNvPr>
          <p:cNvSpPr>
            <a:spLocks noGrp="1"/>
          </p:cNvSpPr>
          <p:nvPr>
            <p:ph type="title"/>
          </p:nvPr>
        </p:nvSpPr>
        <p:spPr>
          <a:xfrm>
            <a:off x="495300" y="0"/>
            <a:ext cx="8686800" cy="1074058"/>
          </a:xfrm>
        </p:spPr>
        <p:txBody>
          <a:bodyPr/>
          <a:lstStyle/>
          <a:p>
            <a:r>
              <a:rPr lang="en-US" sz="2800"/>
              <a:t>The 12 Factors</a:t>
            </a:r>
          </a:p>
        </p:txBody>
      </p:sp>
      <p:sp>
        <p:nvSpPr>
          <p:cNvPr id="3" name="Slide Number Placeholder 2">
            <a:extLst>
              <a:ext uri="{FF2B5EF4-FFF2-40B4-BE49-F238E27FC236}">
                <a16:creationId xmlns:a16="http://schemas.microsoft.com/office/drawing/2014/main" id="{E954FDD8-5510-444D-8172-859ED533311E}"/>
              </a:ext>
            </a:extLst>
          </p:cNvPr>
          <p:cNvSpPr>
            <a:spLocks noGrp="1"/>
          </p:cNvSpPr>
          <p:nvPr>
            <p:ph type="sldNum" sz="quarter" idx="12"/>
          </p:nvPr>
        </p:nvSpPr>
        <p:spPr/>
        <p:txBody>
          <a:bodyPr/>
          <a:lstStyle/>
          <a:p>
            <a:fld id="{3310D8EA-3107-4873-B9AB-DD7D3E79053A}" type="slidenum">
              <a:rPr lang="en-US" smtClean="0">
                <a:solidFill>
                  <a:srgbClr val="55565A">
                    <a:tint val="75000"/>
                  </a:srgbClr>
                </a:solidFill>
              </a:rPr>
              <a:pPr/>
              <a:t>19</a:t>
            </a:fld>
            <a:endParaRPr lang="en-US">
              <a:solidFill>
                <a:srgbClr val="55565A">
                  <a:tint val="75000"/>
                </a:srgbClr>
              </a:solidFill>
            </a:endParaRPr>
          </a:p>
        </p:txBody>
      </p:sp>
      <p:sp>
        <p:nvSpPr>
          <p:cNvPr id="4" name="Footer Placeholder 3">
            <a:extLst>
              <a:ext uri="{FF2B5EF4-FFF2-40B4-BE49-F238E27FC236}">
                <a16:creationId xmlns:a16="http://schemas.microsoft.com/office/drawing/2014/main" id="{E12631B5-BF1C-FE4E-82DB-1DDB2E10AAC3}"/>
              </a:ext>
            </a:extLst>
          </p:cNvPr>
          <p:cNvSpPr>
            <a:spLocks noGrp="1"/>
          </p:cNvSpPr>
          <p:nvPr>
            <p:ph type="ftr" sz="quarter" idx="3"/>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8" name="Rectangle 7">
            <a:extLst>
              <a:ext uri="{FF2B5EF4-FFF2-40B4-BE49-F238E27FC236}">
                <a16:creationId xmlns:a16="http://schemas.microsoft.com/office/drawing/2014/main" id="{BD821B47-DD56-B748-A1D1-3E37AD734088}"/>
              </a:ext>
            </a:extLst>
          </p:cNvPr>
          <p:cNvSpPr/>
          <p:nvPr/>
        </p:nvSpPr>
        <p:spPr>
          <a:xfrm>
            <a:off x="4587766" y="2205720"/>
            <a:ext cx="6645384" cy="3149600"/>
          </a:xfrm>
          <a:prstGeom prst="rect">
            <a:avLst/>
          </a:prstGeom>
        </p:spPr>
        <p:txBody>
          <a:bodyPr vert="horz" lIns="0" tIns="0" rIns="0" bIns="0" numCol="2" rtlCol="0">
            <a:noAutofit/>
          </a:bodyPr>
          <a:lstStyle/>
          <a:p>
            <a:pPr marL="457200" indent="-457200">
              <a:lnSpc>
                <a:spcPct val="95000"/>
              </a:lnSpc>
              <a:spcBef>
                <a:spcPts val="800"/>
              </a:spcBef>
              <a:spcAft>
                <a:spcPts val="600"/>
              </a:spcAft>
              <a:buClr>
                <a:srgbClr val="E87722"/>
              </a:buClr>
              <a:buFont typeface="+mj-lt"/>
              <a:buAutoNum type="arabicPeriod"/>
            </a:pPr>
            <a:r>
              <a:rPr lang="en-US" b="1">
                <a:solidFill>
                  <a:schemeClr val="tx2"/>
                </a:solidFill>
              </a:rPr>
              <a:t>Codebase</a:t>
            </a:r>
          </a:p>
          <a:p>
            <a:pPr marL="457200" indent="-457200">
              <a:lnSpc>
                <a:spcPct val="95000"/>
              </a:lnSpc>
              <a:spcBef>
                <a:spcPts val="800"/>
              </a:spcBef>
              <a:spcAft>
                <a:spcPts val="600"/>
              </a:spcAft>
              <a:buClr>
                <a:srgbClr val="E87722"/>
              </a:buClr>
              <a:buFont typeface="+mj-lt"/>
              <a:buAutoNum type="arabicPeriod"/>
            </a:pPr>
            <a:r>
              <a:rPr lang="en-US" b="1">
                <a:solidFill>
                  <a:schemeClr val="tx2"/>
                </a:solidFill>
              </a:rPr>
              <a:t>Dependencies</a:t>
            </a:r>
          </a:p>
          <a:p>
            <a:pPr marL="457200" indent="-457200">
              <a:lnSpc>
                <a:spcPct val="95000"/>
              </a:lnSpc>
              <a:spcBef>
                <a:spcPts val="800"/>
              </a:spcBef>
              <a:spcAft>
                <a:spcPts val="600"/>
              </a:spcAft>
              <a:buClr>
                <a:srgbClr val="E87722"/>
              </a:buClr>
              <a:buFont typeface="+mj-lt"/>
              <a:buAutoNum type="arabicPeriod"/>
            </a:pPr>
            <a:r>
              <a:rPr lang="en-US" b="1">
                <a:solidFill>
                  <a:schemeClr val="tx2"/>
                </a:solidFill>
              </a:rPr>
              <a:t>Config</a:t>
            </a:r>
          </a:p>
          <a:p>
            <a:pPr marL="457200" indent="-457200">
              <a:lnSpc>
                <a:spcPct val="95000"/>
              </a:lnSpc>
              <a:spcBef>
                <a:spcPts val="800"/>
              </a:spcBef>
              <a:spcAft>
                <a:spcPts val="600"/>
              </a:spcAft>
              <a:buClr>
                <a:srgbClr val="E87722"/>
              </a:buClr>
              <a:buFont typeface="+mj-lt"/>
              <a:buAutoNum type="arabicPeriod"/>
            </a:pPr>
            <a:r>
              <a:rPr lang="en-US" b="1">
                <a:solidFill>
                  <a:schemeClr val="tx2"/>
                </a:solidFill>
              </a:rPr>
              <a:t>Backing Services</a:t>
            </a:r>
          </a:p>
          <a:p>
            <a:pPr marL="457200" indent="-457200">
              <a:lnSpc>
                <a:spcPct val="95000"/>
              </a:lnSpc>
              <a:spcBef>
                <a:spcPts val="800"/>
              </a:spcBef>
              <a:spcAft>
                <a:spcPts val="600"/>
              </a:spcAft>
              <a:buClr>
                <a:srgbClr val="E87722"/>
              </a:buClr>
              <a:buFont typeface="+mj-lt"/>
              <a:buAutoNum type="arabicPeriod"/>
            </a:pPr>
            <a:r>
              <a:rPr lang="en-US" b="1">
                <a:solidFill>
                  <a:schemeClr val="tx2"/>
                </a:solidFill>
              </a:rPr>
              <a:t>Build, Release, Run</a:t>
            </a:r>
          </a:p>
          <a:p>
            <a:pPr marL="457200" indent="-457200">
              <a:lnSpc>
                <a:spcPct val="95000"/>
              </a:lnSpc>
              <a:spcBef>
                <a:spcPts val="800"/>
              </a:spcBef>
              <a:spcAft>
                <a:spcPts val="600"/>
              </a:spcAft>
              <a:buClr>
                <a:srgbClr val="E87722"/>
              </a:buClr>
              <a:buFont typeface="+mj-lt"/>
              <a:buAutoNum type="arabicPeriod"/>
            </a:pPr>
            <a:r>
              <a:rPr lang="en-US" b="1">
                <a:solidFill>
                  <a:schemeClr val="tx2"/>
                </a:solidFill>
              </a:rPr>
              <a:t>Processes</a:t>
            </a:r>
          </a:p>
          <a:p>
            <a:pPr marL="457200" indent="-457200">
              <a:lnSpc>
                <a:spcPct val="95000"/>
              </a:lnSpc>
              <a:spcBef>
                <a:spcPts val="800"/>
              </a:spcBef>
              <a:spcAft>
                <a:spcPts val="600"/>
              </a:spcAft>
              <a:buClr>
                <a:srgbClr val="E87722"/>
              </a:buClr>
              <a:buFont typeface="+mj-lt"/>
              <a:buAutoNum type="arabicPeriod"/>
            </a:pPr>
            <a:r>
              <a:rPr lang="en-US" b="1">
                <a:solidFill>
                  <a:schemeClr val="tx2"/>
                </a:solidFill>
              </a:rPr>
              <a:t>Port Binding</a:t>
            </a:r>
          </a:p>
          <a:p>
            <a:pPr marL="457200" indent="-457200">
              <a:lnSpc>
                <a:spcPct val="95000"/>
              </a:lnSpc>
              <a:spcBef>
                <a:spcPts val="800"/>
              </a:spcBef>
              <a:spcAft>
                <a:spcPts val="600"/>
              </a:spcAft>
              <a:buClr>
                <a:srgbClr val="E87722"/>
              </a:buClr>
              <a:buFont typeface="+mj-lt"/>
              <a:buAutoNum type="arabicPeriod"/>
            </a:pPr>
            <a:r>
              <a:rPr lang="en-US" b="1">
                <a:solidFill>
                  <a:schemeClr val="tx2"/>
                </a:solidFill>
              </a:rPr>
              <a:t>Concurrency</a:t>
            </a:r>
          </a:p>
          <a:p>
            <a:pPr marL="457200" indent="-457200">
              <a:lnSpc>
                <a:spcPct val="95000"/>
              </a:lnSpc>
              <a:spcBef>
                <a:spcPts val="800"/>
              </a:spcBef>
              <a:spcAft>
                <a:spcPts val="600"/>
              </a:spcAft>
              <a:buClr>
                <a:srgbClr val="E87722"/>
              </a:buClr>
              <a:buFont typeface="+mj-lt"/>
              <a:buAutoNum type="arabicPeriod"/>
            </a:pPr>
            <a:r>
              <a:rPr lang="en-US" b="1">
                <a:solidFill>
                  <a:schemeClr val="tx2"/>
                </a:solidFill>
              </a:rPr>
              <a:t>Disposability </a:t>
            </a:r>
          </a:p>
          <a:p>
            <a:pPr marL="457200" indent="-457200">
              <a:lnSpc>
                <a:spcPct val="95000"/>
              </a:lnSpc>
              <a:spcBef>
                <a:spcPts val="800"/>
              </a:spcBef>
              <a:spcAft>
                <a:spcPts val="600"/>
              </a:spcAft>
              <a:buClr>
                <a:srgbClr val="E87722"/>
              </a:buClr>
              <a:buFont typeface="+mj-lt"/>
              <a:buAutoNum type="arabicPeriod"/>
            </a:pPr>
            <a:r>
              <a:rPr lang="en-US" b="1">
                <a:solidFill>
                  <a:schemeClr val="tx2"/>
                </a:solidFill>
              </a:rPr>
              <a:t>Dev/Prod Parity</a:t>
            </a:r>
          </a:p>
          <a:p>
            <a:pPr marL="457200" indent="-457200">
              <a:lnSpc>
                <a:spcPct val="95000"/>
              </a:lnSpc>
              <a:spcBef>
                <a:spcPts val="800"/>
              </a:spcBef>
              <a:spcAft>
                <a:spcPts val="600"/>
              </a:spcAft>
              <a:buClr>
                <a:srgbClr val="E87722"/>
              </a:buClr>
              <a:buFont typeface="+mj-lt"/>
              <a:buAutoNum type="arabicPeriod"/>
            </a:pPr>
            <a:r>
              <a:rPr lang="en-US" b="1">
                <a:solidFill>
                  <a:schemeClr val="tx2"/>
                </a:solidFill>
              </a:rPr>
              <a:t>Logs</a:t>
            </a:r>
          </a:p>
          <a:p>
            <a:pPr marL="457200" indent="-457200">
              <a:lnSpc>
                <a:spcPct val="95000"/>
              </a:lnSpc>
              <a:spcBef>
                <a:spcPts val="800"/>
              </a:spcBef>
              <a:spcAft>
                <a:spcPts val="600"/>
              </a:spcAft>
              <a:buClr>
                <a:srgbClr val="E87722"/>
              </a:buClr>
              <a:buFont typeface="+mj-lt"/>
              <a:buAutoNum type="arabicPeriod"/>
            </a:pPr>
            <a:r>
              <a:rPr lang="en-US" b="1">
                <a:solidFill>
                  <a:schemeClr val="tx2"/>
                </a:solidFill>
              </a:rPr>
              <a:t>Admin Processes</a:t>
            </a:r>
          </a:p>
        </p:txBody>
      </p:sp>
      <p:sp>
        <p:nvSpPr>
          <p:cNvPr id="6" name="Rectangle 5">
            <a:extLst>
              <a:ext uri="{FF2B5EF4-FFF2-40B4-BE49-F238E27FC236}">
                <a16:creationId xmlns:a16="http://schemas.microsoft.com/office/drawing/2014/main" id="{4AFE5121-F2D7-1E49-92E1-B5066E606060}"/>
              </a:ext>
            </a:extLst>
          </p:cNvPr>
          <p:cNvSpPr/>
          <p:nvPr/>
        </p:nvSpPr>
        <p:spPr>
          <a:xfrm>
            <a:off x="260131" y="2205720"/>
            <a:ext cx="4146331" cy="3149600"/>
          </a:xfrm>
          <a:prstGeom prst="rect">
            <a:avLst/>
          </a:prstGeom>
        </p:spPr>
        <p:txBody>
          <a:bodyPr vert="horz" lIns="0" tIns="0" rIns="0" bIns="0" numCol="2" rtlCol="0">
            <a:noAutofit/>
          </a:bodyPr>
          <a:lstStyle/>
          <a:p>
            <a:pPr>
              <a:lnSpc>
                <a:spcPct val="95000"/>
              </a:lnSpc>
              <a:spcBef>
                <a:spcPts val="800"/>
              </a:spcBef>
              <a:spcAft>
                <a:spcPts val="600"/>
              </a:spcAft>
              <a:buClr>
                <a:srgbClr val="E87722"/>
              </a:buClr>
            </a:pPr>
            <a:r>
              <a:rPr lang="en-US" sz="1400" b="1">
                <a:solidFill>
                  <a:schemeClr val="tx2"/>
                </a:solidFill>
              </a:rPr>
              <a:t>Origins</a:t>
            </a:r>
          </a:p>
          <a:p>
            <a:pPr marL="285750" indent="-285750">
              <a:lnSpc>
                <a:spcPct val="95000"/>
              </a:lnSpc>
              <a:spcBef>
                <a:spcPts val="800"/>
              </a:spcBef>
              <a:spcAft>
                <a:spcPts val="600"/>
              </a:spcAft>
              <a:buClr>
                <a:srgbClr val="E87722"/>
              </a:buClr>
              <a:buFont typeface="Wingdings" pitchFamily="2" charset="2"/>
              <a:buChar char="Ø"/>
            </a:pPr>
            <a:r>
              <a:rPr lang="en-US" sz="1400" b="1">
                <a:solidFill>
                  <a:schemeClr val="tx2"/>
                </a:solidFill>
              </a:rPr>
              <a:t>Designed by Heroku 2012</a:t>
            </a:r>
          </a:p>
          <a:p>
            <a:pPr marL="285750" indent="-285750">
              <a:lnSpc>
                <a:spcPct val="95000"/>
              </a:lnSpc>
              <a:spcBef>
                <a:spcPts val="800"/>
              </a:spcBef>
              <a:spcAft>
                <a:spcPts val="600"/>
              </a:spcAft>
              <a:buClr>
                <a:srgbClr val="E87722"/>
              </a:buClr>
              <a:buFont typeface="Wingdings" pitchFamily="2" charset="2"/>
              <a:buChar char="Ø"/>
            </a:pPr>
            <a:r>
              <a:rPr lang="en-US" sz="1400" b="1">
                <a:solidFill>
                  <a:schemeClr val="tx2"/>
                </a:solidFill>
              </a:rPr>
              <a:t>Focus on stateless compute containers</a:t>
            </a:r>
          </a:p>
          <a:p>
            <a:pPr marL="285750" indent="-285750">
              <a:lnSpc>
                <a:spcPct val="95000"/>
              </a:lnSpc>
              <a:spcBef>
                <a:spcPts val="800"/>
              </a:spcBef>
              <a:spcAft>
                <a:spcPts val="600"/>
              </a:spcAft>
              <a:buClr>
                <a:srgbClr val="E87722"/>
              </a:buClr>
              <a:buFont typeface="Wingdings" pitchFamily="2" charset="2"/>
              <a:buChar char="Ø"/>
            </a:pPr>
            <a:r>
              <a:rPr lang="en-US" sz="1400" b="1">
                <a:solidFill>
                  <a:schemeClr val="tx2"/>
                </a:solidFill>
              </a:rPr>
              <a:t>Best Practices &amp; guidelines, not rules</a:t>
            </a:r>
          </a:p>
          <a:p>
            <a:pPr marL="285750" indent="-285750">
              <a:lnSpc>
                <a:spcPct val="95000"/>
              </a:lnSpc>
              <a:spcBef>
                <a:spcPts val="800"/>
              </a:spcBef>
              <a:spcAft>
                <a:spcPts val="600"/>
              </a:spcAft>
              <a:buClr>
                <a:srgbClr val="E87722"/>
              </a:buClr>
              <a:buFont typeface="Wingdings" pitchFamily="2" charset="2"/>
              <a:buChar char="Ø"/>
            </a:pPr>
            <a:r>
              <a:rPr lang="en-US" sz="1400" b="1">
                <a:solidFill>
                  <a:schemeClr val="tx2"/>
                </a:solidFill>
              </a:rPr>
              <a:t>Embodies Cloud Native best practices</a:t>
            </a:r>
          </a:p>
        </p:txBody>
      </p:sp>
      <p:cxnSp>
        <p:nvCxnSpPr>
          <p:cNvPr id="7" name="Straight Connector 6">
            <a:extLst>
              <a:ext uri="{FF2B5EF4-FFF2-40B4-BE49-F238E27FC236}">
                <a16:creationId xmlns:a16="http://schemas.microsoft.com/office/drawing/2014/main" id="{C2D4DC55-36C0-9B42-AAFB-247D6610EC78}"/>
              </a:ext>
            </a:extLst>
          </p:cNvPr>
          <p:cNvCxnSpPr/>
          <p:nvPr/>
        </p:nvCxnSpPr>
        <p:spPr>
          <a:xfrm>
            <a:off x="4351283" y="1852448"/>
            <a:ext cx="0" cy="401232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01B695B-8D15-F74C-969B-3B13C8CA6C66}"/>
              </a:ext>
            </a:extLst>
          </p:cNvPr>
          <p:cNvCxnSpPr/>
          <p:nvPr/>
        </p:nvCxnSpPr>
        <p:spPr>
          <a:xfrm>
            <a:off x="197069" y="2467303"/>
            <a:ext cx="945931"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329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9A9E-423F-4437-BA03-F7F0FFC71DD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6948785-0F43-4D14-9E76-DDEC689EE94C}"/>
              </a:ext>
            </a:extLst>
          </p:cNvPr>
          <p:cNvSpPr>
            <a:spLocks noGrp="1"/>
          </p:cNvSpPr>
          <p:nvPr>
            <p:ph idx="1"/>
          </p:nvPr>
        </p:nvSpPr>
        <p:spPr>
          <a:xfrm>
            <a:off x="4906736" y="2395520"/>
            <a:ext cx="6670964" cy="4074432"/>
          </a:xfrm>
        </p:spPr>
        <p:txBody>
          <a:bodyPr/>
          <a:lstStyle/>
          <a:p>
            <a:pPr marL="342900" indent="-342900">
              <a:buClr>
                <a:srgbClr val="E87722"/>
              </a:buClr>
              <a:buFont typeface="Wingdings" panose="05000000000000000000" pitchFamily="2" charset="2"/>
              <a:buChar char="ü"/>
            </a:pPr>
            <a:r>
              <a:rPr lang="en-US" dirty="0"/>
              <a:t>What is Cloud Ready?</a:t>
            </a:r>
          </a:p>
          <a:p>
            <a:pPr marL="342900" indent="-342900">
              <a:buClr>
                <a:srgbClr val="E87722"/>
              </a:buClr>
              <a:buFont typeface="Wingdings" panose="05000000000000000000" pitchFamily="2" charset="2"/>
              <a:buChar char="ü"/>
            </a:pPr>
            <a:r>
              <a:rPr lang="en-US" dirty="0"/>
              <a:t>Differences to Traditional Delivery</a:t>
            </a:r>
          </a:p>
          <a:p>
            <a:pPr marL="342900" indent="-342900">
              <a:buClr>
                <a:srgbClr val="E87722"/>
              </a:buClr>
              <a:buFont typeface="Wingdings" panose="05000000000000000000" pitchFamily="2" charset="2"/>
              <a:buChar char="ü"/>
            </a:pPr>
            <a:r>
              <a:rPr lang="en-US" dirty="0"/>
              <a:t>Measuring maturity</a:t>
            </a:r>
          </a:p>
          <a:p>
            <a:pPr marL="342900" indent="-342900">
              <a:buClr>
                <a:srgbClr val="E87722"/>
              </a:buClr>
              <a:buFont typeface="Wingdings" panose="05000000000000000000" pitchFamily="2" charset="2"/>
              <a:buChar char="ü"/>
            </a:pPr>
            <a:r>
              <a:rPr lang="en-US" dirty="0"/>
              <a:t>Enhancing Cloud-ready applications with 12-Factor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651AC940-9F12-4564-A759-64F948DF82E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5565A">
                    <a:tint val="75000"/>
                  </a:srgbClr>
                </a:solidFill>
                <a:effectLst/>
                <a:uLnTx/>
                <a:uFillTx/>
                <a:latin typeface="Arial" panose="020B0604020202020204"/>
                <a:ea typeface="+mn-ea"/>
                <a:cs typeface="+mn-cs"/>
              </a:rPr>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D1E6B003-A3D9-441C-9C86-AAA463A1E9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0D8EA-3107-4873-B9AB-DD7D3E79053A}" type="slidenum">
              <a:rPr kumimoji="0" lang="en-US" sz="1200" b="0" i="0" u="none" strike="noStrike" kern="1200" cap="none" spc="0" normalizeH="0" baseline="0" noProof="0" smtClean="0">
                <a:ln>
                  <a:noFill/>
                </a:ln>
                <a:solidFill>
                  <a:srgbClr val="55565A">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55565A">
                  <a:tint val="75000"/>
                </a:srgbClr>
              </a:solidFill>
              <a:effectLst/>
              <a:uLnTx/>
              <a:uFillTx/>
              <a:latin typeface="Arial" panose="020B0604020202020204"/>
              <a:ea typeface="+mn-ea"/>
              <a:cs typeface="+mn-cs"/>
            </a:endParaRPr>
          </a:p>
        </p:txBody>
      </p:sp>
      <p:sp>
        <p:nvSpPr>
          <p:cNvPr id="6" name="Oval 5">
            <a:extLst>
              <a:ext uri="{FF2B5EF4-FFF2-40B4-BE49-F238E27FC236}">
                <a16:creationId xmlns:a16="http://schemas.microsoft.com/office/drawing/2014/main" id="{A5BAE250-A9DD-7F4B-8C3F-1E2387177016}"/>
              </a:ext>
            </a:extLst>
          </p:cNvPr>
          <p:cNvSpPr/>
          <p:nvPr/>
        </p:nvSpPr>
        <p:spPr>
          <a:xfrm>
            <a:off x="495300" y="1825625"/>
            <a:ext cx="3837709" cy="3837709"/>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rial" panose="020B0604020202020204"/>
              <a:ea typeface="+mn-ea"/>
              <a:cs typeface="+mn-cs"/>
            </a:endParaRPr>
          </a:p>
        </p:txBody>
      </p:sp>
      <p:pic>
        <p:nvPicPr>
          <p:cNvPr id="8" name="Picture 7">
            <a:extLst>
              <a:ext uri="{FF2B5EF4-FFF2-40B4-BE49-F238E27FC236}">
                <a16:creationId xmlns:a16="http://schemas.microsoft.com/office/drawing/2014/main" id="{4E355C97-F1AE-E446-8582-90DA867AF0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2129" y="2189017"/>
            <a:ext cx="1904049" cy="2845376"/>
          </a:xfrm>
          <a:prstGeom prst="rect">
            <a:avLst/>
          </a:prstGeom>
        </p:spPr>
      </p:pic>
    </p:spTree>
    <p:extLst>
      <p:ext uri="{BB962C8B-B14F-4D97-AF65-F5344CB8AC3E}">
        <p14:creationId xmlns:p14="http://schemas.microsoft.com/office/powerpoint/2010/main" val="2483064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204F9-C84D-4D49-9389-7BFB62B20E8E}"/>
              </a:ext>
            </a:extLst>
          </p:cNvPr>
          <p:cNvSpPr>
            <a:spLocks noGrp="1"/>
          </p:cNvSpPr>
          <p:nvPr>
            <p:ph type="title"/>
          </p:nvPr>
        </p:nvSpPr>
        <p:spPr>
          <a:xfrm>
            <a:off x="495300" y="0"/>
            <a:ext cx="8686800" cy="1074058"/>
          </a:xfrm>
        </p:spPr>
        <p:txBody>
          <a:bodyPr/>
          <a:lstStyle/>
          <a:p>
            <a:r>
              <a:rPr lang="en-US" sz="2800" dirty="0"/>
              <a:t>#1 &amp; 2 Codebase and Dependencies</a:t>
            </a:r>
          </a:p>
        </p:txBody>
      </p:sp>
      <p:sp>
        <p:nvSpPr>
          <p:cNvPr id="3" name="Slide Number Placeholder 2">
            <a:extLst>
              <a:ext uri="{FF2B5EF4-FFF2-40B4-BE49-F238E27FC236}">
                <a16:creationId xmlns:a16="http://schemas.microsoft.com/office/drawing/2014/main" id="{E954FDD8-5510-444D-8172-859ED533311E}"/>
              </a:ext>
            </a:extLst>
          </p:cNvPr>
          <p:cNvSpPr>
            <a:spLocks noGrp="1"/>
          </p:cNvSpPr>
          <p:nvPr>
            <p:ph type="sldNum" sz="quarter" idx="12"/>
          </p:nvPr>
        </p:nvSpPr>
        <p:spPr/>
        <p:txBody>
          <a:bodyPr/>
          <a:lstStyle/>
          <a:p>
            <a:fld id="{3310D8EA-3107-4873-B9AB-DD7D3E79053A}" type="slidenum">
              <a:rPr lang="en-US" smtClean="0">
                <a:solidFill>
                  <a:srgbClr val="55565A">
                    <a:tint val="75000"/>
                  </a:srgbClr>
                </a:solidFill>
              </a:rPr>
              <a:pPr/>
              <a:t>20</a:t>
            </a:fld>
            <a:endParaRPr lang="en-US">
              <a:solidFill>
                <a:srgbClr val="55565A">
                  <a:tint val="75000"/>
                </a:srgbClr>
              </a:solidFill>
            </a:endParaRPr>
          </a:p>
        </p:txBody>
      </p:sp>
      <p:sp>
        <p:nvSpPr>
          <p:cNvPr id="4" name="Footer Placeholder 3">
            <a:extLst>
              <a:ext uri="{FF2B5EF4-FFF2-40B4-BE49-F238E27FC236}">
                <a16:creationId xmlns:a16="http://schemas.microsoft.com/office/drawing/2014/main" id="{E12631B5-BF1C-FE4E-82DB-1DDB2E10AAC3}"/>
              </a:ext>
            </a:extLst>
          </p:cNvPr>
          <p:cNvSpPr>
            <a:spLocks noGrp="1"/>
          </p:cNvSpPr>
          <p:nvPr>
            <p:ph type="ftr" sz="quarter" idx="3"/>
          </p:nvPr>
        </p:nvSpPr>
        <p:spPr/>
        <p:txBody>
          <a:bodyPr/>
          <a:lstStyle/>
          <a:p>
            <a:r>
              <a:rPr lang="en-US">
                <a:solidFill>
                  <a:srgbClr val="55565A">
                    <a:tint val="75000"/>
                  </a:srgbClr>
                </a:solidFill>
              </a:rPr>
              <a:t>Confidential property of Optum. Do not distribute or reproduce without express permission from Optum.</a:t>
            </a:r>
            <a:endParaRPr lang="en-US" dirty="0">
              <a:solidFill>
                <a:srgbClr val="55565A">
                  <a:tint val="75000"/>
                </a:srgbClr>
              </a:solidFill>
            </a:endParaRPr>
          </a:p>
        </p:txBody>
      </p:sp>
      <p:sp>
        <p:nvSpPr>
          <p:cNvPr id="8" name="Rectangle 7">
            <a:extLst>
              <a:ext uri="{FF2B5EF4-FFF2-40B4-BE49-F238E27FC236}">
                <a16:creationId xmlns:a16="http://schemas.microsoft.com/office/drawing/2014/main" id="{BD821B47-DD56-B748-A1D1-3E37AD734088}"/>
              </a:ext>
            </a:extLst>
          </p:cNvPr>
          <p:cNvSpPr/>
          <p:nvPr/>
        </p:nvSpPr>
        <p:spPr>
          <a:xfrm>
            <a:off x="495300" y="1270000"/>
            <a:ext cx="6886001" cy="4776692"/>
          </a:xfrm>
          <a:prstGeom prst="rect">
            <a:avLst/>
          </a:prstGeom>
        </p:spPr>
        <p:txBody>
          <a:bodyPr vert="horz" lIns="0" tIns="0" rIns="0" bIns="0" rtlCol="0">
            <a:noAutofit/>
          </a:bodyPr>
          <a:lstStyle/>
          <a:p>
            <a:pPr marL="342900" indent="-342900">
              <a:lnSpc>
                <a:spcPct val="95000"/>
              </a:lnSpc>
              <a:spcBef>
                <a:spcPts val="800"/>
              </a:spcBef>
              <a:spcAft>
                <a:spcPts val="600"/>
              </a:spcAft>
              <a:buFont typeface="Arial" panose="020B0604020202020204" pitchFamily="34" charset="0"/>
              <a:buChar char="•"/>
            </a:pPr>
            <a:r>
              <a:rPr lang="en-US" sz="2200" b="1" dirty="0">
                <a:solidFill>
                  <a:schemeClr val="tx2"/>
                </a:solidFill>
              </a:rPr>
              <a:t>Codebase</a:t>
            </a:r>
          </a:p>
          <a:p>
            <a:pPr marL="573088" lvl="1" indent="-342900">
              <a:lnSpc>
                <a:spcPct val="95000"/>
              </a:lnSpc>
              <a:spcAft>
                <a:spcPts val="600"/>
              </a:spcAft>
              <a:buClr>
                <a:schemeClr val="accent1"/>
              </a:buClr>
              <a:buFont typeface="Arial" panose="020B0604020202020204" pitchFamily="34" charset="0"/>
              <a:buChar char="•"/>
            </a:pPr>
            <a:r>
              <a:rPr lang="en-US" sz="2200" dirty="0"/>
              <a:t>One Codebase should be used to track all changes to the application such as Git or Mercurial</a:t>
            </a:r>
          </a:p>
          <a:p>
            <a:pPr marL="573088" lvl="1" indent="-342900">
              <a:lnSpc>
                <a:spcPct val="95000"/>
              </a:lnSpc>
              <a:spcAft>
                <a:spcPts val="600"/>
              </a:spcAft>
              <a:buClr>
                <a:schemeClr val="accent1"/>
              </a:buClr>
              <a:buFont typeface="Arial" panose="020B0604020202020204" pitchFamily="34" charset="0"/>
              <a:buChar char="•"/>
            </a:pPr>
            <a:r>
              <a:rPr lang="en-US" sz="2200" dirty="0"/>
              <a:t>Each Codebase can have numerous different deploys for all of the environments needed</a:t>
            </a:r>
          </a:p>
          <a:p>
            <a:pPr marL="342900" indent="-342900">
              <a:lnSpc>
                <a:spcPct val="95000"/>
              </a:lnSpc>
              <a:spcBef>
                <a:spcPts val="800"/>
              </a:spcBef>
              <a:spcAft>
                <a:spcPts val="600"/>
              </a:spcAft>
              <a:buFont typeface="Arial" panose="020B0604020202020204" pitchFamily="34" charset="0"/>
              <a:buChar char="•"/>
            </a:pPr>
            <a:r>
              <a:rPr lang="en-US" sz="2200" b="1" dirty="0">
                <a:solidFill>
                  <a:schemeClr val="tx2"/>
                </a:solidFill>
              </a:rPr>
              <a:t>Dependencies </a:t>
            </a:r>
          </a:p>
          <a:p>
            <a:pPr marL="573088" lvl="1" indent="-342900">
              <a:lnSpc>
                <a:spcPct val="95000"/>
              </a:lnSpc>
              <a:spcAft>
                <a:spcPts val="600"/>
              </a:spcAft>
              <a:buClr>
                <a:schemeClr val="accent1"/>
              </a:buClr>
              <a:buFont typeface="Arial" panose="020B0604020202020204" pitchFamily="34" charset="0"/>
              <a:buChar char="•"/>
            </a:pPr>
            <a:r>
              <a:rPr lang="en-US" sz="2200" dirty="0"/>
              <a:t>Should be explicitly declared and isolated</a:t>
            </a:r>
          </a:p>
          <a:p>
            <a:pPr marL="573088" lvl="1" indent="-342900">
              <a:lnSpc>
                <a:spcPct val="95000"/>
              </a:lnSpc>
              <a:spcAft>
                <a:spcPts val="600"/>
              </a:spcAft>
              <a:buClr>
                <a:schemeClr val="accent1"/>
              </a:buClr>
              <a:buFont typeface="Arial" panose="020B0604020202020204" pitchFamily="34" charset="0"/>
              <a:buChar char="•"/>
            </a:pPr>
            <a:r>
              <a:rPr lang="en-US" sz="2200" dirty="0"/>
              <a:t>Handled by common tools such as Gradle or Maven</a:t>
            </a:r>
          </a:p>
          <a:p>
            <a:pPr marL="573088" lvl="1" indent="-342900">
              <a:lnSpc>
                <a:spcPct val="95000"/>
              </a:lnSpc>
              <a:spcAft>
                <a:spcPts val="600"/>
              </a:spcAft>
              <a:buClr>
                <a:schemeClr val="accent1"/>
              </a:buClr>
              <a:buFont typeface="Arial" panose="020B0604020202020204" pitchFamily="34" charset="0"/>
              <a:buChar char="•"/>
            </a:pPr>
            <a:r>
              <a:rPr lang="en-US" sz="2200" dirty="0"/>
              <a:t>Eliminates Dependency on system-level tools or libraries.</a:t>
            </a:r>
          </a:p>
          <a:p>
            <a:pPr marL="342900" indent="-342900">
              <a:lnSpc>
                <a:spcPct val="95000"/>
              </a:lnSpc>
              <a:spcBef>
                <a:spcPts val="800"/>
              </a:spcBef>
              <a:spcAft>
                <a:spcPts val="600"/>
              </a:spcAft>
              <a:buFont typeface="Arial" panose="020B0604020202020204" pitchFamily="34" charset="0"/>
              <a:buChar char="•"/>
            </a:pPr>
            <a:endParaRPr lang="en-US" sz="2200" b="1" dirty="0">
              <a:solidFill>
                <a:schemeClr val="tx2"/>
              </a:solidFill>
            </a:endParaRPr>
          </a:p>
        </p:txBody>
      </p:sp>
      <p:pic>
        <p:nvPicPr>
          <p:cNvPr id="6" name="Content Placeholder 6">
            <a:extLst>
              <a:ext uri="{FF2B5EF4-FFF2-40B4-BE49-F238E27FC236}">
                <a16:creationId xmlns:a16="http://schemas.microsoft.com/office/drawing/2014/main" id="{AD6B5F68-990C-1D41-B6B8-BBB857925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3173" y="1270000"/>
            <a:ext cx="2346899" cy="2406648"/>
          </a:xfrm>
          <a:prstGeom prst="rect">
            <a:avLst/>
          </a:prstGeom>
        </p:spPr>
      </p:pic>
      <p:pic>
        <p:nvPicPr>
          <p:cNvPr id="5122" name="Picture 2" descr="Image result for git">
            <a:extLst>
              <a:ext uri="{FF2B5EF4-FFF2-40B4-BE49-F238E27FC236}">
                <a16:creationId xmlns:a16="http://schemas.microsoft.com/office/drawing/2014/main" id="{09500FC1-9E8F-8A44-9D9E-F61F06228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3173" y="3164964"/>
            <a:ext cx="1139141" cy="4756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gradle">
            <a:extLst>
              <a:ext uri="{FF2B5EF4-FFF2-40B4-BE49-F238E27FC236}">
                <a16:creationId xmlns:a16="http://schemas.microsoft.com/office/drawing/2014/main" id="{C4D77624-FC55-5945-9EAA-A02599054E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3173" y="4545580"/>
            <a:ext cx="1490626" cy="5182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Maven">
            <a:extLst>
              <a:ext uri="{FF2B5EF4-FFF2-40B4-BE49-F238E27FC236}">
                <a16:creationId xmlns:a16="http://schemas.microsoft.com/office/drawing/2014/main" id="{91B0FD01-E678-1A4A-85D8-35A3964215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8217" y="5063815"/>
            <a:ext cx="1599894" cy="404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455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F624-74A0-FB46-AF22-204E88A4117E}"/>
              </a:ext>
            </a:extLst>
          </p:cNvPr>
          <p:cNvSpPr>
            <a:spLocks noGrp="1"/>
          </p:cNvSpPr>
          <p:nvPr>
            <p:ph type="title"/>
          </p:nvPr>
        </p:nvSpPr>
        <p:spPr/>
        <p:txBody>
          <a:bodyPr/>
          <a:lstStyle/>
          <a:p>
            <a:r>
              <a:rPr lang="en-US" dirty="0"/>
              <a:t>#3 &amp; 4 Config and Backing Services</a:t>
            </a:r>
          </a:p>
        </p:txBody>
      </p:sp>
      <p:sp>
        <p:nvSpPr>
          <p:cNvPr id="3" name="Content Placeholder 2">
            <a:extLst>
              <a:ext uri="{FF2B5EF4-FFF2-40B4-BE49-F238E27FC236}">
                <a16:creationId xmlns:a16="http://schemas.microsoft.com/office/drawing/2014/main" id="{2C34F7F9-499C-DA40-B92B-030F1CAAE18F}"/>
              </a:ext>
            </a:extLst>
          </p:cNvPr>
          <p:cNvSpPr>
            <a:spLocks noGrp="1"/>
          </p:cNvSpPr>
          <p:nvPr>
            <p:ph idx="1"/>
          </p:nvPr>
        </p:nvSpPr>
        <p:spPr>
          <a:xfrm>
            <a:off x="495300" y="1825625"/>
            <a:ext cx="5181600" cy="4074432"/>
          </a:xfrm>
        </p:spPr>
        <p:txBody>
          <a:bodyPr/>
          <a:lstStyle/>
          <a:p>
            <a:pPr marL="342900" indent="-342900">
              <a:buFont typeface="Arial" panose="020B0604020202020204" pitchFamily="34" charset="0"/>
              <a:buChar char="•"/>
            </a:pPr>
            <a:r>
              <a:rPr lang="en-US" b="1" dirty="0"/>
              <a:t>Config</a:t>
            </a:r>
          </a:p>
          <a:p>
            <a:pPr marL="573088" lvl="1" indent="-342900"/>
            <a:r>
              <a:rPr lang="en-US" dirty="0"/>
              <a:t>Should be stored within environment variables </a:t>
            </a:r>
          </a:p>
          <a:p>
            <a:pPr marL="342900" indent="-342900">
              <a:buFont typeface="Arial" panose="020B0604020202020204" pitchFamily="34" charset="0"/>
              <a:buChar char="•"/>
            </a:pPr>
            <a:r>
              <a:rPr lang="en-US" b="1" dirty="0"/>
              <a:t>Backing Services</a:t>
            </a:r>
          </a:p>
          <a:p>
            <a:pPr marL="573088" lvl="1" indent="-342900"/>
            <a:r>
              <a:rPr lang="en-US" dirty="0"/>
              <a:t>Think of backend databases, caches, etc. as attached resources that are configurable. </a:t>
            </a:r>
          </a:p>
          <a:p>
            <a:pPr marL="801688" lvl="3" indent="-342900"/>
            <a:r>
              <a:rPr lang="en-US" dirty="0"/>
              <a:t>Code should be agnostic of the backend</a:t>
            </a:r>
          </a:p>
          <a:p>
            <a:pPr marL="801688" lvl="3" indent="-342900"/>
            <a:r>
              <a:rPr lang="en-US" dirty="0"/>
              <a:t>Easily switch between different types of database with no code change</a:t>
            </a:r>
          </a:p>
          <a:p>
            <a:pPr marL="342900" indent="-342900"/>
            <a:endParaRPr lang="en-US" dirty="0"/>
          </a:p>
          <a:p>
            <a:pPr marL="342900" indent="-342900"/>
            <a:endParaRPr lang="en-US" dirty="0"/>
          </a:p>
          <a:p>
            <a:endParaRPr lang="en-US" dirty="0"/>
          </a:p>
        </p:txBody>
      </p:sp>
      <p:sp>
        <p:nvSpPr>
          <p:cNvPr id="4" name="Footer Placeholder 3">
            <a:extLst>
              <a:ext uri="{FF2B5EF4-FFF2-40B4-BE49-F238E27FC236}">
                <a16:creationId xmlns:a16="http://schemas.microsoft.com/office/drawing/2014/main" id="{9B69678A-8C9D-024A-A7F4-BF393D7F903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F2B4809-71FE-2D4A-94F0-9627C8B35546}"/>
              </a:ext>
            </a:extLst>
          </p:cNvPr>
          <p:cNvSpPr>
            <a:spLocks noGrp="1"/>
          </p:cNvSpPr>
          <p:nvPr>
            <p:ph type="sldNum" sz="quarter" idx="12"/>
          </p:nvPr>
        </p:nvSpPr>
        <p:spPr/>
        <p:txBody>
          <a:bodyPr/>
          <a:lstStyle/>
          <a:p>
            <a:fld id="{3310D8EA-3107-4873-B9AB-DD7D3E79053A}" type="slidenum">
              <a:rPr lang="en-US" smtClean="0"/>
              <a:t>21</a:t>
            </a:fld>
            <a:endParaRPr lang="en-US"/>
          </a:p>
        </p:txBody>
      </p:sp>
      <p:sp>
        <p:nvSpPr>
          <p:cNvPr id="6" name="Text Placeholder 5">
            <a:extLst>
              <a:ext uri="{FF2B5EF4-FFF2-40B4-BE49-F238E27FC236}">
                <a16:creationId xmlns:a16="http://schemas.microsoft.com/office/drawing/2014/main" id="{F3A7AEE8-41ED-1F41-A31E-C45BDA7FC5BF}"/>
              </a:ext>
            </a:extLst>
          </p:cNvPr>
          <p:cNvSpPr>
            <a:spLocks noGrp="1"/>
          </p:cNvSpPr>
          <p:nvPr>
            <p:ph type="body" sz="quarter" idx="13"/>
          </p:nvPr>
        </p:nvSpPr>
        <p:spPr/>
        <p:txBody>
          <a:bodyPr/>
          <a:lstStyle/>
          <a:p>
            <a:endParaRPr lang="en-US"/>
          </a:p>
        </p:txBody>
      </p:sp>
      <p:pic>
        <p:nvPicPr>
          <p:cNvPr id="7" name="Picture 2" descr="Image result for backing services">
            <a:extLst>
              <a:ext uri="{FF2B5EF4-FFF2-40B4-BE49-F238E27FC236}">
                <a16:creationId xmlns:a16="http://schemas.microsoft.com/office/drawing/2014/main" id="{3A68D99B-30E2-E746-A824-E1EEBE7E1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3128" y="2333521"/>
            <a:ext cx="5874744" cy="3058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056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F624-74A0-FB46-AF22-204E88A4117E}"/>
              </a:ext>
            </a:extLst>
          </p:cNvPr>
          <p:cNvSpPr>
            <a:spLocks noGrp="1"/>
          </p:cNvSpPr>
          <p:nvPr>
            <p:ph type="title"/>
          </p:nvPr>
        </p:nvSpPr>
        <p:spPr/>
        <p:txBody>
          <a:bodyPr/>
          <a:lstStyle/>
          <a:p>
            <a:r>
              <a:rPr lang="en-US" dirty="0"/>
              <a:t>#5 &amp; 6 Build, Release, Run and Processes</a:t>
            </a:r>
          </a:p>
        </p:txBody>
      </p:sp>
      <p:sp>
        <p:nvSpPr>
          <p:cNvPr id="4" name="Footer Placeholder 3">
            <a:extLst>
              <a:ext uri="{FF2B5EF4-FFF2-40B4-BE49-F238E27FC236}">
                <a16:creationId xmlns:a16="http://schemas.microsoft.com/office/drawing/2014/main" id="{9B69678A-8C9D-024A-A7F4-BF393D7F903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F2B4809-71FE-2D4A-94F0-9627C8B35546}"/>
              </a:ext>
            </a:extLst>
          </p:cNvPr>
          <p:cNvSpPr>
            <a:spLocks noGrp="1"/>
          </p:cNvSpPr>
          <p:nvPr>
            <p:ph type="sldNum" sz="quarter" idx="12"/>
          </p:nvPr>
        </p:nvSpPr>
        <p:spPr/>
        <p:txBody>
          <a:bodyPr/>
          <a:lstStyle/>
          <a:p>
            <a:fld id="{3310D8EA-3107-4873-B9AB-DD7D3E79053A}" type="slidenum">
              <a:rPr lang="en-US" smtClean="0"/>
              <a:t>22</a:t>
            </a:fld>
            <a:endParaRPr lang="en-US"/>
          </a:p>
        </p:txBody>
      </p:sp>
      <p:sp>
        <p:nvSpPr>
          <p:cNvPr id="6" name="Text Placeholder 5">
            <a:extLst>
              <a:ext uri="{FF2B5EF4-FFF2-40B4-BE49-F238E27FC236}">
                <a16:creationId xmlns:a16="http://schemas.microsoft.com/office/drawing/2014/main" id="{F3A7AEE8-41ED-1F41-A31E-C45BDA7FC5BF}"/>
              </a:ext>
            </a:extLst>
          </p:cNvPr>
          <p:cNvSpPr>
            <a:spLocks noGrp="1"/>
          </p:cNvSpPr>
          <p:nvPr>
            <p:ph type="body" sz="quarter" idx="13"/>
          </p:nvPr>
        </p:nvSpPr>
        <p:spPr/>
        <p:txBody>
          <a:bodyPr/>
          <a:lstStyle/>
          <a:p>
            <a:endParaRPr lang="en-US"/>
          </a:p>
        </p:txBody>
      </p:sp>
      <p:sp>
        <p:nvSpPr>
          <p:cNvPr id="8" name="Content Placeholder 7">
            <a:extLst>
              <a:ext uri="{FF2B5EF4-FFF2-40B4-BE49-F238E27FC236}">
                <a16:creationId xmlns:a16="http://schemas.microsoft.com/office/drawing/2014/main" id="{112430BE-4BBF-4F43-A563-C5F0317388EB}"/>
              </a:ext>
            </a:extLst>
          </p:cNvPr>
          <p:cNvSpPr>
            <a:spLocks noGrp="1"/>
          </p:cNvSpPr>
          <p:nvPr>
            <p:ph idx="1"/>
          </p:nvPr>
        </p:nvSpPr>
        <p:spPr>
          <a:xfrm>
            <a:off x="495300" y="1825625"/>
            <a:ext cx="5917375" cy="2568245"/>
          </a:xfrm>
        </p:spPr>
        <p:txBody>
          <a:bodyPr/>
          <a:lstStyle/>
          <a:p>
            <a:pPr marL="342900" indent="-342900">
              <a:buFont typeface="Arial" panose="020B0604020202020204" pitchFamily="34" charset="0"/>
              <a:buChar char="•"/>
            </a:pPr>
            <a:r>
              <a:rPr lang="en-US" b="1" dirty="0"/>
              <a:t>Build, Release, Run</a:t>
            </a:r>
          </a:p>
          <a:p>
            <a:pPr marL="573088" lvl="1" indent="-342900"/>
            <a:r>
              <a:rPr lang="en-US" dirty="0"/>
              <a:t>Build – Code that has been compiled and has all of the needed dependencies downloaded by the dependency manager</a:t>
            </a:r>
          </a:p>
          <a:p>
            <a:pPr marL="573088" lvl="1" indent="-342900"/>
            <a:r>
              <a:rPr lang="en-US" dirty="0"/>
              <a:t>Release – A release combines the built code with the current deployments configuration. </a:t>
            </a:r>
          </a:p>
          <a:p>
            <a:pPr marL="573088" lvl="1" indent="-342900"/>
            <a:r>
              <a:rPr lang="en-US" dirty="0"/>
              <a:t>Run – An app running in an execution environment that is comprised of numerous processes</a:t>
            </a:r>
          </a:p>
          <a:p>
            <a:pPr marL="342900" indent="-342900">
              <a:buFont typeface="Arial" panose="020B0604020202020204" pitchFamily="34" charset="0"/>
              <a:buChar char="•"/>
            </a:pPr>
            <a:r>
              <a:rPr lang="en-US" b="1" dirty="0"/>
              <a:t>Processes</a:t>
            </a:r>
          </a:p>
          <a:p>
            <a:pPr marL="573088" lvl="1" indent="-342900"/>
            <a:r>
              <a:rPr lang="en-US" dirty="0"/>
              <a:t>Execute the app as one or more stateless processes</a:t>
            </a:r>
          </a:p>
          <a:p>
            <a:pPr marL="573088" lvl="1" indent="-342900"/>
            <a:endParaRPr lang="en-US" dirty="0"/>
          </a:p>
          <a:p>
            <a:pPr lvl="1" indent="0">
              <a:buNone/>
            </a:pPr>
            <a:endParaRPr lang="en-US" dirty="0"/>
          </a:p>
        </p:txBody>
      </p:sp>
      <p:pic>
        <p:nvPicPr>
          <p:cNvPr id="1026" name="Picture 2" descr="Image result for build release run">
            <a:extLst>
              <a:ext uri="{FF2B5EF4-FFF2-40B4-BE49-F238E27FC236}">
                <a16:creationId xmlns:a16="http://schemas.microsoft.com/office/drawing/2014/main" id="{9877E95E-87FD-E94F-B1DB-F74AAD94D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0741" y="3109747"/>
            <a:ext cx="4825395" cy="17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261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F624-74A0-FB46-AF22-204E88A4117E}"/>
              </a:ext>
            </a:extLst>
          </p:cNvPr>
          <p:cNvSpPr>
            <a:spLocks noGrp="1"/>
          </p:cNvSpPr>
          <p:nvPr>
            <p:ph type="title"/>
          </p:nvPr>
        </p:nvSpPr>
        <p:spPr/>
        <p:txBody>
          <a:bodyPr/>
          <a:lstStyle/>
          <a:p>
            <a:r>
              <a:rPr lang="en-US" dirty="0"/>
              <a:t>#7 &amp; 8 Port Binding and Concurrency</a:t>
            </a:r>
          </a:p>
        </p:txBody>
      </p:sp>
      <p:sp>
        <p:nvSpPr>
          <p:cNvPr id="4" name="Footer Placeholder 3">
            <a:extLst>
              <a:ext uri="{FF2B5EF4-FFF2-40B4-BE49-F238E27FC236}">
                <a16:creationId xmlns:a16="http://schemas.microsoft.com/office/drawing/2014/main" id="{9B69678A-8C9D-024A-A7F4-BF393D7F903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F2B4809-71FE-2D4A-94F0-9627C8B35546}"/>
              </a:ext>
            </a:extLst>
          </p:cNvPr>
          <p:cNvSpPr>
            <a:spLocks noGrp="1"/>
          </p:cNvSpPr>
          <p:nvPr>
            <p:ph type="sldNum" sz="quarter" idx="12"/>
          </p:nvPr>
        </p:nvSpPr>
        <p:spPr/>
        <p:txBody>
          <a:bodyPr/>
          <a:lstStyle/>
          <a:p>
            <a:fld id="{3310D8EA-3107-4873-B9AB-DD7D3E79053A}" type="slidenum">
              <a:rPr lang="en-US" smtClean="0"/>
              <a:t>23</a:t>
            </a:fld>
            <a:endParaRPr lang="en-US"/>
          </a:p>
        </p:txBody>
      </p:sp>
      <p:sp>
        <p:nvSpPr>
          <p:cNvPr id="6" name="Text Placeholder 5">
            <a:extLst>
              <a:ext uri="{FF2B5EF4-FFF2-40B4-BE49-F238E27FC236}">
                <a16:creationId xmlns:a16="http://schemas.microsoft.com/office/drawing/2014/main" id="{F3A7AEE8-41ED-1F41-A31E-C45BDA7FC5BF}"/>
              </a:ext>
            </a:extLst>
          </p:cNvPr>
          <p:cNvSpPr>
            <a:spLocks noGrp="1"/>
          </p:cNvSpPr>
          <p:nvPr>
            <p:ph type="body" sz="quarter" idx="13"/>
          </p:nvPr>
        </p:nvSpPr>
        <p:spPr/>
        <p:txBody>
          <a:bodyPr/>
          <a:lstStyle/>
          <a:p>
            <a:endParaRPr lang="en-US"/>
          </a:p>
        </p:txBody>
      </p:sp>
      <p:sp>
        <p:nvSpPr>
          <p:cNvPr id="8" name="Content Placeholder 7">
            <a:extLst>
              <a:ext uri="{FF2B5EF4-FFF2-40B4-BE49-F238E27FC236}">
                <a16:creationId xmlns:a16="http://schemas.microsoft.com/office/drawing/2014/main" id="{112430BE-4BBF-4F43-A563-C5F0317388EB}"/>
              </a:ext>
            </a:extLst>
          </p:cNvPr>
          <p:cNvSpPr>
            <a:spLocks noGrp="1"/>
          </p:cNvSpPr>
          <p:nvPr>
            <p:ph idx="1"/>
          </p:nvPr>
        </p:nvSpPr>
        <p:spPr>
          <a:xfrm>
            <a:off x="495300" y="1825625"/>
            <a:ext cx="7175500" cy="4074432"/>
          </a:xfrm>
        </p:spPr>
        <p:txBody>
          <a:bodyPr/>
          <a:lstStyle/>
          <a:p>
            <a:pPr marL="342900" indent="-342900">
              <a:buFont typeface="Arial" panose="020B0604020202020204" pitchFamily="34" charset="0"/>
              <a:buChar char="•"/>
            </a:pPr>
            <a:r>
              <a:rPr lang="en-US" b="1" dirty="0"/>
              <a:t>Port Binding</a:t>
            </a:r>
          </a:p>
          <a:p>
            <a:pPr marL="573088" lvl="1" indent="-342900"/>
            <a:r>
              <a:rPr lang="en-US" dirty="0"/>
              <a:t>Each Application should be bound to a specific port so that it can be easily accessed by other applications</a:t>
            </a:r>
          </a:p>
          <a:p>
            <a:pPr marL="801688" lvl="3" indent="-342900"/>
            <a:r>
              <a:rPr lang="en-US" dirty="0"/>
              <a:t>Should not rely on a runtime injection of a webserver</a:t>
            </a:r>
          </a:p>
          <a:p>
            <a:pPr marL="573088" lvl="1" indent="-342900"/>
            <a:r>
              <a:rPr lang="en-US" dirty="0"/>
              <a:t>If one app is a backing service for another app the details on this port can be stored within the config.</a:t>
            </a:r>
          </a:p>
          <a:p>
            <a:pPr marL="342900" indent="-342900">
              <a:buFont typeface="Arial" panose="020B0604020202020204" pitchFamily="34" charset="0"/>
              <a:buChar char="•"/>
            </a:pPr>
            <a:r>
              <a:rPr lang="en-US" b="1" dirty="0"/>
              <a:t>Concurrency</a:t>
            </a:r>
          </a:p>
          <a:p>
            <a:pPr marL="573088" lvl="1" indent="-342900"/>
            <a:r>
              <a:rPr lang="en-US" dirty="0"/>
              <a:t>Duplicate processes can be spun up and load can be split across them.</a:t>
            </a:r>
          </a:p>
          <a:p>
            <a:pPr marL="801688" lvl="3" indent="-342900"/>
            <a:r>
              <a:rPr lang="en-US" dirty="0"/>
              <a:t>Container Orchestration Engines Handle a lot of this for you (Kubernetes, </a:t>
            </a:r>
            <a:r>
              <a:rPr lang="en-US" dirty="0" err="1"/>
              <a:t>Openshift</a:t>
            </a:r>
            <a:r>
              <a:rPr lang="en-US" dirty="0"/>
              <a:t>, Azure)</a:t>
            </a:r>
          </a:p>
          <a:p>
            <a:pPr marL="342900" indent="-342900"/>
            <a:endParaRPr lang="en-US" dirty="0"/>
          </a:p>
        </p:txBody>
      </p:sp>
      <p:pic>
        <p:nvPicPr>
          <p:cNvPr id="7" name="Picture 6">
            <a:extLst>
              <a:ext uri="{FF2B5EF4-FFF2-40B4-BE49-F238E27FC236}">
                <a16:creationId xmlns:a16="http://schemas.microsoft.com/office/drawing/2014/main" id="{D035A004-B0E8-5E4A-8DC4-8ACCD0D5C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9547" y="2062821"/>
            <a:ext cx="3947825" cy="3600040"/>
          </a:xfrm>
          <a:prstGeom prst="rect">
            <a:avLst/>
          </a:prstGeom>
        </p:spPr>
      </p:pic>
    </p:spTree>
    <p:extLst>
      <p:ext uri="{BB962C8B-B14F-4D97-AF65-F5344CB8AC3E}">
        <p14:creationId xmlns:p14="http://schemas.microsoft.com/office/powerpoint/2010/main" val="2030236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F624-74A0-FB46-AF22-204E88A4117E}"/>
              </a:ext>
            </a:extLst>
          </p:cNvPr>
          <p:cNvSpPr>
            <a:spLocks noGrp="1"/>
          </p:cNvSpPr>
          <p:nvPr>
            <p:ph type="title"/>
          </p:nvPr>
        </p:nvSpPr>
        <p:spPr/>
        <p:txBody>
          <a:bodyPr/>
          <a:lstStyle/>
          <a:p>
            <a:r>
              <a:rPr lang="en-US" dirty="0"/>
              <a:t>#9 &amp;1 0 Disposability and Dev/Prod Parity</a:t>
            </a:r>
          </a:p>
        </p:txBody>
      </p:sp>
      <p:sp>
        <p:nvSpPr>
          <p:cNvPr id="4" name="Footer Placeholder 3">
            <a:extLst>
              <a:ext uri="{FF2B5EF4-FFF2-40B4-BE49-F238E27FC236}">
                <a16:creationId xmlns:a16="http://schemas.microsoft.com/office/drawing/2014/main" id="{9B69678A-8C9D-024A-A7F4-BF393D7F903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F2B4809-71FE-2D4A-94F0-9627C8B35546}"/>
              </a:ext>
            </a:extLst>
          </p:cNvPr>
          <p:cNvSpPr>
            <a:spLocks noGrp="1"/>
          </p:cNvSpPr>
          <p:nvPr>
            <p:ph type="sldNum" sz="quarter" idx="12"/>
          </p:nvPr>
        </p:nvSpPr>
        <p:spPr/>
        <p:txBody>
          <a:bodyPr/>
          <a:lstStyle/>
          <a:p>
            <a:fld id="{3310D8EA-3107-4873-B9AB-DD7D3E79053A}" type="slidenum">
              <a:rPr lang="en-US" smtClean="0"/>
              <a:t>24</a:t>
            </a:fld>
            <a:endParaRPr lang="en-US"/>
          </a:p>
        </p:txBody>
      </p:sp>
      <p:sp>
        <p:nvSpPr>
          <p:cNvPr id="6" name="Text Placeholder 5">
            <a:extLst>
              <a:ext uri="{FF2B5EF4-FFF2-40B4-BE49-F238E27FC236}">
                <a16:creationId xmlns:a16="http://schemas.microsoft.com/office/drawing/2014/main" id="{F3A7AEE8-41ED-1F41-A31E-C45BDA7FC5BF}"/>
              </a:ext>
            </a:extLst>
          </p:cNvPr>
          <p:cNvSpPr>
            <a:spLocks noGrp="1"/>
          </p:cNvSpPr>
          <p:nvPr>
            <p:ph type="body" sz="quarter" idx="13"/>
          </p:nvPr>
        </p:nvSpPr>
        <p:spPr/>
        <p:txBody>
          <a:bodyPr/>
          <a:lstStyle/>
          <a:p>
            <a:endParaRPr lang="en-US"/>
          </a:p>
        </p:txBody>
      </p:sp>
      <p:sp>
        <p:nvSpPr>
          <p:cNvPr id="7" name="Content Placeholder 6">
            <a:extLst>
              <a:ext uri="{FF2B5EF4-FFF2-40B4-BE49-F238E27FC236}">
                <a16:creationId xmlns:a16="http://schemas.microsoft.com/office/drawing/2014/main" id="{97860A84-5954-0C44-9F60-9C0D3E1B9B1C}"/>
              </a:ext>
            </a:extLst>
          </p:cNvPr>
          <p:cNvSpPr>
            <a:spLocks noGrp="1"/>
          </p:cNvSpPr>
          <p:nvPr>
            <p:ph idx="1"/>
          </p:nvPr>
        </p:nvSpPr>
        <p:spPr>
          <a:xfrm>
            <a:off x="495300" y="1825625"/>
            <a:ext cx="9800606" cy="4074432"/>
          </a:xfrm>
        </p:spPr>
        <p:txBody>
          <a:bodyPr/>
          <a:lstStyle/>
          <a:p>
            <a:pPr marL="342900" indent="-342900">
              <a:buFont typeface="Arial" panose="020B0604020202020204" pitchFamily="34" charset="0"/>
              <a:buChar char="•"/>
            </a:pPr>
            <a:r>
              <a:rPr lang="en-US" b="1" dirty="0"/>
              <a:t>Disposability</a:t>
            </a:r>
          </a:p>
          <a:p>
            <a:pPr marL="573088" lvl="1" indent="-342900"/>
            <a:r>
              <a:rPr lang="en-US" dirty="0"/>
              <a:t>In a containerized world containers can move to a different physical node at any point</a:t>
            </a:r>
          </a:p>
          <a:p>
            <a:pPr marL="801688" lvl="3" indent="-342900"/>
            <a:r>
              <a:rPr lang="en-US" dirty="0"/>
              <a:t>SIGTERM can be utilized when a graceful shutdown happens</a:t>
            </a:r>
          </a:p>
          <a:p>
            <a:pPr marL="801688" lvl="3" indent="-342900"/>
            <a:r>
              <a:rPr lang="en-US" dirty="0"/>
              <a:t>Use queues to deal with application crashes</a:t>
            </a:r>
          </a:p>
          <a:p>
            <a:pPr marL="342900" indent="-342900">
              <a:buFont typeface="Arial" panose="020B0604020202020204" pitchFamily="34" charset="0"/>
              <a:buChar char="•"/>
            </a:pPr>
            <a:r>
              <a:rPr lang="en-US" b="1" dirty="0"/>
              <a:t>Dev/Prod Parity</a:t>
            </a:r>
          </a:p>
          <a:p>
            <a:pPr marL="573088" lvl="1" indent="-342900"/>
            <a:r>
              <a:rPr lang="en-US" dirty="0"/>
              <a:t>Time Gap – Within hours or minutes after a developer writes code it should be deployed to production</a:t>
            </a:r>
          </a:p>
          <a:p>
            <a:pPr marL="573088" lvl="1" indent="-342900"/>
            <a:r>
              <a:rPr lang="en-US" dirty="0"/>
              <a:t>Personnel Gap – A developer who writes code should be involved during the deployment and also monitor the applications behavior </a:t>
            </a:r>
          </a:p>
          <a:p>
            <a:pPr marL="573088" lvl="1" indent="-342900"/>
            <a:r>
              <a:rPr lang="en-US" dirty="0"/>
              <a:t>Tools Gap – Tools used in a development environment should be identical to those used in production. In a containerized world this is very possible. </a:t>
            </a:r>
          </a:p>
          <a:p>
            <a:endParaRPr lang="en-US" dirty="0"/>
          </a:p>
        </p:txBody>
      </p:sp>
      <p:pic>
        <p:nvPicPr>
          <p:cNvPr id="2050" name="Picture 2" descr="Image result for trash computer icon">
            <a:extLst>
              <a:ext uri="{FF2B5EF4-FFF2-40B4-BE49-F238E27FC236}">
                <a16:creationId xmlns:a16="http://schemas.microsoft.com/office/drawing/2014/main" id="{4BDD2456-D11A-E148-ADD1-3617909D5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8795" y="2816139"/>
            <a:ext cx="1943574" cy="1685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016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F624-74A0-FB46-AF22-204E88A4117E}"/>
              </a:ext>
            </a:extLst>
          </p:cNvPr>
          <p:cNvSpPr>
            <a:spLocks noGrp="1"/>
          </p:cNvSpPr>
          <p:nvPr>
            <p:ph type="title"/>
          </p:nvPr>
        </p:nvSpPr>
        <p:spPr/>
        <p:txBody>
          <a:bodyPr/>
          <a:lstStyle/>
          <a:p>
            <a:r>
              <a:rPr lang="en-US" dirty="0"/>
              <a:t>#11 &amp; 12 Logs and Admin Processes </a:t>
            </a:r>
          </a:p>
        </p:txBody>
      </p:sp>
      <p:sp>
        <p:nvSpPr>
          <p:cNvPr id="4" name="Footer Placeholder 3">
            <a:extLst>
              <a:ext uri="{FF2B5EF4-FFF2-40B4-BE49-F238E27FC236}">
                <a16:creationId xmlns:a16="http://schemas.microsoft.com/office/drawing/2014/main" id="{9B69678A-8C9D-024A-A7F4-BF393D7F903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5F2B4809-71FE-2D4A-94F0-9627C8B35546}"/>
              </a:ext>
            </a:extLst>
          </p:cNvPr>
          <p:cNvSpPr>
            <a:spLocks noGrp="1"/>
          </p:cNvSpPr>
          <p:nvPr>
            <p:ph type="sldNum" sz="quarter" idx="12"/>
          </p:nvPr>
        </p:nvSpPr>
        <p:spPr/>
        <p:txBody>
          <a:bodyPr/>
          <a:lstStyle/>
          <a:p>
            <a:fld id="{3310D8EA-3107-4873-B9AB-DD7D3E79053A}" type="slidenum">
              <a:rPr lang="en-US" smtClean="0"/>
              <a:t>25</a:t>
            </a:fld>
            <a:endParaRPr lang="en-US"/>
          </a:p>
        </p:txBody>
      </p:sp>
      <p:sp>
        <p:nvSpPr>
          <p:cNvPr id="6" name="Text Placeholder 5">
            <a:extLst>
              <a:ext uri="{FF2B5EF4-FFF2-40B4-BE49-F238E27FC236}">
                <a16:creationId xmlns:a16="http://schemas.microsoft.com/office/drawing/2014/main" id="{F3A7AEE8-41ED-1F41-A31E-C45BDA7FC5BF}"/>
              </a:ext>
            </a:extLst>
          </p:cNvPr>
          <p:cNvSpPr>
            <a:spLocks noGrp="1"/>
          </p:cNvSpPr>
          <p:nvPr>
            <p:ph type="body" sz="quarter" idx="13"/>
          </p:nvPr>
        </p:nvSpPr>
        <p:spPr/>
        <p:txBody>
          <a:bodyPr/>
          <a:lstStyle/>
          <a:p>
            <a:endParaRPr lang="en-US"/>
          </a:p>
        </p:txBody>
      </p:sp>
      <p:sp>
        <p:nvSpPr>
          <p:cNvPr id="7" name="Content Placeholder 6">
            <a:extLst>
              <a:ext uri="{FF2B5EF4-FFF2-40B4-BE49-F238E27FC236}">
                <a16:creationId xmlns:a16="http://schemas.microsoft.com/office/drawing/2014/main" id="{97860A84-5954-0C44-9F60-9C0D3E1B9B1C}"/>
              </a:ext>
            </a:extLst>
          </p:cNvPr>
          <p:cNvSpPr>
            <a:spLocks noGrp="1"/>
          </p:cNvSpPr>
          <p:nvPr>
            <p:ph idx="1"/>
          </p:nvPr>
        </p:nvSpPr>
        <p:spPr>
          <a:xfrm>
            <a:off x="495300" y="1825625"/>
            <a:ext cx="8636000" cy="4074432"/>
          </a:xfrm>
        </p:spPr>
        <p:txBody>
          <a:bodyPr/>
          <a:lstStyle/>
          <a:p>
            <a:pPr marL="342900" indent="-342900">
              <a:buFont typeface="Arial" panose="020B0604020202020204" pitchFamily="34" charset="0"/>
              <a:buChar char="•"/>
            </a:pPr>
            <a:r>
              <a:rPr lang="en-US" b="1" dirty="0"/>
              <a:t>Logs </a:t>
            </a:r>
          </a:p>
          <a:p>
            <a:pPr marL="573088" lvl="1" indent="-342900"/>
            <a:r>
              <a:rPr lang="en-US" dirty="0"/>
              <a:t>Should be an event stream</a:t>
            </a:r>
          </a:p>
          <a:p>
            <a:pPr marL="573088" lvl="1" indent="-342900"/>
            <a:r>
              <a:rPr lang="en-US" dirty="0"/>
              <a:t>Send them to </a:t>
            </a:r>
            <a:r>
              <a:rPr lang="en-US" dirty="0" err="1"/>
              <a:t>stdout</a:t>
            </a:r>
            <a:r>
              <a:rPr lang="en-US" dirty="0"/>
              <a:t> and stderr for aggregation</a:t>
            </a:r>
          </a:p>
          <a:p>
            <a:pPr marL="573088" lvl="1" indent="-342900"/>
            <a:r>
              <a:rPr lang="en-US" dirty="0"/>
              <a:t>Have a collector running such as </a:t>
            </a:r>
            <a:r>
              <a:rPr lang="en-US" dirty="0" err="1"/>
              <a:t>Fluentd</a:t>
            </a:r>
            <a:r>
              <a:rPr lang="en-US" dirty="0"/>
              <a:t> or </a:t>
            </a:r>
            <a:r>
              <a:rPr lang="en-US" dirty="0" err="1"/>
              <a:t>Filebeat</a:t>
            </a:r>
            <a:r>
              <a:rPr lang="en-US" dirty="0"/>
              <a:t> that ships the logging over to an analytics tool such as Splunk or Elasticsearch</a:t>
            </a:r>
          </a:p>
          <a:p>
            <a:pPr marL="342900" indent="-342900">
              <a:buFont typeface="Arial" panose="020B0604020202020204" pitchFamily="34" charset="0"/>
              <a:buChar char="•"/>
            </a:pPr>
            <a:r>
              <a:rPr lang="en-US" b="1" dirty="0"/>
              <a:t>Admin Processes</a:t>
            </a:r>
          </a:p>
          <a:p>
            <a:pPr marL="573088" lvl="1" indent="-342900"/>
            <a:r>
              <a:rPr lang="en-US" dirty="0"/>
              <a:t>Run admin/management tasks as one-off processes</a:t>
            </a:r>
          </a:p>
          <a:p>
            <a:pPr marL="573088" lvl="1" indent="-342900"/>
            <a:r>
              <a:rPr lang="en-US" dirty="0"/>
              <a:t>Keep admin tasks in source control and packaged alongside the application</a:t>
            </a:r>
          </a:p>
          <a:p>
            <a:endParaRPr lang="en-US" dirty="0"/>
          </a:p>
        </p:txBody>
      </p:sp>
      <p:pic>
        <p:nvPicPr>
          <p:cNvPr id="4098" name="Picture 2" descr="Image result for Splunk logo">
            <a:extLst>
              <a:ext uri="{FF2B5EF4-FFF2-40B4-BE49-F238E27FC236}">
                <a16:creationId xmlns:a16="http://schemas.microsoft.com/office/drawing/2014/main" id="{85E3B8F5-6920-7441-A963-521991558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4153" y="3862841"/>
            <a:ext cx="1103899" cy="11038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elasticsearch logo">
            <a:extLst>
              <a:ext uri="{FF2B5EF4-FFF2-40B4-BE49-F238E27FC236}">
                <a16:creationId xmlns:a16="http://schemas.microsoft.com/office/drawing/2014/main" id="{F95A828F-E90A-A943-85CF-91D00E990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3930" y="1819013"/>
            <a:ext cx="2136519" cy="73175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fluentd logo">
            <a:extLst>
              <a:ext uri="{FF2B5EF4-FFF2-40B4-BE49-F238E27FC236}">
                <a16:creationId xmlns:a16="http://schemas.microsoft.com/office/drawing/2014/main" id="{1DC13D9E-6394-DD4F-A5A4-8F5B7AD132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4571" y="2785203"/>
            <a:ext cx="1520658" cy="107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943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D402-3593-2246-A62C-F6A66C0347B2}"/>
              </a:ext>
            </a:extLst>
          </p:cNvPr>
          <p:cNvSpPr>
            <a:spLocks noGrp="1"/>
          </p:cNvSpPr>
          <p:nvPr>
            <p:ph type="title"/>
          </p:nvPr>
        </p:nvSpPr>
        <p:spPr>
          <a:xfrm>
            <a:off x="495300" y="0"/>
            <a:ext cx="8840611" cy="1074058"/>
          </a:xfrm>
        </p:spPr>
        <p:txBody>
          <a:bodyPr/>
          <a:lstStyle/>
          <a:p>
            <a:r>
              <a:rPr lang="en-US" dirty="0"/>
              <a:t>Deploying a 12 factor app into OSFI Kubernetes</a:t>
            </a:r>
          </a:p>
        </p:txBody>
      </p:sp>
      <p:sp>
        <p:nvSpPr>
          <p:cNvPr id="3" name="Slide Number Placeholder 2">
            <a:extLst>
              <a:ext uri="{FF2B5EF4-FFF2-40B4-BE49-F238E27FC236}">
                <a16:creationId xmlns:a16="http://schemas.microsoft.com/office/drawing/2014/main" id="{601B9307-68C7-B64A-8E5D-0D04F3E2C94D}"/>
              </a:ext>
            </a:extLst>
          </p:cNvPr>
          <p:cNvSpPr>
            <a:spLocks noGrp="1"/>
          </p:cNvSpPr>
          <p:nvPr>
            <p:ph type="sldNum" sz="quarter" idx="12"/>
          </p:nvPr>
        </p:nvSpPr>
        <p:spPr/>
        <p:txBody>
          <a:bodyPr/>
          <a:lstStyle/>
          <a:p>
            <a:fld id="{3310D8EA-3107-4873-B9AB-DD7D3E79053A}" type="slidenum">
              <a:rPr lang="en-US" smtClean="0"/>
              <a:t>26</a:t>
            </a:fld>
            <a:endParaRPr lang="en-US"/>
          </a:p>
        </p:txBody>
      </p:sp>
      <p:sp>
        <p:nvSpPr>
          <p:cNvPr id="4" name="Footer Placeholder 3">
            <a:extLst>
              <a:ext uri="{FF2B5EF4-FFF2-40B4-BE49-F238E27FC236}">
                <a16:creationId xmlns:a16="http://schemas.microsoft.com/office/drawing/2014/main" id="{C00B99E5-580E-034D-8283-45DA80D841A8}"/>
              </a:ext>
            </a:extLst>
          </p:cNvPr>
          <p:cNvSpPr>
            <a:spLocks noGrp="1"/>
          </p:cNvSpPr>
          <p:nvPr>
            <p:ph type="ftr" sz="quarter" idx="3"/>
          </p:nvPr>
        </p:nvSpPr>
        <p:spPr/>
        <p:txBody>
          <a:bodyPr/>
          <a:lstStyle/>
          <a:p>
            <a:r>
              <a:rPr lang="en-US"/>
              <a:t>Confidential property of Optum. Do not distribute or reproduce without express permission from Optum.</a:t>
            </a:r>
          </a:p>
        </p:txBody>
      </p:sp>
      <p:grpSp>
        <p:nvGrpSpPr>
          <p:cNvPr id="23" name="Group 22">
            <a:extLst>
              <a:ext uri="{FF2B5EF4-FFF2-40B4-BE49-F238E27FC236}">
                <a16:creationId xmlns:a16="http://schemas.microsoft.com/office/drawing/2014/main" id="{62BFE878-DDEC-9F46-8FCE-6CCC7F2C7C77}"/>
              </a:ext>
            </a:extLst>
          </p:cNvPr>
          <p:cNvGrpSpPr/>
          <p:nvPr/>
        </p:nvGrpSpPr>
        <p:grpSpPr>
          <a:xfrm>
            <a:off x="1313764" y="1590486"/>
            <a:ext cx="9564472" cy="4380068"/>
            <a:chOff x="739821" y="1791108"/>
            <a:chExt cx="9564472" cy="4380068"/>
          </a:xfrm>
        </p:grpSpPr>
        <p:pic>
          <p:nvPicPr>
            <p:cNvPr id="3074" name="Picture 2" descr="Image result for github icon">
              <a:extLst>
                <a:ext uri="{FF2B5EF4-FFF2-40B4-BE49-F238E27FC236}">
                  <a16:creationId xmlns:a16="http://schemas.microsoft.com/office/drawing/2014/main" id="{A799BFA7-478A-1347-8C2C-35CA9308C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259" y="2861470"/>
              <a:ext cx="903111" cy="9031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jenkins icon">
              <a:extLst>
                <a:ext uri="{FF2B5EF4-FFF2-40B4-BE49-F238E27FC236}">
                  <a16:creationId xmlns:a16="http://schemas.microsoft.com/office/drawing/2014/main" id="{50C2275C-91EF-7D47-BA4B-1C2210AF1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5271" y="2814902"/>
              <a:ext cx="719943" cy="996246"/>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DE6C6B97-D27B-D344-9C98-C5D448C8646D}"/>
                </a:ext>
              </a:extLst>
            </p:cNvPr>
            <p:cNvSpPr/>
            <p:nvPr/>
          </p:nvSpPr>
          <p:spPr>
            <a:xfrm>
              <a:off x="2234909" y="3414652"/>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TextBox 13">
              <a:extLst>
                <a:ext uri="{FF2B5EF4-FFF2-40B4-BE49-F238E27FC236}">
                  <a16:creationId xmlns:a16="http://schemas.microsoft.com/office/drawing/2014/main" id="{FC760140-718F-9A41-9E36-9675E96587A2}"/>
                </a:ext>
              </a:extLst>
            </p:cNvPr>
            <p:cNvSpPr txBox="1"/>
            <p:nvPr/>
          </p:nvSpPr>
          <p:spPr>
            <a:xfrm>
              <a:off x="739821" y="3931837"/>
              <a:ext cx="1213985" cy="1277273"/>
            </a:xfrm>
            <a:prstGeom prst="rect">
              <a:avLst/>
            </a:prstGeom>
            <a:noFill/>
          </p:spPr>
          <p:txBody>
            <a:bodyPr wrap="square" rtlCol="0">
              <a:spAutoFit/>
            </a:bodyPr>
            <a:lstStyle/>
            <a:p>
              <a:pPr marL="171450" indent="-171450">
                <a:buFont typeface="Arial" panose="020B0604020202020204" pitchFamily="34" charset="0"/>
                <a:buChar char="•"/>
              </a:pPr>
              <a:r>
                <a:rPr lang="en-US" sz="1100" b="1" dirty="0"/>
                <a:t>Application Code</a:t>
              </a:r>
            </a:p>
            <a:p>
              <a:pPr marL="171450" indent="-171450">
                <a:buFont typeface="Arial" panose="020B0604020202020204" pitchFamily="34" charset="0"/>
                <a:buChar char="•"/>
              </a:pPr>
              <a:r>
                <a:rPr lang="en-US" sz="1100" b="1" dirty="0"/>
                <a:t>Kubernetes </a:t>
              </a:r>
              <a:r>
                <a:rPr lang="en-US" sz="1100" b="1" dirty="0" err="1"/>
                <a:t>Yamls</a:t>
              </a:r>
              <a:endParaRPr lang="en-US" sz="1100" b="1" dirty="0"/>
            </a:p>
            <a:p>
              <a:pPr marL="171450" indent="-171450">
                <a:buFont typeface="Arial" panose="020B0604020202020204" pitchFamily="34" charset="0"/>
                <a:buChar char="•"/>
              </a:pPr>
              <a:r>
                <a:rPr lang="en-US" sz="1100" b="1" dirty="0" err="1"/>
                <a:t>Dockerfiles</a:t>
              </a:r>
              <a:endParaRPr lang="en-US" sz="1100" b="1" dirty="0"/>
            </a:p>
            <a:p>
              <a:pPr marL="171450" indent="-171450">
                <a:buFont typeface="Arial" panose="020B0604020202020204" pitchFamily="34" charset="0"/>
                <a:buChar char="•"/>
              </a:pPr>
              <a:r>
                <a:rPr lang="en-US" sz="1100" b="1" dirty="0" err="1"/>
                <a:t>Jenkinsfiles</a:t>
              </a:r>
              <a:endParaRPr lang="en-US" sz="1100" b="1" dirty="0"/>
            </a:p>
            <a:p>
              <a:pPr marL="171450" indent="-171450">
                <a:buFont typeface="Arial" panose="020B0604020202020204" pitchFamily="34" charset="0"/>
                <a:buChar char="•"/>
              </a:pPr>
              <a:endParaRPr lang="en-US" sz="1100" b="1" dirty="0"/>
            </a:p>
          </p:txBody>
        </p:sp>
        <p:sp>
          <p:nvSpPr>
            <p:cNvPr id="33" name="TextBox 32">
              <a:extLst>
                <a:ext uri="{FF2B5EF4-FFF2-40B4-BE49-F238E27FC236}">
                  <a16:creationId xmlns:a16="http://schemas.microsoft.com/office/drawing/2014/main" id="{53985A22-662C-FC4C-9896-7CF75AEAFB85}"/>
                </a:ext>
              </a:extLst>
            </p:cNvPr>
            <p:cNvSpPr txBox="1"/>
            <p:nvPr/>
          </p:nvSpPr>
          <p:spPr>
            <a:xfrm>
              <a:off x="2803154" y="4037760"/>
              <a:ext cx="1213985" cy="769441"/>
            </a:xfrm>
            <a:prstGeom prst="rect">
              <a:avLst/>
            </a:prstGeom>
            <a:noFill/>
          </p:spPr>
          <p:txBody>
            <a:bodyPr wrap="square" rtlCol="0">
              <a:spAutoFit/>
            </a:bodyPr>
            <a:lstStyle/>
            <a:p>
              <a:pPr marL="171450" indent="-171450">
                <a:buFont typeface="Arial" panose="020B0604020202020204" pitchFamily="34" charset="0"/>
                <a:buChar char="•"/>
              </a:pPr>
              <a:r>
                <a:rPr lang="en-US" sz="1100" b="1" dirty="0"/>
                <a:t>Create and test build pipeline</a:t>
              </a:r>
            </a:p>
            <a:p>
              <a:endParaRPr lang="en-US" sz="1100" b="1" dirty="0"/>
            </a:p>
          </p:txBody>
        </p:sp>
        <p:pic>
          <p:nvPicPr>
            <p:cNvPr id="9" name="Picture 2" descr="Image result for kubernetes icon">
              <a:extLst>
                <a:ext uri="{FF2B5EF4-FFF2-40B4-BE49-F238E27FC236}">
                  <a16:creationId xmlns:a16="http://schemas.microsoft.com/office/drawing/2014/main" id="{C70172E4-3795-B44F-A800-A2293FDD65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3371" y="3959332"/>
              <a:ext cx="830473" cy="806632"/>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3DD7487E-FA38-A440-8717-5569445B3142}"/>
                </a:ext>
              </a:extLst>
            </p:cNvPr>
            <p:cNvGrpSpPr/>
            <p:nvPr/>
          </p:nvGrpSpPr>
          <p:grpSpPr>
            <a:xfrm>
              <a:off x="8558682" y="3362482"/>
              <a:ext cx="1745611" cy="1846879"/>
              <a:chOff x="9834368" y="1964269"/>
              <a:chExt cx="1745611" cy="1846879"/>
            </a:xfrm>
          </p:grpSpPr>
          <p:sp>
            <p:nvSpPr>
              <p:cNvPr id="10" name="Left Bracket 9">
                <a:extLst>
                  <a:ext uri="{FF2B5EF4-FFF2-40B4-BE49-F238E27FC236}">
                    <a16:creationId xmlns:a16="http://schemas.microsoft.com/office/drawing/2014/main" id="{815F1250-18C3-EC40-8CE3-9BB21BA007D1}"/>
                  </a:ext>
                </a:extLst>
              </p:cNvPr>
              <p:cNvSpPr/>
              <p:nvPr/>
            </p:nvSpPr>
            <p:spPr>
              <a:xfrm>
                <a:off x="9834368" y="1964269"/>
                <a:ext cx="54695" cy="1846879"/>
              </a:xfrm>
              <a:prstGeom prst="leftBracket">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4C0BB2B9-D450-4140-B914-F9034D02F415}"/>
                  </a:ext>
                </a:extLst>
              </p:cNvPr>
              <p:cNvSpPr txBox="1"/>
              <p:nvPr/>
            </p:nvSpPr>
            <p:spPr>
              <a:xfrm>
                <a:off x="9860242" y="2113113"/>
                <a:ext cx="1719737" cy="1569660"/>
              </a:xfrm>
              <a:prstGeom prst="rect">
                <a:avLst/>
              </a:prstGeom>
              <a:noFill/>
            </p:spPr>
            <p:txBody>
              <a:bodyPr wrap="square" rtlCol="0">
                <a:spAutoFit/>
              </a:bodyPr>
              <a:lstStyle/>
              <a:p>
                <a:endParaRPr lang="en-US" sz="1200" b="1" dirty="0"/>
              </a:p>
              <a:p>
                <a:endParaRPr lang="en-US" sz="1200" b="1" dirty="0"/>
              </a:p>
              <a:p>
                <a:pPr marL="285750" indent="-285750">
                  <a:buFont typeface="Wingdings" pitchFamily="2" charset="2"/>
                  <a:buChar char="v"/>
                </a:pPr>
                <a:r>
                  <a:rPr lang="en-US" sz="1200" b="1" dirty="0"/>
                  <a:t>ISCSI Block Storage - Flash</a:t>
                </a:r>
              </a:p>
              <a:p>
                <a:pPr marL="285750" indent="-285750">
                  <a:buFont typeface="Wingdings" pitchFamily="2" charset="2"/>
                  <a:buChar char="v"/>
                </a:pPr>
                <a:endParaRPr lang="en-US" sz="1200" b="1" dirty="0"/>
              </a:p>
              <a:p>
                <a:pPr marL="285750" indent="-285750">
                  <a:buFont typeface="Wingdings" pitchFamily="2" charset="2"/>
                  <a:buChar char="v"/>
                </a:pPr>
                <a:r>
                  <a:rPr lang="en-US" sz="1200" b="1" dirty="0"/>
                  <a:t>NFS NAS/Flash</a:t>
                </a:r>
              </a:p>
              <a:p>
                <a:endParaRPr lang="en-US" sz="1200" b="1" dirty="0"/>
              </a:p>
              <a:p>
                <a:endParaRPr lang="en-US" sz="1200" b="1" dirty="0"/>
              </a:p>
            </p:txBody>
          </p:sp>
        </p:grpSp>
        <p:sp>
          <p:nvSpPr>
            <p:cNvPr id="31" name="Right Arrow 30">
              <a:extLst>
                <a:ext uri="{FF2B5EF4-FFF2-40B4-BE49-F238E27FC236}">
                  <a16:creationId xmlns:a16="http://schemas.microsoft.com/office/drawing/2014/main" id="{F0783568-6D15-3344-800A-3996E7540A09}"/>
                </a:ext>
              </a:extLst>
            </p:cNvPr>
            <p:cNvSpPr/>
            <p:nvPr/>
          </p:nvSpPr>
          <p:spPr>
            <a:xfrm>
              <a:off x="7627564" y="4202377"/>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17" name="Group 16">
              <a:extLst>
                <a:ext uri="{FF2B5EF4-FFF2-40B4-BE49-F238E27FC236}">
                  <a16:creationId xmlns:a16="http://schemas.microsoft.com/office/drawing/2014/main" id="{68B36FA1-26A5-1A4F-882C-452372A6F45E}"/>
                </a:ext>
              </a:extLst>
            </p:cNvPr>
            <p:cNvGrpSpPr/>
            <p:nvPr/>
          </p:nvGrpSpPr>
          <p:grpSpPr>
            <a:xfrm>
              <a:off x="6202223" y="2343639"/>
              <a:ext cx="1148997" cy="1187850"/>
              <a:chOff x="6738928" y="2849910"/>
              <a:chExt cx="1148997" cy="1187850"/>
            </a:xfrm>
          </p:grpSpPr>
          <p:sp>
            <p:nvSpPr>
              <p:cNvPr id="16" name="Rectangle 15">
                <a:extLst>
                  <a:ext uri="{FF2B5EF4-FFF2-40B4-BE49-F238E27FC236}">
                    <a16:creationId xmlns:a16="http://schemas.microsoft.com/office/drawing/2014/main" id="{92BFE588-B768-454E-AB51-1C09F8AA8040}"/>
                  </a:ext>
                </a:extLst>
              </p:cNvPr>
              <p:cNvSpPr/>
              <p:nvPr/>
            </p:nvSpPr>
            <p:spPr>
              <a:xfrm>
                <a:off x="6738928" y="2849910"/>
                <a:ext cx="1148997" cy="1187850"/>
              </a:xfrm>
              <a:prstGeom prst="rect">
                <a:avLst/>
              </a:prstGeom>
              <a:noFill/>
              <a:ln>
                <a:solidFill>
                  <a:srgbClr val="C560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 name="TextBox 4">
                <a:extLst>
                  <a:ext uri="{FF2B5EF4-FFF2-40B4-BE49-F238E27FC236}">
                    <a16:creationId xmlns:a16="http://schemas.microsoft.com/office/drawing/2014/main" id="{4B86567D-1254-3B46-8E26-1D125673011B}"/>
                  </a:ext>
                </a:extLst>
              </p:cNvPr>
              <p:cNvSpPr txBox="1"/>
              <p:nvPr/>
            </p:nvSpPr>
            <p:spPr>
              <a:xfrm>
                <a:off x="6745336" y="3259169"/>
                <a:ext cx="1116716" cy="369332"/>
              </a:xfrm>
              <a:prstGeom prst="rect">
                <a:avLst/>
              </a:prstGeom>
              <a:noFill/>
            </p:spPr>
            <p:txBody>
              <a:bodyPr wrap="none" rtlCol="0">
                <a:spAutoFit/>
              </a:bodyPr>
              <a:lstStyle/>
              <a:p>
                <a:r>
                  <a:rPr lang="en-US" dirty="0"/>
                  <a:t>Web App</a:t>
                </a:r>
              </a:p>
            </p:txBody>
          </p:sp>
        </p:grpSp>
        <p:grpSp>
          <p:nvGrpSpPr>
            <p:cNvPr id="18" name="Group 17">
              <a:extLst>
                <a:ext uri="{FF2B5EF4-FFF2-40B4-BE49-F238E27FC236}">
                  <a16:creationId xmlns:a16="http://schemas.microsoft.com/office/drawing/2014/main" id="{1CB18C01-B113-8F4C-AAB1-BE4DEE506F7A}"/>
                </a:ext>
              </a:extLst>
            </p:cNvPr>
            <p:cNvGrpSpPr/>
            <p:nvPr/>
          </p:nvGrpSpPr>
          <p:grpSpPr>
            <a:xfrm>
              <a:off x="6190663" y="4983326"/>
              <a:ext cx="1148997" cy="1187850"/>
              <a:chOff x="7868352" y="3711531"/>
              <a:chExt cx="1148997" cy="1187850"/>
            </a:xfrm>
          </p:grpSpPr>
          <p:sp>
            <p:nvSpPr>
              <p:cNvPr id="19" name="Rectangle 18">
                <a:extLst>
                  <a:ext uri="{FF2B5EF4-FFF2-40B4-BE49-F238E27FC236}">
                    <a16:creationId xmlns:a16="http://schemas.microsoft.com/office/drawing/2014/main" id="{BD68104E-8AF2-E74A-8D99-D37D7B0230B4}"/>
                  </a:ext>
                </a:extLst>
              </p:cNvPr>
              <p:cNvSpPr/>
              <p:nvPr/>
            </p:nvSpPr>
            <p:spPr>
              <a:xfrm>
                <a:off x="7868352" y="3711531"/>
                <a:ext cx="1148997" cy="1187850"/>
              </a:xfrm>
              <a:prstGeom prst="rect">
                <a:avLst/>
              </a:prstGeom>
              <a:noFill/>
              <a:ln>
                <a:solidFill>
                  <a:srgbClr val="C560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5" name="TextBox 14">
                <a:extLst>
                  <a:ext uri="{FF2B5EF4-FFF2-40B4-BE49-F238E27FC236}">
                    <a16:creationId xmlns:a16="http://schemas.microsoft.com/office/drawing/2014/main" id="{90F08789-C866-8141-AF48-C5E7D0D66D1D}"/>
                  </a:ext>
                </a:extLst>
              </p:cNvPr>
              <p:cNvSpPr txBox="1"/>
              <p:nvPr/>
            </p:nvSpPr>
            <p:spPr>
              <a:xfrm>
                <a:off x="8143749" y="4138365"/>
                <a:ext cx="556563" cy="369332"/>
              </a:xfrm>
              <a:prstGeom prst="rect">
                <a:avLst/>
              </a:prstGeom>
              <a:noFill/>
            </p:spPr>
            <p:txBody>
              <a:bodyPr wrap="none" rtlCol="0">
                <a:spAutoFit/>
              </a:bodyPr>
              <a:lstStyle/>
              <a:p>
                <a:r>
                  <a:rPr lang="en-US" dirty="0"/>
                  <a:t>API</a:t>
                </a:r>
              </a:p>
            </p:txBody>
          </p:sp>
        </p:grpSp>
        <p:sp>
          <p:nvSpPr>
            <p:cNvPr id="40" name="Right Arrow 39">
              <a:extLst>
                <a:ext uri="{FF2B5EF4-FFF2-40B4-BE49-F238E27FC236}">
                  <a16:creationId xmlns:a16="http://schemas.microsoft.com/office/drawing/2014/main" id="{A65485A5-89A5-C843-B33B-6BE0E4938722}"/>
                </a:ext>
              </a:extLst>
            </p:cNvPr>
            <p:cNvSpPr/>
            <p:nvPr/>
          </p:nvSpPr>
          <p:spPr>
            <a:xfrm rot="19272109">
              <a:off x="5156975" y="3864753"/>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2" name="Right Arrow 41">
              <a:extLst>
                <a:ext uri="{FF2B5EF4-FFF2-40B4-BE49-F238E27FC236}">
                  <a16:creationId xmlns:a16="http://schemas.microsoft.com/office/drawing/2014/main" id="{ED9A7B82-4F32-D246-B819-0D1D49B235B8}"/>
                </a:ext>
              </a:extLst>
            </p:cNvPr>
            <p:cNvSpPr/>
            <p:nvPr/>
          </p:nvSpPr>
          <p:spPr>
            <a:xfrm rot="1816920">
              <a:off x="5234450" y="4719397"/>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43" name="Group 42">
              <a:extLst>
                <a:ext uri="{FF2B5EF4-FFF2-40B4-BE49-F238E27FC236}">
                  <a16:creationId xmlns:a16="http://schemas.microsoft.com/office/drawing/2014/main" id="{626F033C-76C0-5B49-992D-94B33CACDC9A}"/>
                </a:ext>
              </a:extLst>
            </p:cNvPr>
            <p:cNvGrpSpPr/>
            <p:nvPr/>
          </p:nvGrpSpPr>
          <p:grpSpPr>
            <a:xfrm>
              <a:off x="6179104" y="3673916"/>
              <a:ext cx="1172116" cy="1187850"/>
              <a:chOff x="7845233" y="3711531"/>
              <a:chExt cx="1172116" cy="1187850"/>
            </a:xfrm>
          </p:grpSpPr>
          <p:sp>
            <p:nvSpPr>
              <p:cNvPr id="44" name="Rectangle 43">
                <a:extLst>
                  <a:ext uri="{FF2B5EF4-FFF2-40B4-BE49-F238E27FC236}">
                    <a16:creationId xmlns:a16="http://schemas.microsoft.com/office/drawing/2014/main" id="{9B24DED9-5F73-3347-9C32-98AE7D6C60DA}"/>
                  </a:ext>
                </a:extLst>
              </p:cNvPr>
              <p:cNvSpPr/>
              <p:nvPr/>
            </p:nvSpPr>
            <p:spPr>
              <a:xfrm>
                <a:off x="7868352" y="3711531"/>
                <a:ext cx="1148997" cy="1187850"/>
              </a:xfrm>
              <a:prstGeom prst="rect">
                <a:avLst/>
              </a:prstGeom>
              <a:noFill/>
              <a:ln>
                <a:solidFill>
                  <a:srgbClr val="C560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5" name="TextBox 44">
                <a:extLst>
                  <a:ext uri="{FF2B5EF4-FFF2-40B4-BE49-F238E27FC236}">
                    <a16:creationId xmlns:a16="http://schemas.microsoft.com/office/drawing/2014/main" id="{E2A0717B-FC21-BB40-98FE-149B26E3E198}"/>
                  </a:ext>
                </a:extLst>
              </p:cNvPr>
              <p:cNvSpPr txBox="1"/>
              <p:nvPr/>
            </p:nvSpPr>
            <p:spPr>
              <a:xfrm>
                <a:off x="7845233" y="4155629"/>
                <a:ext cx="1172116" cy="369332"/>
              </a:xfrm>
              <a:prstGeom prst="rect">
                <a:avLst/>
              </a:prstGeom>
              <a:noFill/>
            </p:spPr>
            <p:txBody>
              <a:bodyPr wrap="none" rtlCol="0">
                <a:spAutoFit/>
              </a:bodyPr>
              <a:lstStyle/>
              <a:p>
                <a:r>
                  <a:rPr lang="en-US" dirty="0"/>
                  <a:t>Database</a:t>
                </a:r>
              </a:p>
            </p:txBody>
          </p:sp>
        </p:grpSp>
        <p:sp>
          <p:nvSpPr>
            <p:cNvPr id="46" name="Right Arrow 45">
              <a:extLst>
                <a:ext uri="{FF2B5EF4-FFF2-40B4-BE49-F238E27FC236}">
                  <a16:creationId xmlns:a16="http://schemas.microsoft.com/office/drawing/2014/main" id="{D0B67E78-C1DB-0D4E-83B4-F9DE4C773B80}"/>
                </a:ext>
              </a:extLst>
            </p:cNvPr>
            <p:cNvSpPr/>
            <p:nvPr/>
          </p:nvSpPr>
          <p:spPr>
            <a:xfrm>
              <a:off x="5416189" y="4300295"/>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026" name="Picture 2" descr="Image result for docker logo">
              <a:extLst>
                <a:ext uri="{FF2B5EF4-FFF2-40B4-BE49-F238E27FC236}">
                  <a16:creationId xmlns:a16="http://schemas.microsoft.com/office/drawing/2014/main" id="{A3F6FF32-A07F-F447-9183-475C3E23A8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336" y="1791108"/>
              <a:ext cx="1293731" cy="1105062"/>
            </a:xfrm>
            <a:prstGeom prst="rect">
              <a:avLst/>
            </a:prstGeom>
            <a:noFill/>
            <a:extLst>
              <a:ext uri="{909E8E84-426E-40DD-AFC4-6F175D3DCCD1}">
                <a14:hiddenFill xmlns:a14="http://schemas.microsoft.com/office/drawing/2010/main">
                  <a:solidFill>
                    <a:srgbClr val="FFFFFF"/>
                  </a:solidFill>
                </a14:hiddenFill>
              </a:ext>
            </a:extLst>
          </p:spPr>
        </p:pic>
        <p:sp>
          <p:nvSpPr>
            <p:cNvPr id="51" name="Right Arrow 50">
              <a:extLst>
                <a:ext uri="{FF2B5EF4-FFF2-40B4-BE49-F238E27FC236}">
                  <a16:creationId xmlns:a16="http://schemas.microsoft.com/office/drawing/2014/main" id="{C8269075-B56B-154C-98E4-BBDF67B78234}"/>
                </a:ext>
              </a:extLst>
            </p:cNvPr>
            <p:cNvSpPr/>
            <p:nvPr/>
          </p:nvSpPr>
          <p:spPr>
            <a:xfrm rot="19632825">
              <a:off x="3841154" y="2638467"/>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3" name="TextBox 52">
              <a:extLst>
                <a:ext uri="{FF2B5EF4-FFF2-40B4-BE49-F238E27FC236}">
                  <a16:creationId xmlns:a16="http://schemas.microsoft.com/office/drawing/2014/main" id="{49ACDCCA-22BC-2F4D-B0FC-84A18831C8DC}"/>
                </a:ext>
              </a:extLst>
            </p:cNvPr>
            <p:cNvSpPr txBox="1"/>
            <p:nvPr/>
          </p:nvSpPr>
          <p:spPr>
            <a:xfrm>
              <a:off x="4383511" y="2856400"/>
              <a:ext cx="1336982" cy="261610"/>
            </a:xfrm>
            <a:prstGeom prst="rect">
              <a:avLst/>
            </a:prstGeom>
            <a:noFill/>
          </p:spPr>
          <p:txBody>
            <a:bodyPr wrap="square" rtlCol="0">
              <a:spAutoFit/>
            </a:bodyPr>
            <a:lstStyle/>
            <a:p>
              <a:pPr marL="171450" indent="-171450">
                <a:buFont typeface="Arial" panose="020B0604020202020204" pitchFamily="34" charset="0"/>
                <a:buChar char="•"/>
              </a:pPr>
              <a:r>
                <a:rPr lang="en-US" sz="1100" b="1" dirty="0"/>
                <a:t>Store Version</a:t>
              </a:r>
            </a:p>
          </p:txBody>
        </p:sp>
        <p:sp>
          <p:nvSpPr>
            <p:cNvPr id="54" name="TextBox 53">
              <a:extLst>
                <a:ext uri="{FF2B5EF4-FFF2-40B4-BE49-F238E27FC236}">
                  <a16:creationId xmlns:a16="http://schemas.microsoft.com/office/drawing/2014/main" id="{F6B6025F-001B-1E4D-8A6C-57EEF1ECF78E}"/>
                </a:ext>
              </a:extLst>
            </p:cNvPr>
            <p:cNvSpPr txBox="1"/>
            <p:nvPr/>
          </p:nvSpPr>
          <p:spPr>
            <a:xfrm>
              <a:off x="4332788" y="4994662"/>
              <a:ext cx="1165634" cy="600164"/>
            </a:xfrm>
            <a:prstGeom prst="rect">
              <a:avLst/>
            </a:prstGeom>
            <a:noFill/>
          </p:spPr>
          <p:txBody>
            <a:bodyPr wrap="square" rtlCol="0">
              <a:spAutoFit/>
            </a:bodyPr>
            <a:lstStyle/>
            <a:p>
              <a:pPr marL="171450" indent="-171450">
                <a:buFont typeface="Arial" panose="020B0604020202020204" pitchFamily="34" charset="0"/>
                <a:buChar char="•"/>
              </a:pPr>
              <a:r>
                <a:rPr lang="en-US" sz="1100" b="1" dirty="0"/>
                <a:t>Run Deployment</a:t>
              </a:r>
            </a:p>
            <a:p>
              <a:endParaRPr lang="en-US" sz="1100" b="1" dirty="0"/>
            </a:p>
          </p:txBody>
        </p:sp>
        <p:sp>
          <p:nvSpPr>
            <p:cNvPr id="56" name="Right Arrow 55">
              <a:extLst>
                <a:ext uri="{FF2B5EF4-FFF2-40B4-BE49-F238E27FC236}">
                  <a16:creationId xmlns:a16="http://schemas.microsoft.com/office/drawing/2014/main" id="{78631192-CCA7-A941-99C0-02724E905995}"/>
                </a:ext>
              </a:extLst>
            </p:cNvPr>
            <p:cNvSpPr/>
            <p:nvPr/>
          </p:nvSpPr>
          <p:spPr>
            <a:xfrm rot="2046339">
              <a:off x="3850707" y="3755557"/>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Tree>
    <p:extLst>
      <p:ext uri="{BB962C8B-B14F-4D97-AF65-F5344CB8AC3E}">
        <p14:creationId xmlns:p14="http://schemas.microsoft.com/office/powerpoint/2010/main" val="2168737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A0691C-8289-4134-A8E7-8D9C85502A19}"/>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420805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A0691C-8289-4134-A8E7-8D9C85502A19}"/>
              </a:ext>
            </a:extLst>
          </p:cNvPr>
          <p:cNvSpPr>
            <a:spLocks noGrp="1"/>
          </p:cNvSpPr>
          <p:nvPr>
            <p:ph type="title"/>
          </p:nvPr>
        </p:nvSpPr>
        <p:spPr>
          <a:xfrm>
            <a:off x="545170" y="3996808"/>
            <a:ext cx="3780890" cy="482887"/>
          </a:xfrm>
        </p:spPr>
        <p:txBody>
          <a:bodyPr/>
          <a:lstStyle/>
          <a:p>
            <a:br>
              <a:rPr lang="en-US" sz="1800" dirty="0"/>
            </a:br>
            <a:r>
              <a:rPr lang="en-US" sz="1800" dirty="0"/>
              <a:t>Ranjan Prasad</a:t>
            </a:r>
            <a:br>
              <a:rPr lang="en-US" sz="1800" dirty="0"/>
            </a:br>
            <a:r>
              <a:rPr lang="en-US" sz="1600" dirty="0">
                <a:hlinkClick r:id="rId2"/>
              </a:rPr>
              <a:t>ranjan_prasad@optum.com</a:t>
            </a:r>
            <a:br>
              <a:rPr lang="en-US" sz="1800" dirty="0"/>
            </a:br>
            <a:endParaRPr lang="en-US" sz="1800" dirty="0"/>
          </a:p>
        </p:txBody>
      </p:sp>
      <p:sp>
        <p:nvSpPr>
          <p:cNvPr id="5" name="Text Placeholder 4">
            <a:extLst>
              <a:ext uri="{FF2B5EF4-FFF2-40B4-BE49-F238E27FC236}">
                <a16:creationId xmlns:a16="http://schemas.microsoft.com/office/drawing/2014/main" id="{0DCDD6DB-9377-4AEB-BFDC-91092182016C}"/>
              </a:ext>
            </a:extLst>
          </p:cNvPr>
          <p:cNvSpPr>
            <a:spLocks noGrp="1"/>
          </p:cNvSpPr>
          <p:nvPr>
            <p:ph type="body" idx="10"/>
          </p:nvPr>
        </p:nvSpPr>
        <p:spPr>
          <a:xfrm>
            <a:off x="4110303" y="3995063"/>
            <a:ext cx="3554218" cy="484632"/>
          </a:xfrm>
        </p:spPr>
        <p:txBody>
          <a:bodyPr/>
          <a:lstStyle/>
          <a:p>
            <a:r>
              <a:rPr lang="en-US" sz="1800" dirty="0">
                <a:solidFill>
                  <a:schemeClr val="accent1"/>
                </a:solidFill>
                <a:latin typeface="+mj-lt"/>
                <a:ea typeface="+mj-ea"/>
                <a:cs typeface="+mj-cs"/>
              </a:rPr>
              <a:t>Brian</a:t>
            </a:r>
            <a:r>
              <a:rPr lang="en-US" sz="1800" dirty="0"/>
              <a:t> </a:t>
            </a:r>
            <a:r>
              <a:rPr lang="en-US" sz="1800" dirty="0">
                <a:solidFill>
                  <a:schemeClr val="accent1"/>
                </a:solidFill>
                <a:latin typeface="+mj-lt"/>
                <a:ea typeface="+mj-ea"/>
                <a:cs typeface="+mj-cs"/>
              </a:rPr>
              <a:t>Rieger</a:t>
            </a:r>
            <a:r>
              <a:rPr lang="en-US" sz="1800" dirty="0"/>
              <a:t> </a:t>
            </a:r>
            <a:r>
              <a:rPr lang="en-US" sz="1600" dirty="0">
                <a:hlinkClick r:id="rId3"/>
              </a:rPr>
              <a:t>brian.rieger@optum.com</a:t>
            </a:r>
            <a:endParaRPr lang="en-US" sz="1800" dirty="0"/>
          </a:p>
        </p:txBody>
      </p:sp>
    </p:spTree>
    <p:extLst>
      <p:ext uri="{BB962C8B-B14F-4D97-AF65-F5344CB8AC3E}">
        <p14:creationId xmlns:p14="http://schemas.microsoft.com/office/powerpoint/2010/main" val="1798822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649075" y="6486525"/>
            <a:ext cx="542925" cy="365125"/>
          </a:xfrm>
        </p:spPr>
        <p:txBody>
          <a:bodyPr/>
          <a:lstStyle/>
          <a:p>
            <a:fld id="{3310D8EA-3107-4873-B9AB-DD7D3E79053A}" type="slidenum">
              <a:rPr lang="en-US" smtClean="0"/>
              <a:t>29</a:t>
            </a:fld>
            <a:endParaRPr lang="en-US"/>
          </a:p>
        </p:txBody>
      </p:sp>
    </p:spTree>
    <p:extLst>
      <p:ext uri="{BB962C8B-B14F-4D97-AF65-F5344CB8AC3E}">
        <p14:creationId xmlns:p14="http://schemas.microsoft.com/office/powerpoint/2010/main" val="2276674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9A9E-423F-4437-BA03-F7F0FFC71DDC}"/>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B6948785-0F43-4D14-9E76-DDEC689EE94C}"/>
              </a:ext>
            </a:extLst>
          </p:cNvPr>
          <p:cNvSpPr>
            <a:spLocks noGrp="1"/>
          </p:cNvSpPr>
          <p:nvPr>
            <p:ph idx="1"/>
          </p:nvPr>
        </p:nvSpPr>
        <p:spPr>
          <a:xfrm>
            <a:off x="4906736" y="1199408"/>
            <a:ext cx="6670964" cy="5270544"/>
          </a:xfrm>
        </p:spPr>
        <p:txBody>
          <a:bodyPr anchor="ctr"/>
          <a:lstStyle/>
          <a:p>
            <a:pPr>
              <a:buNone/>
            </a:pPr>
            <a:r>
              <a:rPr lang="en-US" dirty="0"/>
              <a:t>Understanding of</a:t>
            </a:r>
          </a:p>
          <a:p>
            <a:pPr marL="573088" lvl="1" indent="-342900">
              <a:buFont typeface="Wingdings" pitchFamily="2" charset="2"/>
              <a:buChar char="ü"/>
            </a:pPr>
            <a:r>
              <a:rPr lang="en-US" dirty="0"/>
              <a:t>Cloud Ready </a:t>
            </a:r>
          </a:p>
          <a:p>
            <a:pPr marL="573088" lvl="1" indent="-342900">
              <a:buFont typeface="Wingdings" pitchFamily="2" charset="2"/>
              <a:buChar char="ü"/>
            </a:pPr>
            <a:r>
              <a:rPr lang="en-US" dirty="0"/>
              <a:t>Cloud Native</a:t>
            </a:r>
          </a:p>
          <a:p>
            <a:pPr marL="573088" lvl="1" indent="-342900">
              <a:buFont typeface="Wingdings" pitchFamily="2" charset="2"/>
              <a:buChar char="ü"/>
            </a:pPr>
            <a:r>
              <a:rPr lang="en-US" dirty="0"/>
              <a:t>12 Factor</a:t>
            </a:r>
          </a:p>
          <a:p>
            <a:pPr marL="342900" indent="-342900"/>
            <a:endParaRPr lang="en-US" dirty="0"/>
          </a:p>
          <a:p>
            <a:pPr marL="342900" indent="-342900"/>
            <a:endParaRPr lang="en-US" dirty="0"/>
          </a:p>
          <a:p>
            <a:pPr marL="342900" indent="-342900">
              <a:buFont typeface="Arial" panose="020B0604020202020204" pitchFamily="34" charset="0"/>
              <a:buChar char="•"/>
            </a:pPr>
            <a:endParaRPr lang="en-US" dirty="0"/>
          </a:p>
          <a:p>
            <a:pPr marL="342900" indent="-342900"/>
            <a:endParaRPr lang="en-US" dirty="0"/>
          </a:p>
        </p:txBody>
      </p:sp>
      <p:sp>
        <p:nvSpPr>
          <p:cNvPr id="4" name="Footer Placeholder 3">
            <a:extLst>
              <a:ext uri="{FF2B5EF4-FFF2-40B4-BE49-F238E27FC236}">
                <a16:creationId xmlns:a16="http://schemas.microsoft.com/office/drawing/2014/main" id="{651AC940-9F12-4564-A759-64F948DF82E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5565A">
                    <a:tint val="75000"/>
                  </a:srgbClr>
                </a:solidFill>
                <a:effectLst/>
                <a:uLnTx/>
                <a:uFillTx/>
                <a:latin typeface="Arial" panose="020B0604020202020204"/>
                <a:ea typeface="+mn-ea"/>
                <a:cs typeface="+mn-cs"/>
              </a:rPr>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D1E6B003-A3D9-441C-9C86-AAA463A1E9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0D8EA-3107-4873-B9AB-DD7D3E79053A}" type="slidenum">
              <a:rPr kumimoji="0" lang="en-US" sz="1200" b="0" i="0" u="none" strike="noStrike" kern="1200" cap="none" spc="0" normalizeH="0" baseline="0" noProof="0" smtClean="0">
                <a:ln>
                  <a:noFill/>
                </a:ln>
                <a:solidFill>
                  <a:srgbClr val="55565A">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55565A">
                  <a:tint val="75000"/>
                </a:srgbClr>
              </a:solidFill>
              <a:effectLst/>
              <a:uLnTx/>
              <a:uFillTx/>
              <a:latin typeface="Arial" panose="020B0604020202020204"/>
              <a:ea typeface="+mn-ea"/>
              <a:cs typeface="+mn-cs"/>
            </a:endParaRPr>
          </a:p>
        </p:txBody>
      </p:sp>
      <p:sp>
        <p:nvSpPr>
          <p:cNvPr id="6" name="Oval 5">
            <a:extLst>
              <a:ext uri="{FF2B5EF4-FFF2-40B4-BE49-F238E27FC236}">
                <a16:creationId xmlns:a16="http://schemas.microsoft.com/office/drawing/2014/main" id="{A5BAE250-A9DD-7F4B-8C3F-1E2387177016}"/>
              </a:ext>
            </a:extLst>
          </p:cNvPr>
          <p:cNvSpPr/>
          <p:nvPr/>
        </p:nvSpPr>
        <p:spPr>
          <a:xfrm>
            <a:off x="495300" y="1825625"/>
            <a:ext cx="3837709" cy="3837709"/>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pic>
        <p:nvPicPr>
          <p:cNvPr id="8" name="Picture 7">
            <a:extLst>
              <a:ext uri="{FF2B5EF4-FFF2-40B4-BE49-F238E27FC236}">
                <a16:creationId xmlns:a16="http://schemas.microsoft.com/office/drawing/2014/main" id="{4E355C97-F1AE-E446-8582-90DA867AF0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2129" y="2189017"/>
            <a:ext cx="1904049" cy="2845376"/>
          </a:xfrm>
          <a:prstGeom prst="rect">
            <a:avLst/>
          </a:prstGeom>
        </p:spPr>
      </p:pic>
    </p:spTree>
    <p:extLst>
      <p:ext uri="{BB962C8B-B14F-4D97-AF65-F5344CB8AC3E}">
        <p14:creationId xmlns:p14="http://schemas.microsoft.com/office/powerpoint/2010/main" val="3439929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B8C1D-E6E7-4628-885B-BC4447719A28}"/>
              </a:ext>
            </a:extLst>
          </p:cNvPr>
          <p:cNvSpPr>
            <a:spLocks noGrp="1"/>
          </p:cNvSpPr>
          <p:nvPr>
            <p:ph type="title"/>
          </p:nvPr>
        </p:nvSpPr>
        <p:spPr/>
        <p:txBody>
          <a:bodyPr/>
          <a:lstStyle/>
          <a:p>
            <a:r>
              <a:rPr lang="en-US"/>
              <a:t>What is Serverless?</a:t>
            </a:r>
          </a:p>
        </p:txBody>
      </p:sp>
      <p:graphicFrame>
        <p:nvGraphicFramePr>
          <p:cNvPr id="7" name="Content Placeholder 6">
            <a:extLst>
              <a:ext uri="{FF2B5EF4-FFF2-40B4-BE49-F238E27FC236}">
                <a16:creationId xmlns:a16="http://schemas.microsoft.com/office/drawing/2014/main" id="{AF2888A5-E131-453D-816B-2A2F9D9536D6}"/>
              </a:ext>
            </a:extLst>
          </p:cNvPr>
          <p:cNvGraphicFramePr>
            <a:graphicFrameLocks noGrp="1"/>
          </p:cNvGraphicFramePr>
          <p:nvPr>
            <p:ph idx="1"/>
          </p:nvPr>
        </p:nvGraphicFramePr>
        <p:xfrm>
          <a:off x="495300" y="1825625"/>
          <a:ext cx="11312072" cy="1907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12E10907-A0F7-4244-9F36-67CBCDDCED62}"/>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C9F3E2BF-C473-4971-8062-13C751A363B2}"/>
              </a:ext>
            </a:extLst>
          </p:cNvPr>
          <p:cNvSpPr>
            <a:spLocks noGrp="1"/>
          </p:cNvSpPr>
          <p:nvPr>
            <p:ph type="sldNum" sz="quarter" idx="12"/>
          </p:nvPr>
        </p:nvSpPr>
        <p:spPr/>
        <p:txBody>
          <a:bodyPr/>
          <a:lstStyle/>
          <a:p>
            <a:fld id="{3310D8EA-3107-4873-B9AB-DD7D3E79053A}" type="slidenum">
              <a:rPr lang="en-US" smtClean="0"/>
              <a:t>30</a:t>
            </a:fld>
            <a:endParaRPr lang="en-US"/>
          </a:p>
        </p:txBody>
      </p:sp>
      <p:sp>
        <p:nvSpPr>
          <p:cNvPr id="6" name="Text Placeholder 5">
            <a:extLst>
              <a:ext uri="{FF2B5EF4-FFF2-40B4-BE49-F238E27FC236}">
                <a16:creationId xmlns:a16="http://schemas.microsoft.com/office/drawing/2014/main" id="{6CC3B60C-740A-4224-9605-4FA3AF591B41}"/>
              </a:ext>
            </a:extLst>
          </p:cNvPr>
          <p:cNvSpPr>
            <a:spLocks noGrp="1"/>
          </p:cNvSpPr>
          <p:nvPr>
            <p:ph type="body" sz="quarter" idx="13"/>
          </p:nvPr>
        </p:nvSpPr>
        <p:spPr>
          <a:xfrm>
            <a:off x="647700" y="3675876"/>
            <a:ext cx="8144608" cy="492125"/>
          </a:xfrm>
        </p:spPr>
        <p:txBody>
          <a:bodyPr/>
          <a:lstStyle/>
          <a:p>
            <a:r>
              <a:rPr lang="en-US" dirty="0"/>
              <a:t>The 3 factor Application</a:t>
            </a:r>
          </a:p>
        </p:txBody>
      </p:sp>
      <p:sp>
        <p:nvSpPr>
          <p:cNvPr id="8" name="Text Placeholder 5">
            <a:extLst>
              <a:ext uri="{FF2B5EF4-FFF2-40B4-BE49-F238E27FC236}">
                <a16:creationId xmlns:a16="http://schemas.microsoft.com/office/drawing/2014/main" id="{8668F693-BE27-4F8E-9EC8-16AB03DBD142}"/>
              </a:ext>
            </a:extLst>
          </p:cNvPr>
          <p:cNvSpPr txBox="1">
            <a:spLocks/>
          </p:cNvSpPr>
          <p:nvPr/>
        </p:nvSpPr>
        <p:spPr bwMode="gray">
          <a:xfrm>
            <a:off x="647700" y="1270682"/>
            <a:ext cx="8144608" cy="492125"/>
          </a:xfrm>
          <a:prstGeom prst="rect">
            <a:avLst/>
          </a:prstGeom>
        </p:spPr>
        <p:txBody>
          <a:bodyPr vert="horz" lIns="0" tIns="0" rIns="0" bIns="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600" kern="1200">
                <a:solidFill>
                  <a:schemeClr val="accent4"/>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a:t>Traits of Serverless (function as a service)</a:t>
            </a:r>
          </a:p>
        </p:txBody>
      </p:sp>
      <p:graphicFrame>
        <p:nvGraphicFramePr>
          <p:cNvPr id="10" name="Diagram 9">
            <a:extLst>
              <a:ext uri="{FF2B5EF4-FFF2-40B4-BE49-F238E27FC236}">
                <a16:creationId xmlns:a16="http://schemas.microsoft.com/office/drawing/2014/main" id="{A72C5280-7473-44DF-BF90-7CE530693B25}"/>
              </a:ext>
            </a:extLst>
          </p:cNvPr>
          <p:cNvGraphicFramePr/>
          <p:nvPr/>
        </p:nvGraphicFramePr>
        <p:xfrm>
          <a:off x="495300" y="4168001"/>
          <a:ext cx="9664700" cy="19853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56020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5D02-BD86-4059-8785-06FA46AD9FE5}"/>
              </a:ext>
            </a:extLst>
          </p:cNvPr>
          <p:cNvSpPr>
            <a:spLocks noGrp="1"/>
          </p:cNvSpPr>
          <p:nvPr>
            <p:ph type="title"/>
          </p:nvPr>
        </p:nvSpPr>
        <p:spPr>
          <a:xfrm>
            <a:off x="514350" y="1828800"/>
            <a:ext cx="7689850" cy="2128837"/>
          </a:xfrm>
        </p:spPr>
        <p:txBody>
          <a:bodyPr/>
          <a:lstStyle/>
          <a:p>
            <a:r>
              <a:rPr lang="en-US"/>
              <a:t>Data Centric Applications in Cloud</a:t>
            </a:r>
          </a:p>
        </p:txBody>
      </p:sp>
      <p:sp>
        <p:nvSpPr>
          <p:cNvPr id="3" name="Text Placeholder 2">
            <a:extLst>
              <a:ext uri="{FF2B5EF4-FFF2-40B4-BE49-F238E27FC236}">
                <a16:creationId xmlns:a16="http://schemas.microsoft.com/office/drawing/2014/main" id="{35BE94EF-7825-4930-8DB8-D70DF53FA9AF}"/>
              </a:ext>
            </a:extLst>
          </p:cNvPr>
          <p:cNvSpPr>
            <a:spLocks noGrp="1"/>
          </p:cNvSpPr>
          <p:nvPr>
            <p:ph type="body" idx="1"/>
          </p:nvPr>
        </p:nvSpPr>
        <p:spPr/>
        <p:txBody>
          <a:bodyPr/>
          <a:lstStyle/>
          <a:p>
            <a:r>
              <a:rPr lang="en-US"/>
              <a:t>Speaker Name</a:t>
            </a:r>
          </a:p>
          <a:p>
            <a:endParaRPr lang="en-US"/>
          </a:p>
        </p:txBody>
      </p:sp>
    </p:spTree>
    <p:extLst>
      <p:ext uri="{BB962C8B-B14F-4D97-AF65-F5344CB8AC3E}">
        <p14:creationId xmlns:p14="http://schemas.microsoft.com/office/powerpoint/2010/main" val="1359856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1095022"/>
            <a:ext cx="3537538" cy="57629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 name="Title 1"/>
          <p:cNvSpPr>
            <a:spLocks noGrp="1"/>
          </p:cNvSpPr>
          <p:nvPr>
            <p:ph type="title"/>
          </p:nvPr>
        </p:nvSpPr>
        <p:spPr/>
        <p:txBody>
          <a:bodyPr/>
          <a:lstStyle/>
          <a:p>
            <a:r>
              <a:rPr lang="en-US"/>
              <a:t>Data Centric Applications in Cloud</a:t>
            </a:r>
          </a:p>
        </p:txBody>
      </p:sp>
      <p:sp>
        <p:nvSpPr>
          <p:cNvPr id="3" name="Content Placeholder 2"/>
          <p:cNvSpPr>
            <a:spLocks noGrp="1"/>
          </p:cNvSpPr>
          <p:nvPr>
            <p:ph idx="1"/>
          </p:nvPr>
        </p:nvSpPr>
        <p:spPr>
          <a:xfrm>
            <a:off x="3713365" y="1271752"/>
            <a:ext cx="7979880" cy="5202619"/>
          </a:xfrm>
        </p:spPr>
        <p:txBody>
          <a:bodyPr/>
          <a:lstStyle/>
          <a:p>
            <a:pPr lvl="1"/>
            <a:r>
              <a:rPr lang="en-US" sz="1800"/>
              <a:t>Initially Figured Data Services Would be Further Down the Road</a:t>
            </a:r>
          </a:p>
          <a:p>
            <a:pPr lvl="3"/>
            <a:r>
              <a:rPr lang="en-US" sz="1600"/>
              <a:t>Storage and networking bandwidth requirements made data services prohibitively slow in cloud environments</a:t>
            </a:r>
          </a:p>
          <a:p>
            <a:pPr lvl="3"/>
            <a:r>
              <a:rPr lang="en-US" sz="1600"/>
              <a:t>Some advantages to applications don’t apply to data products (e.g. horizontal scalability, etc.)</a:t>
            </a:r>
          </a:p>
          <a:p>
            <a:pPr lvl="3"/>
            <a:r>
              <a:rPr lang="en-US" sz="1600"/>
              <a:t>Software not designed to run under container orchestration systems</a:t>
            </a:r>
          </a:p>
          <a:p>
            <a:pPr lvl="3"/>
            <a:endParaRPr lang="en-US" sz="1600"/>
          </a:p>
          <a:p>
            <a:pPr lvl="1"/>
            <a:r>
              <a:rPr lang="en-US" sz="1800"/>
              <a:t>However</a:t>
            </a:r>
          </a:p>
          <a:p>
            <a:pPr lvl="3"/>
            <a:r>
              <a:rPr lang="en-US" sz="1600"/>
              <a:t>Storage and networking infrastructure have made amazing strides recently</a:t>
            </a:r>
          </a:p>
          <a:p>
            <a:pPr lvl="3"/>
            <a:r>
              <a:rPr lang="en-US" sz="1600"/>
              <a:t>Open source communities are creating Kubernetes compatible versions of software</a:t>
            </a:r>
          </a:p>
          <a:p>
            <a:pPr lvl="3"/>
            <a:endParaRPr lang="en-US" sz="1600"/>
          </a:p>
          <a:p>
            <a:pPr lvl="1"/>
            <a:r>
              <a:rPr lang="en-US" sz="1800"/>
              <a:t>Cloud Advantages for Data Stores and Analytics Workloads</a:t>
            </a:r>
          </a:p>
          <a:p>
            <a:pPr lvl="3"/>
            <a:r>
              <a:rPr lang="en-US" sz="1600"/>
              <a:t>Leveraging elastic compute resources for exploratory and periodic analytics work loads</a:t>
            </a:r>
          </a:p>
          <a:p>
            <a:pPr lvl="3"/>
            <a:r>
              <a:rPr lang="en-US" sz="1600"/>
              <a:t>Dynamically provision test environments</a:t>
            </a:r>
          </a:p>
          <a:p>
            <a:pPr lvl="3"/>
            <a:r>
              <a:rPr lang="en-US" sz="1600"/>
              <a:t>Usage based chargeback models</a:t>
            </a:r>
          </a:p>
          <a:p>
            <a:pPr lvl="3"/>
            <a:r>
              <a:rPr lang="en-US" sz="1600"/>
              <a:t>Flexibility, Scalability, et.</a:t>
            </a:r>
          </a:p>
        </p:txBody>
      </p:sp>
      <p:sp>
        <p:nvSpPr>
          <p:cNvPr id="7" name="Footer Placeholder 6">
            <a:extLst>
              <a:ext uri="{FF2B5EF4-FFF2-40B4-BE49-F238E27FC236}">
                <a16:creationId xmlns:a16="http://schemas.microsoft.com/office/drawing/2014/main" id="{71F3103C-64BF-7F4A-A0B1-B1E43D665E58}"/>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9" name="TextBox 8"/>
          <p:cNvSpPr txBox="1"/>
          <p:nvPr/>
        </p:nvSpPr>
        <p:spPr>
          <a:xfrm>
            <a:off x="405749" y="2237052"/>
            <a:ext cx="2726042" cy="3724096"/>
          </a:xfrm>
          <a:prstGeom prst="rect">
            <a:avLst/>
          </a:prstGeom>
          <a:solidFill>
            <a:schemeClr val="accent1">
              <a:lumMod val="75000"/>
            </a:schemeClr>
          </a:solidFill>
          <a:ln>
            <a:noFill/>
          </a:ln>
        </p:spPr>
        <p:txBody>
          <a:bodyPr wrap="square" rtlCol="0">
            <a:spAutoFit/>
          </a:bodyPr>
          <a:lstStyle/>
          <a:p>
            <a:r>
              <a:rPr lang="en-US" sz="2400" b="1">
                <a:solidFill>
                  <a:schemeClr val="bg1"/>
                </a:solidFill>
              </a:rPr>
              <a:t>Given advancements in infrastructure and </a:t>
            </a:r>
            <a:r>
              <a:rPr lang="en-US" sz="2400" b="1" err="1">
                <a:solidFill>
                  <a:schemeClr val="bg1"/>
                </a:solidFill>
              </a:rPr>
              <a:t>stateful</a:t>
            </a:r>
            <a:r>
              <a:rPr lang="en-US" sz="2400" b="1">
                <a:solidFill>
                  <a:schemeClr val="bg1"/>
                </a:solidFill>
              </a:rPr>
              <a:t> software we’re pushing ahead with offering data services within OSFI </a:t>
            </a:r>
          </a:p>
          <a:p>
            <a:endParaRPr lang="en-US" sz="2000" b="1">
              <a:solidFill>
                <a:schemeClr val="bg1"/>
              </a:solidFill>
            </a:endParaRPr>
          </a:p>
        </p:txBody>
      </p:sp>
    </p:spTree>
    <p:extLst>
      <p:ext uri="{BB962C8B-B14F-4D97-AF65-F5344CB8AC3E}">
        <p14:creationId xmlns:p14="http://schemas.microsoft.com/office/powerpoint/2010/main" val="15121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1387BFB8-90FA-0D46-8364-BAAF5794AA76}"/>
              </a:ext>
            </a:extLst>
          </p:cNvPr>
          <p:cNvSpPr/>
          <p:nvPr/>
        </p:nvSpPr>
        <p:spPr bwMode="auto">
          <a:xfrm>
            <a:off x="487741" y="1460811"/>
            <a:ext cx="11294693" cy="716441"/>
          </a:xfrm>
          <a:prstGeom prst="rect">
            <a:avLst/>
          </a:prstGeom>
          <a:solidFill>
            <a:schemeClr val="bg1"/>
          </a:solidFill>
          <a:ln>
            <a:solidFill>
              <a:schemeClr val="tx2"/>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sp>
        <p:nvSpPr>
          <p:cNvPr id="2" name="Title 1">
            <a:extLst>
              <a:ext uri="{FF2B5EF4-FFF2-40B4-BE49-F238E27FC236}">
                <a16:creationId xmlns:a16="http://schemas.microsoft.com/office/drawing/2014/main" id="{01C1DBA5-C4DA-C14B-B537-4F915BB9BA54}"/>
              </a:ext>
            </a:extLst>
          </p:cNvPr>
          <p:cNvSpPr>
            <a:spLocks noGrp="1"/>
          </p:cNvSpPr>
          <p:nvPr>
            <p:ph type="title"/>
          </p:nvPr>
        </p:nvSpPr>
        <p:spPr/>
        <p:txBody>
          <a:bodyPr/>
          <a:lstStyle/>
          <a:p>
            <a:r>
              <a:rPr lang="en-US"/>
              <a:t>Data Centric Applications - Strategy</a:t>
            </a:r>
          </a:p>
        </p:txBody>
      </p:sp>
      <p:sp>
        <p:nvSpPr>
          <p:cNvPr id="3" name="Slide Number Placeholder 2">
            <a:extLst>
              <a:ext uri="{FF2B5EF4-FFF2-40B4-BE49-F238E27FC236}">
                <a16:creationId xmlns:a16="http://schemas.microsoft.com/office/drawing/2014/main" id="{F9821BD0-3EAD-CD4F-9F7F-D5BA8C6E596A}"/>
              </a:ext>
            </a:extLst>
          </p:cNvPr>
          <p:cNvSpPr>
            <a:spLocks noGrp="1"/>
          </p:cNvSpPr>
          <p:nvPr>
            <p:ph type="sldNum" sz="quarter" idx="12"/>
          </p:nvPr>
        </p:nvSpPr>
        <p:spPr/>
        <p:txBody>
          <a:bodyPr/>
          <a:lstStyle/>
          <a:p>
            <a:fld id="{3310D8EA-3107-4873-B9AB-DD7D3E79053A}" type="slidenum">
              <a:rPr lang="en-US" smtClean="0"/>
              <a:t>33</a:t>
            </a:fld>
            <a:endParaRPr lang="en-US"/>
          </a:p>
        </p:txBody>
      </p:sp>
      <p:sp>
        <p:nvSpPr>
          <p:cNvPr id="4" name="Footer Placeholder 3">
            <a:extLst>
              <a:ext uri="{FF2B5EF4-FFF2-40B4-BE49-F238E27FC236}">
                <a16:creationId xmlns:a16="http://schemas.microsoft.com/office/drawing/2014/main" id="{C79F8A40-7DC0-E043-9A73-8B76474BB1C9}"/>
              </a:ext>
            </a:extLst>
          </p:cNvPr>
          <p:cNvSpPr>
            <a:spLocks noGrp="1"/>
          </p:cNvSpPr>
          <p:nvPr>
            <p:ph type="ftr" sz="quarter" idx="3"/>
          </p:nvPr>
        </p:nvSpPr>
        <p:spPr/>
        <p:txBody>
          <a:bodyPr/>
          <a:lstStyle/>
          <a:p>
            <a:r>
              <a:rPr lang="en-US"/>
              <a:t>Confidential property of Optum. Do not distribute or reproduce without express permission from Optum.</a:t>
            </a:r>
          </a:p>
        </p:txBody>
      </p:sp>
      <p:sp>
        <p:nvSpPr>
          <p:cNvPr id="5" name="Rectangle 4">
            <a:extLst>
              <a:ext uri="{FF2B5EF4-FFF2-40B4-BE49-F238E27FC236}">
                <a16:creationId xmlns:a16="http://schemas.microsoft.com/office/drawing/2014/main" id="{66D7A58C-CECB-294D-908E-69B48AC91FD4}"/>
              </a:ext>
            </a:extLst>
          </p:cNvPr>
          <p:cNvSpPr/>
          <p:nvPr/>
        </p:nvSpPr>
        <p:spPr bwMode="auto">
          <a:xfrm>
            <a:off x="522992" y="2627923"/>
            <a:ext cx="8101013" cy="1629301"/>
          </a:xfrm>
          <a:prstGeom prst="rect">
            <a:avLst/>
          </a:prstGeom>
          <a:noFill/>
          <a:ln w="76200" cmpd="sng">
            <a:solidFill>
              <a:schemeClr val="accent1">
                <a:lumMod val="7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rgbClr val="FFFFFF"/>
              </a:solidFill>
              <a:ea typeface="ＭＳ Ｐゴシック" charset="0"/>
              <a:cs typeface="ＭＳ Ｐゴシック" charset="0"/>
            </a:endParaRPr>
          </a:p>
        </p:txBody>
      </p:sp>
      <p:grpSp>
        <p:nvGrpSpPr>
          <p:cNvPr id="6" name="Group 96">
            <a:extLst>
              <a:ext uri="{FF2B5EF4-FFF2-40B4-BE49-F238E27FC236}">
                <a16:creationId xmlns:a16="http://schemas.microsoft.com/office/drawing/2014/main" id="{66DD4141-8677-4D49-8FF6-71ECB1B79260}"/>
              </a:ext>
            </a:extLst>
          </p:cNvPr>
          <p:cNvGrpSpPr>
            <a:grpSpLocks/>
          </p:cNvGrpSpPr>
          <p:nvPr/>
        </p:nvGrpSpPr>
        <p:grpSpPr bwMode="auto">
          <a:xfrm>
            <a:off x="629355" y="3405065"/>
            <a:ext cx="7896225" cy="787430"/>
            <a:chOff x="-113868" y="2726022"/>
            <a:chExt cx="9410833" cy="1045833"/>
          </a:xfrm>
        </p:grpSpPr>
        <p:sp>
          <p:nvSpPr>
            <p:cNvPr id="8" name="Rectangle 7">
              <a:extLst>
                <a:ext uri="{FF2B5EF4-FFF2-40B4-BE49-F238E27FC236}">
                  <a16:creationId xmlns:a16="http://schemas.microsoft.com/office/drawing/2014/main" id="{EF4A753C-FDE8-4649-8182-5A70DA96F28F}"/>
                </a:ext>
              </a:extLst>
            </p:cNvPr>
            <p:cNvSpPr/>
            <p:nvPr/>
          </p:nvSpPr>
          <p:spPr>
            <a:xfrm>
              <a:off x="-113868" y="2726022"/>
              <a:ext cx="9410833" cy="476102"/>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5613" eaLnBrk="1" hangingPunct="1">
                <a:defRPr/>
              </a:pPr>
              <a:r>
                <a:rPr lang="en-US" sz="1500">
                  <a:solidFill>
                    <a:srgbClr val="FFFFFF"/>
                  </a:solidFill>
                  <a:latin typeface="Calibri" charset="0"/>
                  <a:ea typeface="MS PGothic" charset="0"/>
                  <a:cs typeface="Geneva" charset="0"/>
                </a:rPr>
                <a:t>Elastic Compute – Self-service, multi-tenant</a:t>
              </a:r>
            </a:p>
          </p:txBody>
        </p:sp>
        <p:sp>
          <p:nvSpPr>
            <p:cNvPr id="9" name="Rectangle 8">
              <a:extLst>
                <a:ext uri="{FF2B5EF4-FFF2-40B4-BE49-F238E27FC236}">
                  <a16:creationId xmlns:a16="http://schemas.microsoft.com/office/drawing/2014/main" id="{710733B8-4C61-3946-9DA2-F4672C8B4734}"/>
                </a:ext>
              </a:extLst>
            </p:cNvPr>
            <p:cNvSpPr/>
            <p:nvPr/>
          </p:nvSpPr>
          <p:spPr>
            <a:xfrm>
              <a:off x="-113868" y="3264786"/>
              <a:ext cx="9410833" cy="507069"/>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5613">
                <a:defRPr/>
              </a:pPr>
              <a:r>
                <a:rPr lang="en-US" sz="1500">
                  <a:solidFill>
                    <a:srgbClr val="FFFFFF"/>
                  </a:solidFill>
                  <a:latin typeface="Calibri" charset="0"/>
                  <a:ea typeface="MS PGothic" charset="0"/>
                  <a:cs typeface="Geneva" charset="0"/>
                </a:rPr>
                <a:t>Flexible Storage – HDFS with S3, Volume Plugins</a:t>
              </a:r>
            </a:p>
          </p:txBody>
        </p:sp>
      </p:grpSp>
      <p:sp>
        <p:nvSpPr>
          <p:cNvPr id="10" name="TextBox 97">
            <a:extLst>
              <a:ext uri="{FF2B5EF4-FFF2-40B4-BE49-F238E27FC236}">
                <a16:creationId xmlns:a16="http://schemas.microsoft.com/office/drawing/2014/main" id="{18069BE1-5027-E84F-9984-0A64C03413B5}"/>
              </a:ext>
            </a:extLst>
          </p:cNvPr>
          <p:cNvSpPr txBox="1">
            <a:spLocks noChangeArrowheads="1"/>
          </p:cNvSpPr>
          <p:nvPr/>
        </p:nvSpPr>
        <p:spPr bwMode="auto">
          <a:xfrm>
            <a:off x="3703259" y="2411110"/>
            <a:ext cx="1197718" cy="40010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2000" b="1">
                <a:solidFill>
                  <a:srgbClr val="004875"/>
                </a:solidFill>
                <a:cs typeface="Geneva" charset="0"/>
              </a:rPr>
              <a:t>      OSFI</a:t>
            </a:r>
          </a:p>
        </p:txBody>
      </p:sp>
      <p:grpSp>
        <p:nvGrpSpPr>
          <p:cNvPr id="11" name="Group 98">
            <a:extLst>
              <a:ext uri="{FF2B5EF4-FFF2-40B4-BE49-F238E27FC236}">
                <a16:creationId xmlns:a16="http://schemas.microsoft.com/office/drawing/2014/main" id="{0A0EE16C-C00C-5143-9F55-C682833434B9}"/>
              </a:ext>
            </a:extLst>
          </p:cNvPr>
          <p:cNvGrpSpPr>
            <a:grpSpLocks/>
          </p:cNvGrpSpPr>
          <p:nvPr/>
        </p:nvGrpSpPr>
        <p:grpSpPr bwMode="auto">
          <a:xfrm>
            <a:off x="2029530" y="1543156"/>
            <a:ext cx="8308609" cy="811212"/>
            <a:chOff x="996565" y="797258"/>
            <a:chExt cx="11736690" cy="1145108"/>
          </a:xfrm>
        </p:grpSpPr>
        <p:grpSp>
          <p:nvGrpSpPr>
            <p:cNvPr id="12" name="Group 136">
              <a:extLst>
                <a:ext uri="{FF2B5EF4-FFF2-40B4-BE49-F238E27FC236}">
                  <a16:creationId xmlns:a16="http://schemas.microsoft.com/office/drawing/2014/main" id="{AFDB5956-B7EB-7044-8EAC-BC9612EF1FF8}"/>
                </a:ext>
              </a:extLst>
            </p:cNvPr>
            <p:cNvGrpSpPr>
              <a:grpSpLocks/>
            </p:cNvGrpSpPr>
            <p:nvPr/>
          </p:nvGrpSpPr>
          <p:grpSpPr bwMode="auto">
            <a:xfrm>
              <a:off x="996565" y="797258"/>
              <a:ext cx="11736690" cy="1145108"/>
              <a:chOff x="1034388" y="1079500"/>
              <a:chExt cx="12489341" cy="1218542"/>
            </a:xfrm>
          </p:grpSpPr>
          <p:grpSp>
            <p:nvGrpSpPr>
              <p:cNvPr id="17" name="Group 142">
                <a:extLst>
                  <a:ext uri="{FF2B5EF4-FFF2-40B4-BE49-F238E27FC236}">
                    <a16:creationId xmlns:a16="http://schemas.microsoft.com/office/drawing/2014/main" id="{1002059D-8BFE-B74D-B29A-4D8D924ACF50}"/>
                  </a:ext>
                </a:extLst>
              </p:cNvPr>
              <p:cNvGrpSpPr>
                <a:grpSpLocks/>
              </p:cNvGrpSpPr>
              <p:nvPr/>
            </p:nvGrpSpPr>
            <p:grpSpPr bwMode="auto">
              <a:xfrm>
                <a:off x="1034388" y="1079500"/>
                <a:ext cx="1876642" cy="894125"/>
                <a:chOff x="5688" y="1079500"/>
                <a:chExt cx="1876642" cy="894125"/>
              </a:xfrm>
            </p:grpSpPr>
            <p:pic>
              <p:nvPicPr>
                <p:cNvPr id="27" name="Picture 155" descr="tenent-etc.png">
                  <a:extLst>
                    <a:ext uri="{FF2B5EF4-FFF2-40B4-BE49-F238E27FC236}">
                      <a16:creationId xmlns:a16="http://schemas.microsoft.com/office/drawing/2014/main" id="{4E767806-B383-804F-80CA-6968C0EBC70D}"/>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81862" y="1079500"/>
                  <a:ext cx="533400" cy="533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 name="TextBox 156">
                  <a:extLst>
                    <a:ext uri="{FF2B5EF4-FFF2-40B4-BE49-F238E27FC236}">
                      <a16:creationId xmlns:a16="http://schemas.microsoft.com/office/drawing/2014/main" id="{306E04E6-B8DF-BA43-95AE-4BC81CC12893}"/>
                    </a:ext>
                  </a:extLst>
                </p:cNvPr>
                <p:cNvSpPr txBox="1">
                  <a:spLocks noChangeArrowheads="1"/>
                </p:cNvSpPr>
                <p:nvPr/>
              </p:nvSpPr>
              <p:spPr bwMode="auto">
                <a:xfrm>
                  <a:off x="5688" y="1511305"/>
                  <a:ext cx="1876642" cy="462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solidFill>
                        <a:schemeClr val="tx2"/>
                      </a:solidFill>
                      <a:cs typeface="Geneva" charset="0"/>
                    </a:rPr>
                    <a:t>Data Scientists</a:t>
                  </a:r>
                </a:p>
              </p:txBody>
            </p:sp>
          </p:grpSp>
          <p:grpSp>
            <p:nvGrpSpPr>
              <p:cNvPr id="18" name="Group 143">
                <a:extLst>
                  <a:ext uri="{FF2B5EF4-FFF2-40B4-BE49-F238E27FC236}">
                    <a16:creationId xmlns:a16="http://schemas.microsoft.com/office/drawing/2014/main" id="{64E390E8-E8CF-1F42-9786-A63B47052F91}"/>
                  </a:ext>
                </a:extLst>
              </p:cNvPr>
              <p:cNvGrpSpPr>
                <a:grpSpLocks/>
              </p:cNvGrpSpPr>
              <p:nvPr/>
            </p:nvGrpSpPr>
            <p:grpSpPr bwMode="auto">
              <a:xfrm>
                <a:off x="4824066" y="1079500"/>
                <a:ext cx="1549400" cy="894119"/>
                <a:chOff x="2496791" y="1079500"/>
                <a:chExt cx="1549400" cy="894119"/>
              </a:xfrm>
            </p:grpSpPr>
            <p:pic>
              <p:nvPicPr>
                <p:cNvPr id="25" name="Picture 153" descr="tenent-etc.png">
                  <a:extLst>
                    <a:ext uri="{FF2B5EF4-FFF2-40B4-BE49-F238E27FC236}">
                      <a16:creationId xmlns:a16="http://schemas.microsoft.com/office/drawing/2014/main" id="{2D1B9806-4348-3945-8C63-7762DDA6399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04792" y="1079500"/>
                  <a:ext cx="533400" cy="533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TextBox 154">
                  <a:extLst>
                    <a:ext uri="{FF2B5EF4-FFF2-40B4-BE49-F238E27FC236}">
                      <a16:creationId xmlns:a16="http://schemas.microsoft.com/office/drawing/2014/main" id="{6B314F7A-A522-6744-9682-538CD17908DE}"/>
                    </a:ext>
                  </a:extLst>
                </p:cNvPr>
                <p:cNvSpPr txBox="1">
                  <a:spLocks noChangeArrowheads="1"/>
                </p:cNvSpPr>
                <p:nvPr/>
              </p:nvSpPr>
              <p:spPr bwMode="auto">
                <a:xfrm>
                  <a:off x="2496791" y="1511299"/>
                  <a:ext cx="1549400" cy="462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solidFill>
                        <a:schemeClr val="tx2"/>
                      </a:solidFill>
                      <a:cs typeface="Geneva" charset="0"/>
                    </a:rPr>
                    <a:t>Developers</a:t>
                  </a:r>
                </a:p>
              </p:txBody>
            </p:sp>
          </p:grpSp>
          <p:grpSp>
            <p:nvGrpSpPr>
              <p:cNvPr id="19" name="Group 144">
                <a:extLst>
                  <a:ext uri="{FF2B5EF4-FFF2-40B4-BE49-F238E27FC236}">
                    <a16:creationId xmlns:a16="http://schemas.microsoft.com/office/drawing/2014/main" id="{2E1A9E53-8BB9-0C43-B3F6-A4FFC49C5A3B}"/>
                  </a:ext>
                </a:extLst>
              </p:cNvPr>
              <p:cNvGrpSpPr>
                <a:grpSpLocks/>
              </p:cNvGrpSpPr>
              <p:nvPr/>
            </p:nvGrpSpPr>
            <p:grpSpPr bwMode="auto">
              <a:xfrm>
                <a:off x="7973535" y="1079500"/>
                <a:ext cx="1933228" cy="1218538"/>
                <a:chOff x="4347685" y="1079500"/>
                <a:chExt cx="1933228" cy="1218538"/>
              </a:xfrm>
            </p:grpSpPr>
            <p:pic>
              <p:nvPicPr>
                <p:cNvPr id="23" name="Picture 151" descr="tenent-etc.png">
                  <a:extLst>
                    <a:ext uri="{FF2B5EF4-FFF2-40B4-BE49-F238E27FC236}">
                      <a16:creationId xmlns:a16="http://schemas.microsoft.com/office/drawing/2014/main" id="{21F18BFD-DD0F-4248-9C8D-9FF87223967F}"/>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51461" y="1079500"/>
                  <a:ext cx="533402"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152">
                  <a:extLst>
                    <a:ext uri="{FF2B5EF4-FFF2-40B4-BE49-F238E27FC236}">
                      <a16:creationId xmlns:a16="http://schemas.microsoft.com/office/drawing/2014/main" id="{9A7415AC-6333-7440-9E3E-003AF6475834}"/>
                    </a:ext>
                  </a:extLst>
                </p:cNvPr>
                <p:cNvSpPr txBox="1">
                  <a:spLocks noChangeArrowheads="1"/>
                </p:cNvSpPr>
                <p:nvPr/>
              </p:nvSpPr>
              <p:spPr bwMode="auto">
                <a:xfrm>
                  <a:off x="4347685" y="1511300"/>
                  <a:ext cx="1933228" cy="786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solidFill>
                        <a:schemeClr val="tx2"/>
                      </a:solidFill>
                      <a:cs typeface="Geneva" charset="0"/>
                    </a:rPr>
                    <a:t>Data Engineers</a:t>
                  </a:r>
                </a:p>
                <a:p>
                  <a:pPr algn="ctr" eaLnBrk="1" hangingPunct="1"/>
                  <a:endParaRPr lang="en-US" sz="1400">
                    <a:solidFill>
                      <a:schemeClr val="tx2"/>
                    </a:solidFill>
                    <a:cs typeface="Geneva" charset="0"/>
                  </a:endParaRPr>
                </a:p>
              </p:txBody>
            </p:sp>
          </p:grpSp>
          <p:grpSp>
            <p:nvGrpSpPr>
              <p:cNvPr id="20" name="Group 146">
                <a:extLst>
                  <a:ext uri="{FF2B5EF4-FFF2-40B4-BE49-F238E27FC236}">
                    <a16:creationId xmlns:a16="http://schemas.microsoft.com/office/drawing/2014/main" id="{6A757C2C-ED55-BD45-8819-21766068F2BD}"/>
                  </a:ext>
                </a:extLst>
              </p:cNvPr>
              <p:cNvGrpSpPr>
                <a:grpSpLocks/>
              </p:cNvGrpSpPr>
              <p:nvPr/>
            </p:nvGrpSpPr>
            <p:grpSpPr bwMode="auto">
              <a:xfrm>
                <a:off x="11734556" y="1079500"/>
                <a:ext cx="1789173" cy="1218542"/>
                <a:chOff x="5511556" y="1079500"/>
                <a:chExt cx="1789173" cy="1218542"/>
              </a:xfrm>
            </p:grpSpPr>
            <p:pic>
              <p:nvPicPr>
                <p:cNvPr id="21" name="Picture 147" descr="tenent-etc.png">
                  <a:extLst>
                    <a:ext uri="{FF2B5EF4-FFF2-40B4-BE49-F238E27FC236}">
                      <a16:creationId xmlns:a16="http://schemas.microsoft.com/office/drawing/2014/main" id="{78C88D12-BBA7-CA45-B92F-D895F7E5FE1C}"/>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41003" y="1079500"/>
                  <a:ext cx="533398" cy="533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TextBox 148">
                  <a:extLst>
                    <a:ext uri="{FF2B5EF4-FFF2-40B4-BE49-F238E27FC236}">
                      <a16:creationId xmlns:a16="http://schemas.microsoft.com/office/drawing/2014/main" id="{AA8EEAC0-DA8E-FC44-9B54-F68A7A838685}"/>
                    </a:ext>
                  </a:extLst>
                </p:cNvPr>
                <p:cNvSpPr txBox="1">
                  <a:spLocks noChangeArrowheads="1"/>
                </p:cNvSpPr>
                <p:nvPr/>
              </p:nvSpPr>
              <p:spPr bwMode="auto">
                <a:xfrm>
                  <a:off x="5511556" y="1511302"/>
                  <a:ext cx="1789173" cy="7867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400">
                      <a:solidFill>
                        <a:schemeClr val="tx2"/>
                      </a:solidFill>
                      <a:cs typeface="Geneva" charset="0"/>
                    </a:rPr>
                    <a:t>Data Analysts</a:t>
                  </a:r>
                </a:p>
                <a:p>
                  <a:pPr algn="ctr" eaLnBrk="1" hangingPunct="1"/>
                  <a:endParaRPr lang="en-US" sz="1400">
                    <a:solidFill>
                      <a:schemeClr val="tx2"/>
                    </a:solidFill>
                    <a:cs typeface="Geneva" charset="0"/>
                  </a:endParaRPr>
                </a:p>
              </p:txBody>
            </p:sp>
          </p:grpSp>
        </p:grpSp>
        <p:cxnSp>
          <p:nvCxnSpPr>
            <p:cNvPr id="13" name="Straight Connector 12">
              <a:extLst>
                <a:ext uri="{FF2B5EF4-FFF2-40B4-BE49-F238E27FC236}">
                  <a16:creationId xmlns:a16="http://schemas.microsoft.com/office/drawing/2014/main" id="{2E242F7E-FDFF-8E42-B37D-033482568322}"/>
                </a:ext>
              </a:extLst>
            </p:cNvPr>
            <p:cNvCxnSpPr/>
            <p:nvPr/>
          </p:nvCxnSpPr>
          <p:spPr>
            <a:xfrm>
              <a:off x="7327110" y="1642083"/>
              <a:ext cx="0" cy="8739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7CD9AC4-3136-5E4E-A2E5-D6CD6D6A303E}"/>
                </a:ext>
              </a:extLst>
            </p:cNvPr>
            <p:cNvCxnSpPr/>
            <p:nvPr/>
          </p:nvCxnSpPr>
          <p:spPr>
            <a:xfrm>
              <a:off x="5512937" y="1626397"/>
              <a:ext cx="0" cy="8739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223890D-791A-B145-B893-729CBA31C43F}"/>
                </a:ext>
              </a:extLst>
            </p:cNvPr>
            <p:cNvCxnSpPr/>
            <p:nvPr/>
          </p:nvCxnSpPr>
          <p:spPr>
            <a:xfrm>
              <a:off x="3692036" y="1626397"/>
              <a:ext cx="0" cy="8739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CCD9308-A459-064B-92E5-6C0B321ED763}"/>
                </a:ext>
              </a:extLst>
            </p:cNvPr>
            <p:cNvCxnSpPr/>
            <p:nvPr/>
          </p:nvCxnSpPr>
          <p:spPr>
            <a:xfrm>
              <a:off x="1882347" y="1626397"/>
              <a:ext cx="0" cy="87395"/>
            </a:xfrm>
            <a:prstGeom prst="line">
              <a:avLst/>
            </a:prstGeom>
            <a:effectLst/>
          </p:spPr>
          <p:style>
            <a:lnRef idx="2">
              <a:schemeClr val="accent1"/>
            </a:lnRef>
            <a:fillRef idx="0">
              <a:schemeClr val="accent1"/>
            </a:fillRef>
            <a:effectRef idx="1">
              <a:schemeClr val="accent1"/>
            </a:effectRef>
            <a:fontRef idx="minor">
              <a:schemeClr val="tx1"/>
            </a:fontRef>
          </p:style>
        </p:cxnSp>
      </p:grpSp>
      <p:pic>
        <p:nvPicPr>
          <p:cNvPr id="29" name="Picture 99" descr="security_blur.png">
            <a:extLst>
              <a:ext uri="{FF2B5EF4-FFF2-40B4-BE49-F238E27FC236}">
                <a16:creationId xmlns:a16="http://schemas.microsoft.com/office/drawing/2014/main" id="{49F3D276-F4CE-8C45-8164-656BBF28D22C}"/>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81030" y="2272473"/>
            <a:ext cx="447675" cy="4476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0" name="Rectangle 29">
            <a:extLst>
              <a:ext uri="{FF2B5EF4-FFF2-40B4-BE49-F238E27FC236}">
                <a16:creationId xmlns:a16="http://schemas.microsoft.com/office/drawing/2014/main" id="{281534D8-A454-C142-A437-7E0C06362B70}"/>
              </a:ext>
            </a:extLst>
          </p:cNvPr>
          <p:cNvSpPr/>
          <p:nvPr/>
        </p:nvSpPr>
        <p:spPr bwMode="auto">
          <a:xfrm>
            <a:off x="5406442" y="2761578"/>
            <a:ext cx="1535112" cy="574675"/>
          </a:xfrm>
          <a:prstGeom prst="rect">
            <a:avLst/>
          </a:prstGeom>
          <a:solidFill>
            <a:schemeClr val="bg1"/>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pic>
        <p:nvPicPr>
          <p:cNvPr id="31" name="Picture 135" descr="container_blue.png">
            <a:extLst>
              <a:ext uri="{FF2B5EF4-FFF2-40B4-BE49-F238E27FC236}">
                <a16:creationId xmlns:a16="http://schemas.microsoft.com/office/drawing/2014/main" id="{E672C76F-A49A-8649-95E8-F46B773CA16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77992" y="2725066"/>
            <a:ext cx="574675" cy="576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 name="TextBox 133">
            <a:extLst>
              <a:ext uri="{FF2B5EF4-FFF2-40B4-BE49-F238E27FC236}">
                <a16:creationId xmlns:a16="http://schemas.microsoft.com/office/drawing/2014/main" id="{314ACF4E-4516-0E46-B0D2-67C04828D5BD}"/>
              </a:ext>
            </a:extLst>
          </p:cNvPr>
          <p:cNvSpPr txBox="1">
            <a:spLocks noChangeArrowheads="1"/>
          </p:cNvSpPr>
          <p:nvPr/>
        </p:nvSpPr>
        <p:spPr bwMode="auto">
          <a:xfrm>
            <a:off x="3795485" y="3096541"/>
            <a:ext cx="1223781"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200">
                <a:solidFill>
                  <a:schemeClr val="tx2"/>
                </a:solidFill>
                <a:cs typeface="Geneva" charset="0"/>
              </a:rPr>
              <a:t>Data Services</a:t>
            </a:r>
          </a:p>
        </p:txBody>
      </p:sp>
      <p:sp>
        <p:nvSpPr>
          <p:cNvPr id="34" name="Rectangle 33">
            <a:extLst>
              <a:ext uri="{FF2B5EF4-FFF2-40B4-BE49-F238E27FC236}">
                <a16:creationId xmlns:a16="http://schemas.microsoft.com/office/drawing/2014/main" id="{B8547EE8-7929-E841-A5CF-CBB06C6AEA18}"/>
              </a:ext>
            </a:extLst>
          </p:cNvPr>
          <p:cNvSpPr/>
          <p:nvPr/>
        </p:nvSpPr>
        <p:spPr bwMode="auto">
          <a:xfrm>
            <a:off x="2223205" y="2761578"/>
            <a:ext cx="1535112" cy="574675"/>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sp>
        <p:nvSpPr>
          <p:cNvPr id="36" name="Rectangle 35">
            <a:extLst>
              <a:ext uri="{FF2B5EF4-FFF2-40B4-BE49-F238E27FC236}">
                <a16:creationId xmlns:a16="http://schemas.microsoft.com/office/drawing/2014/main" id="{8109FB3E-4952-4344-B67B-093036CAC8DA}"/>
              </a:ext>
            </a:extLst>
          </p:cNvPr>
          <p:cNvSpPr/>
          <p:nvPr/>
        </p:nvSpPr>
        <p:spPr bwMode="auto">
          <a:xfrm>
            <a:off x="3822117" y="2761578"/>
            <a:ext cx="1535112" cy="574675"/>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sp>
        <p:nvSpPr>
          <p:cNvPr id="38" name="Rectangle 37">
            <a:extLst>
              <a:ext uri="{FF2B5EF4-FFF2-40B4-BE49-F238E27FC236}">
                <a16:creationId xmlns:a16="http://schemas.microsoft.com/office/drawing/2014/main" id="{BA02E863-9743-8049-A85D-3E041C44EECB}"/>
              </a:ext>
            </a:extLst>
          </p:cNvPr>
          <p:cNvSpPr/>
          <p:nvPr/>
        </p:nvSpPr>
        <p:spPr bwMode="auto">
          <a:xfrm>
            <a:off x="632530" y="2761578"/>
            <a:ext cx="1535112" cy="574675"/>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pic>
        <p:nvPicPr>
          <p:cNvPr id="40" name="Picture 39" descr="down-arrow.png">
            <a:extLst>
              <a:ext uri="{FF2B5EF4-FFF2-40B4-BE49-F238E27FC236}">
                <a16:creationId xmlns:a16="http://schemas.microsoft.com/office/drawing/2014/main" id="{239D4C39-7D39-8746-A483-827407132307}"/>
              </a:ext>
            </a:extLst>
          </p:cNvPr>
          <p:cNvPicPr>
            <a:picLocks noChangeAspect="1"/>
          </p:cNvPicPr>
          <p:nvPr/>
        </p:nvPicPr>
        <p:blipFill>
          <a:blip r:embed="rId5"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bwMode="auto">
          <a:xfrm>
            <a:off x="4372540" y="4178854"/>
            <a:ext cx="385046" cy="384935"/>
          </a:xfrm>
          <a:prstGeom prst="rect">
            <a:avLst/>
          </a:prstGeom>
          <a:noFill/>
          <a:ln>
            <a:noFill/>
          </a:ln>
        </p:spPr>
      </p:pic>
      <p:sp>
        <p:nvSpPr>
          <p:cNvPr id="46" name="TextBox 133">
            <a:extLst>
              <a:ext uri="{FF2B5EF4-FFF2-40B4-BE49-F238E27FC236}">
                <a16:creationId xmlns:a16="http://schemas.microsoft.com/office/drawing/2014/main" id="{2E1D74C0-83D2-0740-9047-A9D117D54312}"/>
              </a:ext>
            </a:extLst>
          </p:cNvPr>
          <p:cNvSpPr txBox="1">
            <a:spLocks noChangeArrowheads="1"/>
          </p:cNvSpPr>
          <p:nvPr/>
        </p:nvSpPr>
        <p:spPr bwMode="auto">
          <a:xfrm>
            <a:off x="5292142" y="3098128"/>
            <a:ext cx="135572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a:solidFill>
                  <a:schemeClr val="tx2"/>
                </a:solidFill>
                <a:cs typeface="Geneva" charset="0"/>
              </a:rPr>
              <a:t>Bring-Your-Own</a:t>
            </a:r>
          </a:p>
        </p:txBody>
      </p:sp>
      <p:pic>
        <p:nvPicPr>
          <p:cNvPr id="47" name="Picture 119" descr="big-data-tools.png">
            <a:extLst>
              <a:ext uri="{FF2B5EF4-FFF2-40B4-BE49-F238E27FC236}">
                <a16:creationId xmlns:a16="http://schemas.microsoft.com/office/drawing/2014/main" id="{2FE64F77-4012-C74B-97C9-B450C42148CA}"/>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725529" y="2801266"/>
            <a:ext cx="388938" cy="388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 name="Picture 83" descr="spark.png">
            <a:extLst>
              <a:ext uri="{FF2B5EF4-FFF2-40B4-BE49-F238E27FC236}">
                <a16:creationId xmlns:a16="http://schemas.microsoft.com/office/drawing/2014/main" id="{81101E6B-CAE8-5F4C-A617-0E390DDAD15D}"/>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173867" y="2840953"/>
            <a:ext cx="47625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 name="Picture 49" descr="2.png">
            <a:extLst>
              <a:ext uri="{FF2B5EF4-FFF2-40B4-BE49-F238E27FC236}">
                <a16:creationId xmlns:a16="http://schemas.microsoft.com/office/drawing/2014/main" id="{F72A67B6-561B-9C47-B98D-A8C45D7137E3}"/>
              </a:ext>
            </a:extLst>
          </p:cNvPr>
          <p:cNvPicPr>
            <a:picLocks noChangeAspect="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02147" y="2850478"/>
            <a:ext cx="351588" cy="274878"/>
          </a:xfrm>
          <a:prstGeom prst="rect">
            <a:avLst/>
          </a:prstGeom>
        </p:spPr>
      </p:pic>
      <p:pic>
        <p:nvPicPr>
          <p:cNvPr id="51" name="Picture 50" descr="kafka-logo-wide.png">
            <a:extLst>
              <a:ext uri="{FF2B5EF4-FFF2-40B4-BE49-F238E27FC236}">
                <a16:creationId xmlns:a16="http://schemas.microsoft.com/office/drawing/2014/main" id="{AE025912-FA90-3042-BA86-4898B830F6D4}"/>
              </a:ext>
            </a:extLst>
          </p:cNvPr>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53218" y="2747250"/>
            <a:ext cx="558800" cy="293729"/>
          </a:xfrm>
          <a:prstGeom prst="rect">
            <a:avLst/>
          </a:prstGeom>
        </p:spPr>
      </p:pic>
      <p:sp>
        <p:nvSpPr>
          <p:cNvPr id="52" name="Rectangle 51">
            <a:extLst>
              <a:ext uri="{FF2B5EF4-FFF2-40B4-BE49-F238E27FC236}">
                <a16:creationId xmlns:a16="http://schemas.microsoft.com/office/drawing/2014/main" id="{1E3708ED-BD3A-1F41-A251-7947D34210BA}"/>
              </a:ext>
            </a:extLst>
          </p:cNvPr>
          <p:cNvSpPr/>
          <p:nvPr/>
        </p:nvSpPr>
        <p:spPr bwMode="auto">
          <a:xfrm>
            <a:off x="2879185" y="4565934"/>
            <a:ext cx="3830894" cy="947738"/>
          </a:xfrm>
          <a:prstGeom prst="rect">
            <a:avLst/>
          </a:prstGeom>
          <a:solidFill>
            <a:schemeClr val="bg1"/>
          </a:solidFill>
          <a:ln>
            <a:solidFill>
              <a:schemeClr val="tx2"/>
            </a:solidFill>
            <a:prstDash val="lgDash"/>
            <a:miter lim="800000"/>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pic>
        <p:nvPicPr>
          <p:cNvPr id="53" name="Picture 52" descr="down-arrow.png">
            <a:extLst>
              <a:ext uri="{FF2B5EF4-FFF2-40B4-BE49-F238E27FC236}">
                <a16:creationId xmlns:a16="http://schemas.microsoft.com/office/drawing/2014/main" id="{E512F50D-4FAF-8947-9033-21F6C8DD7C0C}"/>
              </a:ext>
            </a:extLst>
          </p:cNvPr>
          <p:cNvPicPr>
            <a:picLocks noChangeAspect="1"/>
          </p:cNvPicPr>
          <p:nvPr/>
        </p:nvPicPr>
        <p:blipFill>
          <a:blip r:embed="rId5"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bwMode="auto">
          <a:xfrm>
            <a:off x="4372540" y="4178854"/>
            <a:ext cx="385046" cy="384935"/>
          </a:xfrm>
          <a:prstGeom prst="rect">
            <a:avLst/>
          </a:prstGeom>
          <a:noFill/>
          <a:ln>
            <a:noFill/>
          </a:ln>
        </p:spPr>
      </p:pic>
      <p:sp>
        <p:nvSpPr>
          <p:cNvPr id="54" name="TextBox 126">
            <a:extLst>
              <a:ext uri="{FF2B5EF4-FFF2-40B4-BE49-F238E27FC236}">
                <a16:creationId xmlns:a16="http://schemas.microsoft.com/office/drawing/2014/main" id="{927779E1-852A-8F45-A0A8-3640A5B8B61B}"/>
              </a:ext>
            </a:extLst>
          </p:cNvPr>
          <p:cNvSpPr txBox="1">
            <a:spLocks noChangeArrowheads="1"/>
          </p:cNvSpPr>
          <p:nvPr/>
        </p:nvSpPr>
        <p:spPr bwMode="auto">
          <a:xfrm>
            <a:off x="3660079" y="5208880"/>
            <a:ext cx="1094434"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a:solidFill>
                  <a:schemeClr val="tx2"/>
                </a:solidFill>
                <a:cs typeface="Geneva" charset="0"/>
              </a:rPr>
              <a:t>NAS/FLASH</a:t>
            </a:r>
          </a:p>
        </p:txBody>
      </p:sp>
      <p:pic>
        <p:nvPicPr>
          <p:cNvPr id="55" name="Picture 119" descr="storage.png">
            <a:extLst>
              <a:ext uri="{FF2B5EF4-FFF2-40B4-BE49-F238E27FC236}">
                <a16:creationId xmlns:a16="http://schemas.microsoft.com/office/drawing/2014/main" id="{C1518BDB-CA7E-6B41-A4E0-98943B33A4C2}"/>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993778" y="4929295"/>
            <a:ext cx="3365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 name="TextBox 120">
            <a:extLst>
              <a:ext uri="{FF2B5EF4-FFF2-40B4-BE49-F238E27FC236}">
                <a16:creationId xmlns:a16="http://schemas.microsoft.com/office/drawing/2014/main" id="{CCC3CD3B-D023-9F40-87A6-5A49471DD168}"/>
              </a:ext>
            </a:extLst>
          </p:cNvPr>
          <p:cNvSpPr txBox="1">
            <a:spLocks noChangeArrowheads="1"/>
          </p:cNvSpPr>
          <p:nvPr/>
        </p:nvSpPr>
        <p:spPr bwMode="auto">
          <a:xfrm>
            <a:off x="5077577" y="5203933"/>
            <a:ext cx="893440"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a:solidFill>
                  <a:schemeClr val="tx2"/>
                </a:solidFill>
                <a:cs typeface="Geneva" charset="0"/>
              </a:rPr>
              <a:t>SSD/HDD</a:t>
            </a:r>
          </a:p>
        </p:txBody>
      </p:sp>
      <p:pic>
        <p:nvPicPr>
          <p:cNvPr id="57" name="Picture 84" descr="server.png">
            <a:extLst>
              <a:ext uri="{FF2B5EF4-FFF2-40B4-BE49-F238E27FC236}">
                <a16:creationId xmlns:a16="http://schemas.microsoft.com/office/drawing/2014/main" id="{DB9F9B4A-048F-E546-8374-24F2AED5961C}"/>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645195" y="4632433"/>
            <a:ext cx="333375" cy="3333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58" name="TextBox 126">
            <a:extLst>
              <a:ext uri="{FF2B5EF4-FFF2-40B4-BE49-F238E27FC236}">
                <a16:creationId xmlns:a16="http://schemas.microsoft.com/office/drawing/2014/main" id="{C4459360-FF31-7247-B836-AF57B69CCDFA}"/>
              </a:ext>
            </a:extLst>
          </p:cNvPr>
          <p:cNvSpPr txBox="1">
            <a:spLocks noChangeArrowheads="1"/>
          </p:cNvSpPr>
          <p:nvPr/>
        </p:nvSpPr>
        <p:spPr bwMode="auto">
          <a:xfrm>
            <a:off x="1877474" y="4622908"/>
            <a:ext cx="9906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r" eaLnBrk="1" hangingPunct="1"/>
            <a:r>
              <a:rPr lang="en-US" sz="1600">
                <a:solidFill>
                  <a:schemeClr val="tx2"/>
                </a:solidFill>
                <a:cs typeface="Geneva" charset="0"/>
              </a:rPr>
              <a:t>Compute</a:t>
            </a:r>
          </a:p>
        </p:txBody>
      </p:sp>
      <p:sp>
        <p:nvSpPr>
          <p:cNvPr id="59" name="TextBox 126">
            <a:extLst>
              <a:ext uri="{FF2B5EF4-FFF2-40B4-BE49-F238E27FC236}">
                <a16:creationId xmlns:a16="http://schemas.microsoft.com/office/drawing/2014/main" id="{B56AFDA8-CEAB-C746-9567-F16D73F6A62F}"/>
              </a:ext>
            </a:extLst>
          </p:cNvPr>
          <p:cNvSpPr txBox="1">
            <a:spLocks noChangeArrowheads="1"/>
          </p:cNvSpPr>
          <p:nvPr/>
        </p:nvSpPr>
        <p:spPr bwMode="auto">
          <a:xfrm>
            <a:off x="1874299" y="5154720"/>
            <a:ext cx="9906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r" eaLnBrk="1" hangingPunct="1"/>
            <a:r>
              <a:rPr lang="en-US" sz="1600">
                <a:solidFill>
                  <a:schemeClr val="tx2"/>
                </a:solidFill>
                <a:cs typeface="Geneva" charset="0"/>
              </a:rPr>
              <a:t>Storage</a:t>
            </a:r>
          </a:p>
        </p:txBody>
      </p:sp>
      <p:sp>
        <p:nvSpPr>
          <p:cNvPr id="60" name="TextBox 126">
            <a:extLst>
              <a:ext uri="{FF2B5EF4-FFF2-40B4-BE49-F238E27FC236}">
                <a16:creationId xmlns:a16="http://schemas.microsoft.com/office/drawing/2014/main" id="{13C2CD02-FA4B-F445-9851-D728BD45DDFE}"/>
              </a:ext>
            </a:extLst>
          </p:cNvPr>
          <p:cNvSpPr txBox="1">
            <a:spLocks noChangeArrowheads="1"/>
          </p:cNvSpPr>
          <p:nvPr/>
        </p:nvSpPr>
        <p:spPr bwMode="auto">
          <a:xfrm>
            <a:off x="3291935" y="5516670"/>
            <a:ext cx="1589529" cy="338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600">
                <a:solidFill>
                  <a:schemeClr val="tx2"/>
                </a:solidFill>
                <a:cs typeface="Geneva" charset="0"/>
              </a:rPr>
              <a:t>On-Premises DC</a:t>
            </a:r>
          </a:p>
        </p:txBody>
      </p:sp>
      <p:pic>
        <p:nvPicPr>
          <p:cNvPr id="62" name="Picture 119" descr="storage.png">
            <a:extLst>
              <a:ext uri="{FF2B5EF4-FFF2-40B4-BE49-F238E27FC236}">
                <a16:creationId xmlns:a16="http://schemas.microsoft.com/office/drawing/2014/main" id="{50D17FB2-4C5D-0848-AFEA-84CC148A7CBE}"/>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270679" y="4930883"/>
            <a:ext cx="3365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 name="Picture 84" descr="server.png">
            <a:extLst>
              <a:ext uri="{FF2B5EF4-FFF2-40B4-BE49-F238E27FC236}">
                <a16:creationId xmlns:a16="http://schemas.microsoft.com/office/drawing/2014/main" id="{A53FA8E4-0600-5E41-B0A3-F998402406F9}"/>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6105338" y="4626083"/>
            <a:ext cx="334963" cy="3333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64" name="Picture 84" descr="server.png">
            <a:extLst>
              <a:ext uri="{FF2B5EF4-FFF2-40B4-BE49-F238E27FC236}">
                <a16:creationId xmlns:a16="http://schemas.microsoft.com/office/drawing/2014/main" id="{F5BFF14B-4CB7-9346-923A-A54293053EB7}"/>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514186" y="4627670"/>
            <a:ext cx="333375" cy="3333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72" name="Picture 60">
            <a:extLst>
              <a:ext uri="{FF2B5EF4-FFF2-40B4-BE49-F238E27FC236}">
                <a16:creationId xmlns:a16="http://schemas.microsoft.com/office/drawing/2014/main" id="{503F8589-237C-C04B-8148-8F3775D0BF4A}"/>
              </a:ext>
            </a:extLst>
          </p:cNvPr>
          <p:cNvPicPr>
            <a:picLocks noChangeAspect="1"/>
          </p:cNvPicPr>
          <p:nvPr/>
        </p:nvPicPr>
        <p:blipFill>
          <a:blip r:embed="rId12"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256569" y="2859549"/>
            <a:ext cx="446690" cy="381000"/>
          </a:xfrm>
          <a:prstGeom prst="rect">
            <a:avLst/>
          </a:prstGeom>
        </p:spPr>
      </p:pic>
      <p:sp>
        <p:nvSpPr>
          <p:cNvPr id="73" name="TextBox 133">
            <a:extLst>
              <a:ext uri="{FF2B5EF4-FFF2-40B4-BE49-F238E27FC236}">
                <a16:creationId xmlns:a16="http://schemas.microsoft.com/office/drawing/2014/main" id="{9F99D04D-4CFC-FE41-B835-E4519D7D3511}"/>
              </a:ext>
            </a:extLst>
          </p:cNvPr>
          <p:cNvSpPr txBox="1">
            <a:spLocks noChangeArrowheads="1"/>
          </p:cNvSpPr>
          <p:nvPr/>
        </p:nvSpPr>
        <p:spPr bwMode="auto">
          <a:xfrm>
            <a:off x="438855" y="3098128"/>
            <a:ext cx="135572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a:solidFill>
                  <a:schemeClr val="tx2"/>
                </a:solidFill>
                <a:cs typeface="Geneva" charset="0"/>
              </a:rPr>
              <a:t>Big Data Tools</a:t>
            </a:r>
          </a:p>
        </p:txBody>
      </p:sp>
      <p:sp>
        <p:nvSpPr>
          <p:cNvPr id="74" name="TextBox 133">
            <a:extLst>
              <a:ext uri="{FF2B5EF4-FFF2-40B4-BE49-F238E27FC236}">
                <a16:creationId xmlns:a16="http://schemas.microsoft.com/office/drawing/2014/main" id="{37BB1B13-76D0-6540-82F9-97F0D11CE7A0}"/>
              </a:ext>
            </a:extLst>
          </p:cNvPr>
          <p:cNvSpPr txBox="1">
            <a:spLocks noChangeArrowheads="1"/>
          </p:cNvSpPr>
          <p:nvPr/>
        </p:nvSpPr>
        <p:spPr bwMode="auto">
          <a:xfrm>
            <a:off x="2020005" y="3098128"/>
            <a:ext cx="135572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a:solidFill>
                  <a:schemeClr val="tx2"/>
                </a:solidFill>
                <a:cs typeface="Geneva" charset="0"/>
              </a:rPr>
              <a:t>ML / DL Tools</a:t>
            </a:r>
          </a:p>
        </p:txBody>
      </p:sp>
      <p:sp>
        <p:nvSpPr>
          <p:cNvPr id="76" name="TextBox 126">
            <a:extLst>
              <a:ext uri="{FF2B5EF4-FFF2-40B4-BE49-F238E27FC236}">
                <a16:creationId xmlns:a16="http://schemas.microsoft.com/office/drawing/2014/main" id="{97333BA3-0F5B-B245-A428-C6CE4993317A}"/>
              </a:ext>
            </a:extLst>
          </p:cNvPr>
          <p:cNvSpPr txBox="1">
            <a:spLocks noChangeArrowheads="1"/>
          </p:cNvSpPr>
          <p:nvPr/>
        </p:nvSpPr>
        <p:spPr bwMode="auto">
          <a:xfrm>
            <a:off x="4100683" y="4649895"/>
            <a:ext cx="639762"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a:solidFill>
                  <a:schemeClr val="tx2"/>
                </a:solidFill>
                <a:cs typeface="Geneva" charset="0"/>
              </a:rPr>
              <a:t>CPUs</a:t>
            </a:r>
          </a:p>
        </p:txBody>
      </p:sp>
      <p:sp>
        <p:nvSpPr>
          <p:cNvPr id="77" name="TextBox 126">
            <a:extLst>
              <a:ext uri="{FF2B5EF4-FFF2-40B4-BE49-F238E27FC236}">
                <a16:creationId xmlns:a16="http://schemas.microsoft.com/office/drawing/2014/main" id="{A9B68EEB-214F-924F-9A48-ED158E3DD478}"/>
              </a:ext>
            </a:extLst>
          </p:cNvPr>
          <p:cNvSpPr txBox="1">
            <a:spLocks noChangeArrowheads="1"/>
          </p:cNvSpPr>
          <p:nvPr/>
        </p:nvSpPr>
        <p:spPr bwMode="auto">
          <a:xfrm>
            <a:off x="5575113" y="4649895"/>
            <a:ext cx="639763"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a:solidFill>
                  <a:schemeClr val="tx2"/>
                </a:solidFill>
                <a:cs typeface="Geneva" charset="0"/>
              </a:rPr>
              <a:t>GPUs</a:t>
            </a:r>
          </a:p>
        </p:txBody>
      </p:sp>
      <p:pic>
        <p:nvPicPr>
          <p:cNvPr id="79" name="Picture 78" descr="Jupyter_grscl.png">
            <a:extLst>
              <a:ext uri="{FF2B5EF4-FFF2-40B4-BE49-F238E27FC236}">
                <a16:creationId xmlns:a16="http://schemas.microsoft.com/office/drawing/2014/main" id="{3727D1BF-F8DE-4D4D-943D-CB5CA7F2895E}"/>
              </a:ext>
            </a:extLst>
          </p:cNvPr>
          <p:cNvPicPr>
            <a:picLocks noChangeAspect="1"/>
          </p:cNvPicPr>
          <p:nvPr/>
        </p:nvPicPr>
        <p:blipFill>
          <a:blip r:embed="rId1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948517" y="2802548"/>
            <a:ext cx="318638" cy="338911"/>
          </a:xfrm>
          <a:prstGeom prst="rect">
            <a:avLst/>
          </a:prstGeom>
        </p:spPr>
      </p:pic>
      <p:pic>
        <p:nvPicPr>
          <p:cNvPr id="80" name="Picture 33836" descr="Programming-Python-icon.png">
            <a:extLst>
              <a:ext uri="{FF2B5EF4-FFF2-40B4-BE49-F238E27FC236}">
                <a16:creationId xmlns:a16="http://schemas.microsoft.com/office/drawing/2014/main" id="{4B8053CF-472E-964B-97DD-D2C1921A0CD1}"/>
              </a:ext>
            </a:extLst>
          </p:cNvPr>
          <p:cNvPicPr>
            <a:picLocks noChangeAspect="1"/>
          </p:cNvPicPr>
          <p:nvPr/>
        </p:nvPicPr>
        <p:blipFill>
          <a:blip r:embed="rId14" cstate="screen">
            <a:lum bright="70000" contrast="-70000"/>
            <a:extLst>
              <a:ext uri="{28A0092B-C50C-407E-A947-70E740481C1C}">
                <a14:useLocalDpi xmlns:a14="http://schemas.microsoft.com/office/drawing/2010/main"/>
              </a:ext>
            </a:extLst>
          </a:blip>
          <a:srcRect/>
          <a:stretch>
            <a:fillRect/>
          </a:stretch>
        </p:blipFill>
        <p:spPr bwMode="auto">
          <a:xfrm>
            <a:off x="2542397" y="2855937"/>
            <a:ext cx="282735" cy="2848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 name="Picture 80" descr="Rlogo-grscl.png">
            <a:extLst>
              <a:ext uri="{FF2B5EF4-FFF2-40B4-BE49-F238E27FC236}">
                <a16:creationId xmlns:a16="http://schemas.microsoft.com/office/drawing/2014/main" id="{A788A59F-F834-9347-80CC-CF8CFD6667BC}"/>
              </a:ext>
            </a:extLst>
          </p:cNvPr>
          <p:cNvPicPr>
            <a:picLocks noChangeAspect="1"/>
          </p:cNvPicPr>
          <p:nvPr/>
        </p:nvPicPr>
        <p:blipFill>
          <a:blip r:embed="rId1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268174" y="2823683"/>
            <a:ext cx="231582" cy="175683"/>
          </a:xfrm>
          <a:prstGeom prst="rect">
            <a:avLst/>
          </a:prstGeom>
        </p:spPr>
      </p:pic>
      <p:sp>
        <p:nvSpPr>
          <p:cNvPr id="82" name="Rectangle 81">
            <a:extLst>
              <a:ext uri="{FF2B5EF4-FFF2-40B4-BE49-F238E27FC236}">
                <a16:creationId xmlns:a16="http://schemas.microsoft.com/office/drawing/2014/main" id="{B52FE6E8-BBD5-4244-A61E-2E02AC24DB08}"/>
              </a:ext>
            </a:extLst>
          </p:cNvPr>
          <p:cNvSpPr/>
          <p:nvPr/>
        </p:nvSpPr>
        <p:spPr bwMode="auto">
          <a:xfrm>
            <a:off x="6989479" y="2761578"/>
            <a:ext cx="1535112" cy="574675"/>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sp>
        <p:nvSpPr>
          <p:cNvPr id="88" name="TextBox 133">
            <a:extLst>
              <a:ext uri="{FF2B5EF4-FFF2-40B4-BE49-F238E27FC236}">
                <a16:creationId xmlns:a16="http://schemas.microsoft.com/office/drawing/2014/main" id="{40549EB7-E4D5-8842-9FB6-2FE6C090AE5D}"/>
              </a:ext>
            </a:extLst>
          </p:cNvPr>
          <p:cNvSpPr txBox="1">
            <a:spLocks noChangeArrowheads="1"/>
          </p:cNvSpPr>
          <p:nvPr/>
        </p:nvSpPr>
        <p:spPr bwMode="auto">
          <a:xfrm>
            <a:off x="6942207" y="3099715"/>
            <a:ext cx="135572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200">
                <a:solidFill>
                  <a:schemeClr val="tx2"/>
                </a:solidFill>
                <a:cs typeface="Geneva" charset="0"/>
              </a:rPr>
              <a:t>Data Catalog</a:t>
            </a:r>
          </a:p>
        </p:txBody>
      </p:sp>
      <p:sp>
        <p:nvSpPr>
          <p:cNvPr id="89" name="Rectangle 88">
            <a:extLst>
              <a:ext uri="{FF2B5EF4-FFF2-40B4-BE49-F238E27FC236}">
                <a16:creationId xmlns:a16="http://schemas.microsoft.com/office/drawing/2014/main" id="{077C70AD-16D6-0A49-B958-26DD1FDF0701}"/>
              </a:ext>
            </a:extLst>
          </p:cNvPr>
          <p:cNvSpPr/>
          <p:nvPr/>
        </p:nvSpPr>
        <p:spPr>
          <a:xfrm>
            <a:off x="7051796" y="2852844"/>
            <a:ext cx="94845" cy="1182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chemeClr val="tx2"/>
              </a:solidFill>
            </a:endParaRPr>
          </a:p>
        </p:txBody>
      </p:sp>
      <p:sp>
        <p:nvSpPr>
          <p:cNvPr id="90" name="TextBox 89">
            <a:extLst>
              <a:ext uri="{FF2B5EF4-FFF2-40B4-BE49-F238E27FC236}">
                <a16:creationId xmlns:a16="http://schemas.microsoft.com/office/drawing/2014/main" id="{35B9D2A0-A86D-0F46-A4FE-99DF7F2242A5}"/>
              </a:ext>
            </a:extLst>
          </p:cNvPr>
          <p:cNvSpPr txBox="1"/>
          <p:nvPr/>
        </p:nvSpPr>
        <p:spPr>
          <a:xfrm>
            <a:off x="7105103" y="2793328"/>
            <a:ext cx="760499" cy="230832"/>
          </a:xfrm>
          <a:prstGeom prst="rect">
            <a:avLst/>
          </a:prstGeom>
          <a:noFill/>
          <a:ln>
            <a:noFill/>
          </a:ln>
        </p:spPr>
        <p:txBody>
          <a:bodyPr wrap="square" rtlCol="0">
            <a:spAutoFit/>
          </a:bodyPr>
          <a:lstStyle/>
          <a:p>
            <a:r>
              <a:rPr lang="en-US" sz="900" b="1">
                <a:solidFill>
                  <a:schemeClr val="tx2"/>
                </a:solidFill>
              </a:rPr>
              <a:t>Member</a:t>
            </a:r>
          </a:p>
        </p:txBody>
      </p:sp>
      <p:sp>
        <p:nvSpPr>
          <p:cNvPr id="92" name="TextBox 91">
            <a:extLst>
              <a:ext uri="{FF2B5EF4-FFF2-40B4-BE49-F238E27FC236}">
                <a16:creationId xmlns:a16="http://schemas.microsoft.com/office/drawing/2014/main" id="{7444EEBA-C05B-BF46-AAB2-741DA8C4D783}"/>
              </a:ext>
            </a:extLst>
          </p:cNvPr>
          <p:cNvSpPr txBox="1"/>
          <p:nvPr/>
        </p:nvSpPr>
        <p:spPr>
          <a:xfrm>
            <a:off x="7809887" y="2794526"/>
            <a:ext cx="760499" cy="230832"/>
          </a:xfrm>
          <a:prstGeom prst="rect">
            <a:avLst/>
          </a:prstGeom>
          <a:noFill/>
          <a:ln>
            <a:noFill/>
          </a:ln>
        </p:spPr>
        <p:txBody>
          <a:bodyPr wrap="square" rtlCol="0">
            <a:spAutoFit/>
          </a:bodyPr>
          <a:lstStyle/>
          <a:p>
            <a:r>
              <a:rPr lang="en-US" sz="900" b="1">
                <a:solidFill>
                  <a:schemeClr val="tx2"/>
                </a:solidFill>
              </a:rPr>
              <a:t>Provider</a:t>
            </a:r>
            <a:endParaRPr lang="en-US" sz="1050" b="1">
              <a:solidFill>
                <a:schemeClr val="tx2"/>
              </a:solidFill>
            </a:endParaRPr>
          </a:p>
        </p:txBody>
      </p:sp>
      <p:sp>
        <p:nvSpPr>
          <p:cNvPr id="97" name="Rectangle 96">
            <a:extLst>
              <a:ext uri="{FF2B5EF4-FFF2-40B4-BE49-F238E27FC236}">
                <a16:creationId xmlns:a16="http://schemas.microsoft.com/office/drawing/2014/main" id="{AAE2B857-D291-0544-A6C5-F8AC2F8F0872}"/>
              </a:ext>
            </a:extLst>
          </p:cNvPr>
          <p:cNvSpPr/>
          <p:nvPr/>
        </p:nvSpPr>
        <p:spPr>
          <a:xfrm>
            <a:off x="7748524" y="2849601"/>
            <a:ext cx="94845" cy="1182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chemeClr val="tx2"/>
              </a:solidFill>
            </a:endParaRPr>
          </a:p>
        </p:txBody>
      </p:sp>
      <p:sp>
        <p:nvSpPr>
          <p:cNvPr id="98" name="TextBox 97">
            <a:extLst>
              <a:ext uri="{FF2B5EF4-FFF2-40B4-BE49-F238E27FC236}">
                <a16:creationId xmlns:a16="http://schemas.microsoft.com/office/drawing/2014/main" id="{F2E681BE-44C6-1D4E-B48B-DB93A90FDF7B}"/>
              </a:ext>
            </a:extLst>
          </p:cNvPr>
          <p:cNvSpPr txBox="1"/>
          <p:nvPr/>
        </p:nvSpPr>
        <p:spPr>
          <a:xfrm>
            <a:off x="7104107" y="2979286"/>
            <a:ext cx="619724" cy="230832"/>
          </a:xfrm>
          <a:prstGeom prst="rect">
            <a:avLst/>
          </a:prstGeom>
          <a:noFill/>
          <a:ln>
            <a:noFill/>
          </a:ln>
        </p:spPr>
        <p:txBody>
          <a:bodyPr wrap="square" rtlCol="0">
            <a:spAutoFit/>
          </a:bodyPr>
          <a:lstStyle/>
          <a:p>
            <a:r>
              <a:rPr lang="en-US" sz="900" b="1">
                <a:solidFill>
                  <a:schemeClr val="tx2"/>
                </a:solidFill>
              </a:rPr>
              <a:t>Claims</a:t>
            </a:r>
            <a:endParaRPr lang="en-US" sz="1050" b="1">
              <a:solidFill>
                <a:schemeClr val="tx2"/>
              </a:solidFill>
            </a:endParaRPr>
          </a:p>
        </p:txBody>
      </p:sp>
      <p:pic>
        <p:nvPicPr>
          <p:cNvPr id="1026" name="Picture 2" descr="Image result for kubernetes icon">
            <a:extLst>
              <a:ext uri="{FF2B5EF4-FFF2-40B4-BE49-F238E27FC236}">
                <a16:creationId xmlns:a16="http://schemas.microsoft.com/office/drawing/2014/main" id="{879601EF-BB33-E342-85E3-5D2671C995F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06775" y="2394402"/>
            <a:ext cx="375274" cy="364501"/>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100">
            <a:extLst>
              <a:ext uri="{FF2B5EF4-FFF2-40B4-BE49-F238E27FC236}">
                <a16:creationId xmlns:a16="http://schemas.microsoft.com/office/drawing/2014/main" id="{9FDCBFC9-26C6-9441-93CB-16640C5D54CD}"/>
              </a:ext>
            </a:extLst>
          </p:cNvPr>
          <p:cNvSpPr/>
          <p:nvPr/>
        </p:nvSpPr>
        <p:spPr bwMode="auto">
          <a:xfrm>
            <a:off x="9233822" y="2627923"/>
            <a:ext cx="2548613" cy="1629301"/>
          </a:xfrm>
          <a:prstGeom prst="rect">
            <a:avLst/>
          </a:prstGeom>
          <a:noFill/>
          <a:ln w="76200" cmpd="sng">
            <a:solidFill>
              <a:schemeClr val="accent1">
                <a:lumMod val="7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rgbClr val="FFFFFF"/>
              </a:solidFill>
              <a:ea typeface="ＭＳ Ｐゴシック" charset="0"/>
              <a:cs typeface="ＭＳ Ｐゴシック" charset="0"/>
            </a:endParaRPr>
          </a:p>
        </p:txBody>
      </p:sp>
      <p:sp>
        <p:nvSpPr>
          <p:cNvPr id="102" name="TextBox 97">
            <a:extLst>
              <a:ext uri="{FF2B5EF4-FFF2-40B4-BE49-F238E27FC236}">
                <a16:creationId xmlns:a16="http://schemas.microsoft.com/office/drawing/2014/main" id="{88C20A96-0009-7F4F-B19D-13D48EA96C65}"/>
              </a:ext>
            </a:extLst>
          </p:cNvPr>
          <p:cNvSpPr txBox="1">
            <a:spLocks noChangeArrowheads="1"/>
          </p:cNvSpPr>
          <p:nvPr/>
        </p:nvSpPr>
        <p:spPr bwMode="auto">
          <a:xfrm>
            <a:off x="9756094" y="2411110"/>
            <a:ext cx="1068281" cy="40010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2000" b="1" err="1">
                <a:solidFill>
                  <a:srgbClr val="004875"/>
                </a:solidFill>
                <a:cs typeface="Geneva" charset="0"/>
              </a:rPr>
              <a:t>BDPaaS</a:t>
            </a:r>
            <a:endParaRPr lang="en-US" sz="2000" b="1">
              <a:solidFill>
                <a:srgbClr val="004875"/>
              </a:solidFill>
              <a:cs typeface="Geneva" charset="0"/>
            </a:endParaRPr>
          </a:p>
        </p:txBody>
      </p:sp>
      <p:pic>
        <p:nvPicPr>
          <p:cNvPr id="103" name="Picture 99" descr="security_blur.png">
            <a:extLst>
              <a:ext uri="{FF2B5EF4-FFF2-40B4-BE49-F238E27FC236}">
                <a16:creationId xmlns:a16="http://schemas.microsoft.com/office/drawing/2014/main" id="{EAF0E0CD-6933-724D-AB54-1DA6CD87E9B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074077" y="2319724"/>
            <a:ext cx="447675" cy="4476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104" name="Rectangle 103">
            <a:extLst>
              <a:ext uri="{FF2B5EF4-FFF2-40B4-BE49-F238E27FC236}">
                <a16:creationId xmlns:a16="http://schemas.microsoft.com/office/drawing/2014/main" id="{7DC3E6BE-4CB8-5E48-A1C5-6934AD321F55}"/>
              </a:ext>
            </a:extLst>
          </p:cNvPr>
          <p:cNvSpPr/>
          <p:nvPr/>
        </p:nvSpPr>
        <p:spPr bwMode="auto">
          <a:xfrm>
            <a:off x="9421957" y="2784115"/>
            <a:ext cx="2147420" cy="574675"/>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defTabSz="457189" eaLnBrk="1" hangingPunct="1">
              <a:defRPr/>
            </a:pPr>
            <a:endParaRPr lang="en-US">
              <a:solidFill>
                <a:schemeClr val="tx2"/>
              </a:solidFill>
              <a:ea typeface="ＭＳ Ｐゴシック" charset="0"/>
              <a:cs typeface="ＭＳ Ｐゴシック" charset="0"/>
            </a:endParaRPr>
          </a:p>
        </p:txBody>
      </p:sp>
      <p:pic>
        <p:nvPicPr>
          <p:cNvPr id="106" name="Picture 83" descr="spark.png">
            <a:extLst>
              <a:ext uri="{FF2B5EF4-FFF2-40B4-BE49-F238E27FC236}">
                <a16:creationId xmlns:a16="http://schemas.microsoft.com/office/drawing/2014/main" id="{6DE85892-5C41-7848-AA33-09D0C0F357F1}"/>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954004" y="2765594"/>
            <a:ext cx="47625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7" name="Picture 106" descr="2.png">
            <a:extLst>
              <a:ext uri="{FF2B5EF4-FFF2-40B4-BE49-F238E27FC236}">
                <a16:creationId xmlns:a16="http://schemas.microsoft.com/office/drawing/2014/main" id="{4081F978-68D3-B846-A7C4-2EE58979B9D2}"/>
              </a:ext>
            </a:extLst>
          </p:cNvPr>
          <p:cNvPicPr>
            <a:picLocks noChangeAspect="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491574" y="2873015"/>
            <a:ext cx="351588" cy="274878"/>
          </a:xfrm>
          <a:prstGeom prst="rect">
            <a:avLst/>
          </a:prstGeom>
        </p:spPr>
      </p:pic>
      <p:sp>
        <p:nvSpPr>
          <p:cNvPr id="109" name="TextBox 133">
            <a:extLst>
              <a:ext uri="{FF2B5EF4-FFF2-40B4-BE49-F238E27FC236}">
                <a16:creationId xmlns:a16="http://schemas.microsoft.com/office/drawing/2014/main" id="{EEE13C9C-19DB-EE45-B319-3FCB6012788E}"/>
              </a:ext>
            </a:extLst>
          </p:cNvPr>
          <p:cNvSpPr txBox="1">
            <a:spLocks noChangeArrowheads="1"/>
          </p:cNvSpPr>
          <p:nvPr/>
        </p:nvSpPr>
        <p:spPr bwMode="auto">
          <a:xfrm>
            <a:off x="9228282" y="3120665"/>
            <a:ext cx="2157991"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a:solidFill>
                  <a:schemeClr val="tx2"/>
                </a:solidFill>
                <a:cs typeface="Geneva" charset="0"/>
              </a:rPr>
              <a:t>Traditional Big Data Tools</a:t>
            </a:r>
          </a:p>
        </p:txBody>
      </p:sp>
      <p:pic>
        <p:nvPicPr>
          <p:cNvPr id="1028" name="Picture 4" descr="Image result for hive icon">
            <a:extLst>
              <a:ext uri="{FF2B5EF4-FFF2-40B4-BE49-F238E27FC236}">
                <a16:creationId xmlns:a16="http://schemas.microsoft.com/office/drawing/2014/main" id="{7741CD13-A2BB-6041-BDA0-3DC5DF970AC9}"/>
              </a:ext>
            </a:extLst>
          </p:cNvPr>
          <p:cNvPicPr>
            <a:picLocks noChangeAspect="1" noChangeArrowheads="1"/>
          </p:cNvPicPr>
          <p:nvPr/>
        </p:nvPicPr>
        <p:blipFill>
          <a:blip r:embed="rId17">
            <a:alphaModFix amt="50000"/>
            <a:extLst>
              <a:ext uri="{28A0092B-C50C-407E-A947-70E740481C1C}">
                <a14:useLocalDpi xmlns:a14="http://schemas.microsoft.com/office/drawing/2010/main" val="0"/>
              </a:ext>
            </a:extLst>
          </a:blip>
          <a:srcRect/>
          <a:stretch>
            <a:fillRect/>
          </a:stretch>
        </p:blipFill>
        <p:spPr bwMode="auto">
          <a:xfrm>
            <a:off x="10588977" y="2830449"/>
            <a:ext cx="400927" cy="36032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9">
            <a:extLst>
              <a:ext uri="{FF2B5EF4-FFF2-40B4-BE49-F238E27FC236}">
                <a16:creationId xmlns:a16="http://schemas.microsoft.com/office/drawing/2014/main" id="{CA2A1920-CB8A-6649-A02B-8BBF93A78878}"/>
              </a:ext>
            </a:extLst>
          </p:cNvPr>
          <p:cNvPicPr>
            <a:picLocks noChangeAspect="1"/>
          </p:cNvPicPr>
          <p:nvPr/>
        </p:nvPicPr>
        <p:blipFill>
          <a:blip r:embed="rId18">
            <a:alphaModFix amt="50000"/>
          </a:blip>
          <a:stretch>
            <a:fillRect/>
          </a:stretch>
        </p:blipFill>
        <p:spPr>
          <a:xfrm>
            <a:off x="11081473" y="2854211"/>
            <a:ext cx="448677" cy="349816"/>
          </a:xfrm>
          <a:prstGeom prst="rect">
            <a:avLst/>
          </a:prstGeom>
        </p:spPr>
      </p:pic>
      <p:sp>
        <p:nvSpPr>
          <p:cNvPr id="112" name="Rectangle 111">
            <a:extLst>
              <a:ext uri="{FF2B5EF4-FFF2-40B4-BE49-F238E27FC236}">
                <a16:creationId xmlns:a16="http://schemas.microsoft.com/office/drawing/2014/main" id="{8463BBA0-4EB1-E948-A329-887634139BF6}"/>
              </a:ext>
            </a:extLst>
          </p:cNvPr>
          <p:cNvSpPr/>
          <p:nvPr/>
        </p:nvSpPr>
        <p:spPr bwMode="auto">
          <a:xfrm>
            <a:off x="9322698" y="3424115"/>
            <a:ext cx="2372592" cy="35846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5613" eaLnBrk="1" hangingPunct="1">
              <a:defRPr/>
            </a:pPr>
            <a:r>
              <a:rPr lang="en-US" sz="1500">
                <a:solidFill>
                  <a:srgbClr val="FFFFFF"/>
                </a:solidFill>
                <a:latin typeface="Calibri" charset="0"/>
                <a:ea typeface="MS PGothic" charset="0"/>
                <a:cs typeface="Geneva" charset="0"/>
              </a:rPr>
              <a:t>YARN – Multi-tenant</a:t>
            </a:r>
          </a:p>
        </p:txBody>
      </p:sp>
      <p:sp>
        <p:nvSpPr>
          <p:cNvPr id="113" name="Rectangle 112">
            <a:extLst>
              <a:ext uri="{FF2B5EF4-FFF2-40B4-BE49-F238E27FC236}">
                <a16:creationId xmlns:a16="http://schemas.microsoft.com/office/drawing/2014/main" id="{1CE60E13-BB7A-0F46-A900-248EAEA7DAAD}"/>
              </a:ext>
            </a:extLst>
          </p:cNvPr>
          <p:cNvSpPr/>
          <p:nvPr/>
        </p:nvSpPr>
        <p:spPr bwMode="auto">
          <a:xfrm>
            <a:off x="9328341" y="3836162"/>
            <a:ext cx="2372592" cy="358467"/>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5613" eaLnBrk="1" hangingPunct="1">
              <a:defRPr/>
            </a:pPr>
            <a:r>
              <a:rPr lang="en-US" sz="1500">
                <a:solidFill>
                  <a:srgbClr val="FFFFFF"/>
                </a:solidFill>
                <a:latin typeface="Calibri" charset="0"/>
                <a:ea typeface="MS PGothic" charset="0"/>
                <a:cs typeface="Geneva" charset="0"/>
              </a:rPr>
              <a:t>Big Data Storage - </a:t>
            </a:r>
            <a:r>
              <a:rPr lang="en-US" sz="1500" err="1">
                <a:solidFill>
                  <a:srgbClr val="FFFFFF"/>
                </a:solidFill>
                <a:latin typeface="Calibri" charset="0"/>
                <a:ea typeface="MS PGothic" charset="0"/>
                <a:cs typeface="Geneva" charset="0"/>
              </a:rPr>
              <a:t>MapRFS</a:t>
            </a:r>
            <a:endParaRPr lang="en-US" sz="1500">
              <a:solidFill>
                <a:srgbClr val="FFFFFF"/>
              </a:solidFill>
              <a:latin typeface="Calibri" charset="0"/>
              <a:ea typeface="MS PGothic" charset="0"/>
              <a:cs typeface="Geneva" charset="0"/>
            </a:endParaRPr>
          </a:p>
        </p:txBody>
      </p:sp>
      <p:sp>
        <p:nvSpPr>
          <p:cNvPr id="110" name="Left-Right Arrow 109">
            <a:extLst>
              <a:ext uri="{FF2B5EF4-FFF2-40B4-BE49-F238E27FC236}">
                <a16:creationId xmlns:a16="http://schemas.microsoft.com/office/drawing/2014/main" id="{3CD4161F-8B0F-CE4A-91FE-70507C18DE41}"/>
              </a:ext>
            </a:extLst>
          </p:cNvPr>
          <p:cNvSpPr/>
          <p:nvPr/>
        </p:nvSpPr>
        <p:spPr>
          <a:xfrm>
            <a:off x="8726309" y="3351029"/>
            <a:ext cx="397789" cy="261527"/>
          </a:xfrm>
          <a:prstGeom prst="lef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pic>
        <p:nvPicPr>
          <p:cNvPr id="117" name="Picture 116" descr="down-arrow.png">
            <a:extLst>
              <a:ext uri="{FF2B5EF4-FFF2-40B4-BE49-F238E27FC236}">
                <a16:creationId xmlns:a16="http://schemas.microsoft.com/office/drawing/2014/main" id="{3F148373-CA04-F149-AA4D-786FFA77D52F}"/>
              </a:ext>
            </a:extLst>
          </p:cNvPr>
          <p:cNvPicPr>
            <a:picLocks noChangeAspect="1"/>
          </p:cNvPicPr>
          <p:nvPr/>
        </p:nvPicPr>
        <p:blipFill>
          <a:blip r:embed="rId5"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bwMode="auto">
          <a:xfrm>
            <a:off x="6330313" y="2128943"/>
            <a:ext cx="385046" cy="384935"/>
          </a:xfrm>
          <a:prstGeom prst="rect">
            <a:avLst/>
          </a:prstGeom>
          <a:noFill/>
          <a:ln>
            <a:noFill/>
          </a:ln>
        </p:spPr>
      </p:pic>
      <p:pic>
        <p:nvPicPr>
          <p:cNvPr id="118" name="Picture 4" descr="Image result for hive icon">
            <a:extLst>
              <a:ext uri="{FF2B5EF4-FFF2-40B4-BE49-F238E27FC236}">
                <a16:creationId xmlns:a16="http://schemas.microsoft.com/office/drawing/2014/main" id="{BBC02BD1-774A-5640-91C2-CC19B6792969}"/>
              </a:ext>
            </a:extLst>
          </p:cNvPr>
          <p:cNvPicPr>
            <a:picLocks noChangeAspect="1" noChangeArrowheads="1"/>
          </p:cNvPicPr>
          <p:nvPr/>
        </p:nvPicPr>
        <p:blipFill>
          <a:blip r:embed="rId17">
            <a:alphaModFix amt="50000"/>
            <a:extLst>
              <a:ext uri="{28A0092B-C50C-407E-A947-70E740481C1C}">
                <a14:useLocalDpi xmlns:a14="http://schemas.microsoft.com/office/drawing/2010/main" val="0"/>
              </a:ext>
            </a:extLst>
          </a:blip>
          <a:srcRect/>
          <a:stretch>
            <a:fillRect/>
          </a:stretch>
        </p:blipFill>
        <p:spPr bwMode="auto">
          <a:xfrm>
            <a:off x="1698739" y="2893799"/>
            <a:ext cx="400927" cy="360327"/>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122E2B78-C060-F24D-81FD-69121575EFD6}"/>
              </a:ext>
            </a:extLst>
          </p:cNvPr>
          <p:cNvSpPr/>
          <p:nvPr/>
        </p:nvSpPr>
        <p:spPr>
          <a:xfrm>
            <a:off x="7057439" y="3039111"/>
            <a:ext cx="94845" cy="1182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chemeClr val="tx2"/>
              </a:solidFill>
            </a:endParaRPr>
          </a:p>
        </p:txBody>
      </p:sp>
      <p:sp>
        <p:nvSpPr>
          <p:cNvPr id="120" name="TextBox 119">
            <a:extLst>
              <a:ext uri="{FF2B5EF4-FFF2-40B4-BE49-F238E27FC236}">
                <a16:creationId xmlns:a16="http://schemas.microsoft.com/office/drawing/2014/main" id="{0A2C8AF2-88E0-4D49-9B15-EEE8AED5D496}"/>
              </a:ext>
            </a:extLst>
          </p:cNvPr>
          <p:cNvSpPr txBox="1"/>
          <p:nvPr/>
        </p:nvSpPr>
        <p:spPr>
          <a:xfrm>
            <a:off x="7804241" y="2992082"/>
            <a:ext cx="760499" cy="230832"/>
          </a:xfrm>
          <a:prstGeom prst="rect">
            <a:avLst/>
          </a:prstGeom>
          <a:noFill/>
          <a:ln>
            <a:noFill/>
          </a:ln>
        </p:spPr>
        <p:txBody>
          <a:bodyPr wrap="square" rtlCol="0">
            <a:spAutoFit/>
          </a:bodyPr>
          <a:lstStyle/>
          <a:p>
            <a:r>
              <a:rPr lang="en-US" sz="900" b="1">
                <a:solidFill>
                  <a:schemeClr val="tx2"/>
                </a:solidFill>
              </a:rPr>
              <a:t>Clinical</a:t>
            </a:r>
            <a:endParaRPr lang="en-US" sz="1050" b="1">
              <a:solidFill>
                <a:schemeClr val="tx2"/>
              </a:solidFill>
            </a:endParaRPr>
          </a:p>
        </p:txBody>
      </p:sp>
      <p:sp>
        <p:nvSpPr>
          <p:cNvPr id="121" name="Rectangle 120">
            <a:extLst>
              <a:ext uri="{FF2B5EF4-FFF2-40B4-BE49-F238E27FC236}">
                <a16:creationId xmlns:a16="http://schemas.microsoft.com/office/drawing/2014/main" id="{95011722-5114-424A-907B-06AC68AFC935}"/>
              </a:ext>
            </a:extLst>
          </p:cNvPr>
          <p:cNvSpPr/>
          <p:nvPr/>
        </p:nvSpPr>
        <p:spPr>
          <a:xfrm>
            <a:off x="7742878" y="3047157"/>
            <a:ext cx="94845" cy="1182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solidFill>
                <a:schemeClr val="tx2"/>
              </a:solidFill>
            </a:endParaRPr>
          </a:p>
        </p:txBody>
      </p:sp>
      <p:pic>
        <p:nvPicPr>
          <p:cNvPr id="1030" name="Picture 6" descr="Image result for elasticsearch icon">
            <a:extLst>
              <a:ext uri="{FF2B5EF4-FFF2-40B4-BE49-F238E27FC236}">
                <a16:creationId xmlns:a16="http://schemas.microsoft.com/office/drawing/2014/main" id="{C7CFE617-1D23-0B40-A40A-44B3819C545F}"/>
              </a:ext>
            </a:extLst>
          </p:cNvPr>
          <p:cNvPicPr>
            <a:picLocks noChangeAspect="1" noChangeArrowheads="1"/>
          </p:cNvPicPr>
          <p:nvPr/>
        </p:nvPicPr>
        <p:blipFill>
          <a:blip r:embed="rId19">
            <a:alphaModFix amt="50000"/>
            <a:extLst>
              <a:ext uri="{28A0092B-C50C-407E-A947-70E740481C1C}">
                <a14:useLocalDpi xmlns:a14="http://schemas.microsoft.com/office/drawing/2010/main" val="0"/>
              </a:ext>
            </a:extLst>
          </a:blip>
          <a:srcRect/>
          <a:stretch>
            <a:fillRect/>
          </a:stretch>
        </p:blipFill>
        <p:spPr bwMode="auto">
          <a:xfrm>
            <a:off x="4940079" y="2877891"/>
            <a:ext cx="352063" cy="3520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assandra icon">
            <a:extLst>
              <a:ext uri="{FF2B5EF4-FFF2-40B4-BE49-F238E27FC236}">
                <a16:creationId xmlns:a16="http://schemas.microsoft.com/office/drawing/2014/main" id="{95D94EB7-E5D9-234A-983E-306F3436468A}"/>
              </a:ext>
            </a:extLst>
          </p:cNvPr>
          <p:cNvPicPr>
            <a:picLocks noChangeAspect="1" noChangeArrowheads="1"/>
          </p:cNvPicPr>
          <p:nvPr/>
        </p:nvPicPr>
        <p:blipFill>
          <a:blip r:embed="rId20">
            <a:alphaModFix amt="50000"/>
            <a:extLst>
              <a:ext uri="{28A0092B-C50C-407E-A947-70E740481C1C}">
                <a14:useLocalDpi xmlns:a14="http://schemas.microsoft.com/office/drawing/2010/main" val="0"/>
              </a:ext>
            </a:extLst>
          </a:blip>
          <a:srcRect/>
          <a:stretch>
            <a:fillRect/>
          </a:stretch>
        </p:blipFill>
        <p:spPr bwMode="auto">
          <a:xfrm>
            <a:off x="4483288" y="2837458"/>
            <a:ext cx="417689" cy="28004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a:extLst>
              <a:ext uri="{FF2B5EF4-FFF2-40B4-BE49-F238E27FC236}">
                <a16:creationId xmlns:a16="http://schemas.microsoft.com/office/drawing/2014/main" id="{E2312DE3-CE81-D147-94C4-6F2D6E3BFB32}"/>
              </a:ext>
            </a:extLst>
          </p:cNvPr>
          <p:cNvPicPr>
            <a:picLocks noChangeAspect="1"/>
          </p:cNvPicPr>
          <p:nvPr/>
        </p:nvPicPr>
        <p:blipFill>
          <a:blip r:embed="rId21">
            <a:alphaModFix amt="50000"/>
          </a:blip>
          <a:stretch>
            <a:fillRect/>
          </a:stretch>
        </p:blipFill>
        <p:spPr>
          <a:xfrm>
            <a:off x="3881702" y="2875467"/>
            <a:ext cx="507217" cy="206787"/>
          </a:xfrm>
          <a:prstGeom prst="rect">
            <a:avLst/>
          </a:prstGeom>
        </p:spPr>
      </p:pic>
      <p:sp>
        <p:nvSpPr>
          <p:cNvPr id="125" name="Rectangle 124">
            <a:extLst>
              <a:ext uri="{FF2B5EF4-FFF2-40B4-BE49-F238E27FC236}">
                <a16:creationId xmlns:a16="http://schemas.microsoft.com/office/drawing/2014/main" id="{412AA582-B53A-DB4A-8E11-005ADCF568FA}"/>
              </a:ext>
            </a:extLst>
          </p:cNvPr>
          <p:cNvSpPr/>
          <p:nvPr/>
        </p:nvSpPr>
        <p:spPr>
          <a:xfrm>
            <a:off x="2864898" y="5499016"/>
            <a:ext cx="3907497" cy="449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solidFill>
                  <a:schemeClr val="bg1"/>
                </a:solidFill>
              </a:rPr>
              <a:t>Availability Zones – Optum Data Centers</a:t>
            </a:r>
          </a:p>
        </p:txBody>
      </p:sp>
      <p:sp>
        <p:nvSpPr>
          <p:cNvPr id="131" name="TextBox 126">
            <a:extLst>
              <a:ext uri="{FF2B5EF4-FFF2-40B4-BE49-F238E27FC236}">
                <a16:creationId xmlns:a16="http://schemas.microsoft.com/office/drawing/2014/main" id="{3E7038C0-41A4-A442-8720-E15383107606}"/>
              </a:ext>
            </a:extLst>
          </p:cNvPr>
          <p:cNvSpPr txBox="1">
            <a:spLocks noChangeArrowheads="1"/>
          </p:cNvSpPr>
          <p:nvPr/>
        </p:nvSpPr>
        <p:spPr bwMode="auto">
          <a:xfrm>
            <a:off x="2944008" y="4635535"/>
            <a:ext cx="639762" cy="27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8" tIns="45719" rIns="91438" bIns="45719">
            <a:spAutoFit/>
          </a:bodyPr>
          <a:lstStyle>
            <a:lvl1pPr defTabSz="455613">
              <a:defRPr sz="2400">
                <a:solidFill>
                  <a:schemeClr val="tx1"/>
                </a:solidFill>
                <a:latin typeface="Calibri" charset="0"/>
                <a:ea typeface="MS PGothic" charset="0"/>
                <a:cs typeface="MS PGothic" charset="0"/>
              </a:defRPr>
            </a:lvl1pPr>
            <a:lvl2pPr marL="742950" indent="-285750" defTabSz="455613">
              <a:defRPr sz="2400">
                <a:solidFill>
                  <a:schemeClr val="tx1"/>
                </a:solidFill>
                <a:latin typeface="Calibri" charset="0"/>
                <a:ea typeface="MS PGothic" charset="0"/>
                <a:cs typeface="MS PGothic" charset="0"/>
              </a:defRPr>
            </a:lvl2pPr>
            <a:lvl3pPr marL="1143000" indent="-228600" defTabSz="455613">
              <a:defRPr sz="2400">
                <a:solidFill>
                  <a:schemeClr val="tx1"/>
                </a:solidFill>
                <a:latin typeface="Calibri" charset="0"/>
                <a:ea typeface="MS PGothic" charset="0"/>
                <a:cs typeface="MS PGothic" charset="0"/>
              </a:defRPr>
            </a:lvl3pPr>
            <a:lvl4pPr marL="1600200" indent="-228600" defTabSz="455613">
              <a:defRPr sz="2400">
                <a:solidFill>
                  <a:schemeClr val="tx1"/>
                </a:solidFill>
                <a:latin typeface="Calibri" charset="0"/>
                <a:ea typeface="MS PGothic" charset="0"/>
                <a:cs typeface="MS PGothic" charset="0"/>
              </a:defRPr>
            </a:lvl4pPr>
            <a:lvl5pPr marL="2057400" indent="-228600" defTabSz="455613">
              <a:defRPr sz="2400">
                <a:solidFill>
                  <a:schemeClr val="tx1"/>
                </a:solidFill>
                <a:latin typeface="Calibri" charset="0"/>
                <a:ea typeface="MS PGothic" charset="0"/>
                <a:cs typeface="MS PGothic" charset="0"/>
              </a:defRPr>
            </a:lvl5pPr>
            <a:lvl6pPr marL="25146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455613"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200">
                <a:solidFill>
                  <a:schemeClr val="tx2"/>
                </a:solidFill>
                <a:cs typeface="Geneva" charset="0"/>
              </a:rPr>
              <a:t>RAM</a:t>
            </a:r>
          </a:p>
        </p:txBody>
      </p:sp>
    </p:spTree>
    <p:extLst>
      <p:ext uri="{BB962C8B-B14F-4D97-AF65-F5344CB8AC3E}">
        <p14:creationId xmlns:p14="http://schemas.microsoft.com/office/powerpoint/2010/main" val="1986604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D402-3593-2246-A62C-F6A66C0347B2}"/>
              </a:ext>
            </a:extLst>
          </p:cNvPr>
          <p:cNvSpPr>
            <a:spLocks noGrp="1"/>
          </p:cNvSpPr>
          <p:nvPr>
            <p:ph type="title"/>
          </p:nvPr>
        </p:nvSpPr>
        <p:spPr>
          <a:xfrm>
            <a:off x="495300" y="0"/>
            <a:ext cx="8840611" cy="1074058"/>
          </a:xfrm>
        </p:spPr>
        <p:txBody>
          <a:bodyPr/>
          <a:lstStyle/>
          <a:p>
            <a:r>
              <a:rPr lang="en-US"/>
              <a:t>How to Run Data Centric Tools in OSFI</a:t>
            </a:r>
          </a:p>
        </p:txBody>
      </p:sp>
      <p:sp>
        <p:nvSpPr>
          <p:cNvPr id="3" name="Slide Number Placeholder 2">
            <a:extLst>
              <a:ext uri="{FF2B5EF4-FFF2-40B4-BE49-F238E27FC236}">
                <a16:creationId xmlns:a16="http://schemas.microsoft.com/office/drawing/2014/main" id="{601B9307-68C7-B64A-8E5D-0D04F3E2C94D}"/>
              </a:ext>
            </a:extLst>
          </p:cNvPr>
          <p:cNvSpPr>
            <a:spLocks noGrp="1"/>
          </p:cNvSpPr>
          <p:nvPr>
            <p:ph type="sldNum" sz="quarter" idx="12"/>
          </p:nvPr>
        </p:nvSpPr>
        <p:spPr/>
        <p:txBody>
          <a:bodyPr/>
          <a:lstStyle/>
          <a:p>
            <a:fld id="{3310D8EA-3107-4873-B9AB-DD7D3E79053A}" type="slidenum">
              <a:rPr lang="en-US" smtClean="0"/>
              <a:t>34</a:t>
            </a:fld>
            <a:endParaRPr lang="en-US"/>
          </a:p>
        </p:txBody>
      </p:sp>
      <p:sp>
        <p:nvSpPr>
          <p:cNvPr id="4" name="Footer Placeholder 3">
            <a:extLst>
              <a:ext uri="{FF2B5EF4-FFF2-40B4-BE49-F238E27FC236}">
                <a16:creationId xmlns:a16="http://schemas.microsoft.com/office/drawing/2014/main" id="{C00B99E5-580E-034D-8283-45DA80D841A8}"/>
              </a:ext>
            </a:extLst>
          </p:cNvPr>
          <p:cNvSpPr>
            <a:spLocks noGrp="1"/>
          </p:cNvSpPr>
          <p:nvPr>
            <p:ph type="ftr" sz="quarter" idx="3"/>
          </p:nvPr>
        </p:nvSpPr>
        <p:spPr/>
        <p:txBody>
          <a:bodyPr/>
          <a:lstStyle/>
          <a:p>
            <a:r>
              <a:rPr lang="en-US"/>
              <a:t>Confidential property of Optum. Do not distribute or reproduce without express permission from Optum.</a:t>
            </a:r>
          </a:p>
        </p:txBody>
      </p:sp>
      <p:pic>
        <p:nvPicPr>
          <p:cNvPr id="3074" name="Picture 2" descr="Image result for github icon">
            <a:extLst>
              <a:ext uri="{FF2B5EF4-FFF2-40B4-BE49-F238E27FC236}">
                <a16:creationId xmlns:a16="http://schemas.microsoft.com/office/drawing/2014/main" id="{A799BFA7-478A-1347-8C2C-35CA9308C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909710"/>
            <a:ext cx="903111" cy="9031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jenkins icon">
            <a:extLst>
              <a:ext uri="{FF2B5EF4-FFF2-40B4-BE49-F238E27FC236}">
                <a16:creationId xmlns:a16="http://schemas.microsoft.com/office/drawing/2014/main" id="{50C2275C-91EF-7D47-BA4B-1C2210AF1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549" y="2909710"/>
            <a:ext cx="719943" cy="99624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helm kubernetes icon">
            <a:extLst>
              <a:ext uri="{FF2B5EF4-FFF2-40B4-BE49-F238E27FC236}">
                <a16:creationId xmlns:a16="http://schemas.microsoft.com/office/drawing/2014/main" id="{7A4011C1-A9F7-D841-B52F-24787F2CC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313" y="2778125"/>
            <a:ext cx="1259416" cy="12594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kubernetes icon">
            <a:extLst>
              <a:ext uri="{FF2B5EF4-FFF2-40B4-BE49-F238E27FC236}">
                <a16:creationId xmlns:a16="http://schemas.microsoft.com/office/drawing/2014/main" id="{C70172E4-3795-B44F-A800-A2293FDD65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9107" y="2957949"/>
            <a:ext cx="830473" cy="8066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49239C8-8314-944C-9CC2-AF00D3EDB54E}"/>
              </a:ext>
            </a:extLst>
          </p:cNvPr>
          <p:cNvSpPr/>
          <p:nvPr/>
        </p:nvSpPr>
        <p:spPr>
          <a:xfrm>
            <a:off x="6581419" y="1964269"/>
            <a:ext cx="2435930" cy="1512711"/>
          </a:xfrm>
          <a:prstGeom prst="rect">
            <a:avLst/>
          </a:prstGeom>
          <a:noFill/>
          <a:ln>
            <a:solidFill>
              <a:srgbClr val="C560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7" name="Snip Single Corner Rectangle 6">
            <a:extLst>
              <a:ext uri="{FF2B5EF4-FFF2-40B4-BE49-F238E27FC236}">
                <a16:creationId xmlns:a16="http://schemas.microsoft.com/office/drawing/2014/main" id="{5B0E96C3-3C23-0142-A955-444357BCCD5D}"/>
              </a:ext>
            </a:extLst>
          </p:cNvPr>
          <p:cNvSpPr/>
          <p:nvPr/>
        </p:nvSpPr>
        <p:spPr>
          <a:xfrm>
            <a:off x="6841063" y="2111024"/>
            <a:ext cx="886178" cy="564444"/>
          </a:xfrm>
          <a:prstGeom prst="snip1Rect">
            <a:avLst/>
          </a:prstGeom>
          <a:solidFill>
            <a:srgbClr val="E670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Master</a:t>
            </a:r>
          </a:p>
        </p:txBody>
      </p:sp>
      <p:sp>
        <p:nvSpPr>
          <p:cNvPr id="12" name="Snip Single Corner Rectangle 11">
            <a:extLst>
              <a:ext uri="{FF2B5EF4-FFF2-40B4-BE49-F238E27FC236}">
                <a16:creationId xmlns:a16="http://schemas.microsoft.com/office/drawing/2014/main" id="{BBCA9C2E-C015-5240-85BA-AF91AF344454}"/>
              </a:ext>
            </a:extLst>
          </p:cNvPr>
          <p:cNvSpPr/>
          <p:nvPr/>
        </p:nvSpPr>
        <p:spPr>
          <a:xfrm>
            <a:off x="7953019" y="2111024"/>
            <a:ext cx="886178" cy="564444"/>
          </a:xfrm>
          <a:prstGeom prst="snip1Rect">
            <a:avLst/>
          </a:prstGeom>
          <a:solidFill>
            <a:srgbClr val="E670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Worker</a:t>
            </a:r>
          </a:p>
        </p:txBody>
      </p:sp>
      <p:sp>
        <p:nvSpPr>
          <p:cNvPr id="13" name="Snip Single Corner Rectangle 12">
            <a:extLst>
              <a:ext uri="{FF2B5EF4-FFF2-40B4-BE49-F238E27FC236}">
                <a16:creationId xmlns:a16="http://schemas.microsoft.com/office/drawing/2014/main" id="{FFA02CC1-F10D-CC48-859A-CF0E0739BD30}"/>
              </a:ext>
            </a:extLst>
          </p:cNvPr>
          <p:cNvSpPr/>
          <p:nvPr/>
        </p:nvSpPr>
        <p:spPr>
          <a:xfrm>
            <a:off x="7953019" y="2819401"/>
            <a:ext cx="886178" cy="564444"/>
          </a:xfrm>
          <a:prstGeom prst="snip1Rect">
            <a:avLst/>
          </a:prstGeom>
          <a:solidFill>
            <a:srgbClr val="E670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t>Worker</a:t>
            </a:r>
          </a:p>
        </p:txBody>
      </p:sp>
      <p:pic>
        <p:nvPicPr>
          <p:cNvPr id="3080" name="Picture 8" descr="Image result for hadoop spark icon">
            <a:extLst>
              <a:ext uri="{FF2B5EF4-FFF2-40B4-BE49-F238E27FC236}">
                <a16:creationId xmlns:a16="http://schemas.microsoft.com/office/drawing/2014/main" id="{C9C2A6D7-7DAC-734A-B817-B9963BF2B0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2149" y="2794200"/>
            <a:ext cx="857250" cy="44654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hive hadoop icon">
            <a:extLst>
              <a:ext uri="{FF2B5EF4-FFF2-40B4-BE49-F238E27FC236}">
                <a16:creationId xmlns:a16="http://schemas.microsoft.com/office/drawing/2014/main" id="{5C43C764-748F-3548-8917-EE9850211A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4091" y="3801966"/>
            <a:ext cx="895350" cy="80468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2BFE588-B768-454E-AB51-1C09F8AA8040}"/>
              </a:ext>
            </a:extLst>
          </p:cNvPr>
          <p:cNvSpPr/>
          <p:nvPr/>
        </p:nvSpPr>
        <p:spPr>
          <a:xfrm>
            <a:off x="6578244" y="3711531"/>
            <a:ext cx="1148997" cy="1187850"/>
          </a:xfrm>
          <a:prstGeom prst="rect">
            <a:avLst/>
          </a:prstGeom>
          <a:noFill/>
          <a:ln>
            <a:solidFill>
              <a:srgbClr val="C560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8" name="TextBox 7">
            <a:extLst>
              <a:ext uri="{FF2B5EF4-FFF2-40B4-BE49-F238E27FC236}">
                <a16:creationId xmlns:a16="http://schemas.microsoft.com/office/drawing/2014/main" id="{FAAC3CF9-660C-B340-9D8C-D041AE9DFC98}"/>
              </a:ext>
            </a:extLst>
          </p:cNvPr>
          <p:cNvSpPr txBox="1"/>
          <p:nvPr/>
        </p:nvSpPr>
        <p:spPr>
          <a:xfrm>
            <a:off x="6836312" y="4606648"/>
            <a:ext cx="652743" cy="307777"/>
          </a:xfrm>
          <a:prstGeom prst="rect">
            <a:avLst/>
          </a:prstGeom>
          <a:noFill/>
        </p:spPr>
        <p:txBody>
          <a:bodyPr wrap="none" rtlCol="0">
            <a:spAutoFit/>
          </a:bodyPr>
          <a:lstStyle/>
          <a:p>
            <a:r>
              <a:rPr lang="en-US" sz="1400" b="1"/>
              <a:t>LLAP</a:t>
            </a:r>
          </a:p>
        </p:txBody>
      </p:sp>
      <p:sp>
        <p:nvSpPr>
          <p:cNvPr id="19" name="Rectangle 18">
            <a:extLst>
              <a:ext uri="{FF2B5EF4-FFF2-40B4-BE49-F238E27FC236}">
                <a16:creationId xmlns:a16="http://schemas.microsoft.com/office/drawing/2014/main" id="{BD68104E-8AF2-E74A-8D99-D37D7B0230B4}"/>
              </a:ext>
            </a:extLst>
          </p:cNvPr>
          <p:cNvSpPr/>
          <p:nvPr/>
        </p:nvSpPr>
        <p:spPr>
          <a:xfrm>
            <a:off x="7868352" y="3711531"/>
            <a:ext cx="1148997" cy="1187850"/>
          </a:xfrm>
          <a:prstGeom prst="rect">
            <a:avLst/>
          </a:prstGeom>
          <a:noFill/>
          <a:ln>
            <a:solidFill>
              <a:srgbClr val="C5601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pic>
        <p:nvPicPr>
          <p:cNvPr id="3084" name="Picture 12" descr="Image result for jupyter icon">
            <a:extLst>
              <a:ext uri="{FF2B5EF4-FFF2-40B4-BE49-F238E27FC236}">
                <a16:creationId xmlns:a16="http://schemas.microsoft.com/office/drawing/2014/main" id="{5E3C2260-BF7F-7043-B44C-852D856F90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4841" y="3828204"/>
            <a:ext cx="445398" cy="44539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python icon">
            <a:extLst>
              <a:ext uri="{FF2B5EF4-FFF2-40B4-BE49-F238E27FC236}">
                <a16:creationId xmlns:a16="http://schemas.microsoft.com/office/drawing/2014/main" id="{CC1DCC40-5CB2-054B-9C0A-0E18249982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85309" y="4272917"/>
            <a:ext cx="521120" cy="521120"/>
          </a:xfrm>
          <a:prstGeom prst="rect">
            <a:avLst/>
          </a:prstGeom>
          <a:noFill/>
          <a:extLst>
            <a:ext uri="{909E8E84-426E-40DD-AFC4-6F175D3DCCD1}">
              <a14:hiddenFill xmlns:a14="http://schemas.microsoft.com/office/drawing/2010/main">
                <a:solidFill>
                  <a:srgbClr val="FFFFFF"/>
                </a:solidFill>
              </a14:hiddenFill>
            </a:ext>
          </a:extLst>
        </p:spPr>
      </p:pic>
      <p:sp>
        <p:nvSpPr>
          <p:cNvPr id="10" name="Left Bracket 9">
            <a:extLst>
              <a:ext uri="{FF2B5EF4-FFF2-40B4-BE49-F238E27FC236}">
                <a16:creationId xmlns:a16="http://schemas.microsoft.com/office/drawing/2014/main" id="{815F1250-18C3-EC40-8CE3-9BB21BA007D1}"/>
              </a:ext>
            </a:extLst>
          </p:cNvPr>
          <p:cNvSpPr/>
          <p:nvPr/>
        </p:nvSpPr>
        <p:spPr>
          <a:xfrm>
            <a:off x="9744420" y="1964269"/>
            <a:ext cx="144644" cy="3059286"/>
          </a:xfrm>
          <a:prstGeom prst="leftBracket">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4C0BB2B9-D450-4140-B914-F9034D02F415}"/>
              </a:ext>
            </a:extLst>
          </p:cNvPr>
          <p:cNvSpPr txBox="1"/>
          <p:nvPr/>
        </p:nvSpPr>
        <p:spPr>
          <a:xfrm>
            <a:off x="9860242" y="2113113"/>
            <a:ext cx="1719737" cy="2677656"/>
          </a:xfrm>
          <a:prstGeom prst="rect">
            <a:avLst/>
          </a:prstGeom>
          <a:noFill/>
        </p:spPr>
        <p:txBody>
          <a:bodyPr wrap="square" rtlCol="0">
            <a:spAutoFit/>
          </a:bodyPr>
          <a:lstStyle/>
          <a:p>
            <a:pPr marL="285750" indent="-285750">
              <a:buFont typeface="Wingdings" pitchFamily="2" charset="2"/>
              <a:buChar char="v"/>
            </a:pPr>
            <a:r>
              <a:rPr lang="en-US" sz="1200" b="1"/>
              <a:t>HDFS with S3</a:t>
            </a:r>
          </a:p>
          <a:p>
            <a:endParaRPr lang="en-US" sz="1200" b="1"/>
          </a:p>
          <a:p>
            <a:endParaRPr lang="en-US" sz="1200" b="1"/>
          </a:p>
          <a:p>
            <a:pPr marL="285750" indent="-285750">
              <a:buFont typeface="Wingdings" pitchFamily="2" charset="2"/>
              <a:buChar char="v"/>
            </a:pPr>
            <a:r>
              <a:rPr lang="en-US" sz="1200" b="1" err="1"/>
              <a:t>MapRFS</a:t>
            </a:r>
            <a:r>
              <a:rPr lang="en-US" sz="1200" b="1"/>
              <a:t> / </a:t>
            </a:r>
            <a:r>
              <a:rPr lang="en-US" sz="1200" b="1" err="1"/>
              <a:t>BDPaaS</a:t>
            </a:r>
            <a:endParaRPr lang="en-US" sz="1200" b="1"/>
          </a:p>
          <a:p>
            <a:endParaRPr lang="en-US" sz="1200" b="1"/>
          </a:p>
          <a:p>
            <a:pPr marL="285750" indent="-285750">
              <a:buFont typeface="Wingdings" pitchFamily="2" charset="2"/>
              <a:buChar char="v"/>
            </a:pPr>
            <a:r>
              <a:rPr lang="en-US" sz="1200" b="1"/>
              <a:t>ISCSI Block Storage - Flash</a:t>
            </a:r>
          </a:p>
          <a:p>
            <a:pPr marL="285750" indent="-285750">
              <a:buFont typeface="Wingdings" pitchFamily="2" charset="2"/>
              <a:buChar char="v"/>
            </a:pPr>
            <a:endParaRPr lang="en-US" sz="1200" b="1"/>
          </a:p>
          <a:p>
            <a:pPr marL="285750" indent="-285750">
              <a:buFont typeface="Wingdings" pitchFamily="2" charset="2"/>
              <a:buChar char="v"/>
            </a:pPr>
            <a:r>
              <a:rPr lang="en-US" sz="1200" b="1"/>
              <a:t>NFS NAS/Flash</a:t>
            </a:r>
          </a:p>
          <a:p>
            <a:endParaRPr lang="en-US" sz="1200" b="1"/>
          </a:p>
          <a:p>
            <a:endParaRPr lang="en-US" sz="1200" b="1"/>
          </a:p>
          <a:p>
            <a:pPr marL="285750" indent="-285750">
              <a:buFont typeface="Wingdings" pitchFamily="2" charset="2"/>
              <a:buChar char="v"/>
            </a:pPr>
            <a:r>
              <a:rPr lang="en-US" sz="1200" b="1"/>
              <a:t>Optum Object-Store</a:t>
            </a:r>
          </a:p>
        </p:txBody>
      </p:sp>
      <p:sp>
        <p:nvSpPr>
          <p:cNvPr id="11" name="Right Arrow 10">
            <a:extLst>
              <a:ext uri="{FF2B5EF4-FFF2-40B4-BE49-F238E27FC236}">
                <a16:creationId xmlns:a16="http://schemas.microsoft.com/office/drawing/2014/main" id="{DE6C6B97-D27B-D344-9C98-C5D448C8646D}"/>
              </a:ext>
            </a:extLst>
          </p:cNvPr>
          <p:cNvSpPr/>
          <p:nvPr/>
        </p:nvSpPr>
        <p:spPr>
          <a:xfrm>
            <a:off x="1591733" y="3263320"/>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6" name="Right Arrow 25">
            <a:extLst>
              <a:ext uri="{FF2B5EF4-FFF2-40B4-BE49-F238E27FC236}">
                <a16:creationId xmlns:a16="http://schemas.microsoft.com/office/drawing/2014/main" id="{0A7A37BF-6C3D-9848-A74C-AE2B2BE71B18}"/>
              </a:ext>
            </a:extLst>
          </p:cNvPr>
          <p:cNvSpPr/>
          <p:nvPr/>
        </p:nvSpPr>
        <p:spPr>
          <a:xfrm>
            <a:off x="3007482" y="3265508"/>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7" name="Right Arrow 26">
            <a:extLst>
              <a:ext uri="{FF2B5EF4-FFF2-40B4-BE49-F238E27FC236}">
                <a16:creationId xmlns:a16="http://schemas.microsoft.com/office/drawing/2014/main" id="{33B64EF8-7D0D-B048-824E-892C0E514994}"/>
              </a:ext>
            </a:extLst>
          </p:cNvPr>
          <p:cNvSpPr/>
          <p:nvPr/>
        </p:nvSpPr>
        <p:spPr>
          <a:xfrm>
            <a:off x="4605807" y="3263320"/>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8" name="Right Arrow 27">
            <a:extLst>
              <a:ext uri="{FF2B5EF4-FFF2-40B4-BE49-F238E27FC236}">
                <a16:creationId xmlns:a16="http://schemas.microsoft.com/office/drawing/2014/main" id="{FEBBC150-32C6-2F44-A1E3-D17D2D6EAC6C}"/>
              </a:ext>
            </a:extLst>
          </p:cNvPr>
          <p:cNvSpPr/>
          <p:nvPr/>
        </p:nvSpPr>
        <p:spPr>
          <a:xfrm rot="20017846">
            <a:off x="5886178" y="2899223"/>
            <a:ext cx="579802" cy="147304"/>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29" name="Right Arrow 28">
            <a:extLst>
              <a:ext uri="{FF2B5EF4-FFF2-40B4-BE49-F238E27FC236}">
                <a16:creationId xmlns:a16="http://schemas.microsoft.com/office/drawing/2014/main" id="{88725CDC-2EDB-344E-BA45-5AF9FF549EA1}"/>
              </a:ext>
            </a:extLst>
          </p:cNvPr>
          <p:cNvSpPr/>
          <p:nvPr/>
        </p:nvSpPr>
        <p:spPr>
          <a:xfrm rot="2120791">
            <a:off x="5782765" y="3787023"/>
            <a:ext cx="612421" cy="17566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30" name="Right Arrow 29">
            <a:extLst>
              <a:ext uri="{FF2B5EF4-FFF2-40B4-BE49-F238E27FC236}">
                <a16:creationId xmlns:a16="http://schemas.microsoft.com/office/drawing/2014/main" id="{F8EE6731-8685-A34D-B78E-69870EF66392}"/>
              </a:ext>
            </a:extLst>
          </p:cNvPr>
          <p:cNvSpPr/>
          <p:nvPr/>
        </p:nvSpPr>
        <p:spPr>
          <a:xfrm>
            <a:off x="9218079" y="2755549"/>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31" name="Right Arrow 30">
            <a:extLst>
              <a:ext uri="{FF2B5EF4-FFF2-40B4-BE49-F238E27FC236}">
                <a16:creationId xmlns:a16="http://schemas.microsoft.com/office/drawing/2014/main" id="{F0783568-6D15-3344-800A-3996E7540A09}"/>
              </a:ext>
            </a:extLst>
          </p:cNvPr>
          <p:cNvSpPr/>
          <p:nvPr/>
        </p:nvSpPr>
        <p:spPr>
          <a:xfrm>
            <a:off x="9165339" y="4138365"/>
            <a:ext cx="383823" cy="16709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err="1"/>
          </a:p>
        </p:txBody>
      </p:sp>
      <p:sp>
        <p:nvSpPr>
          <p:cNvPr id="14" name="TextBox 13">
            <a:extLst>
              <a:ext uri="{FF2B5EF4-FFF2-40B4-BE49-F238E27FC236}">
                <a16:creationId xmlns:a16="http://schemas.microsoft.com/office/drawing/2014/main" id="{FC760140-718F-9A41-9E36-9675E96587A2}"/>
              </a:ext>
            </a:extLst>
          </p:cNvPr>
          <p:cNvSpPr txBox="1"/>
          <p:nvPr/>
        </p:nvSpPr>
        <p:spPr>
          <a:xfrm>
            <a:off x="377748" y="3979479"/>
            <a:ext cx="1213985" cy="1107996"/>
          </a:xfrm>
          <a:prstGeom prst="rect">
            <a:avLst/>
          </a:prstGeom>
          <a:noFill/>
        </p:spPr>
        <p:txBody>
          <a:bodyPr wrap="square" rtlCol="0">
            <a:spAutoFit/>
          </a:bodyPr>
          <a:lstStyle/>
          <a:p>
            <a:pPr marL="171450" indent="-171450">
              <a:buFont typeface="Arial" panose="020B0604020202020204" pitchFamily="34" charset="0"/>
              <a:buChar char="•"/>
            </a:pPr>
            <a:r>
              <a:rPr lang="en-US" sz="1100" b="1"/>
              <a:t>Clone Optum Chart repo</a:t>
            </a:r>
          </a:p>
          <a:p>
            <a:pPr marL="171450" indent="-171450">
              <a:buFont typeface="Arial" panose="020B0604020202020204" pitchFamily="34" charset="0"/>
              <a:buChar char="•"/>
            </a:pPr>
            <a:endParaRPr lang="en-US" sz="1100" b="1"/>
          </a:p>
          <a:p>
            <a:pPr marL="171450" indent="-171450">
              <a:buFont typeface="Arial" panose="020B0604020202020204" pitchFamily="34" charset="0"/>
              <a:buChar char="•"/>
            </a:pPr>
            <a:r>
              <a:rPr lang="en-US" sz="1100" b="1"/>
              <a:t>Customize Charts</a:t>
            </a:r>
          </a:p>
        </p:txBody>
      </p:sp>
      <p:sp>
        <p:nvSpPr>
          <p:cNvPr id="33" name="TextBox 32">
            <a:extLst>
              <a:ext uri="{FF2B5EF4-FFF2-40B4-BE49-F238E27FC236}">
                <a16:creationId xmlns:a16="http://schemas.microsoft.com/office/drawing/2014/main" id="{53985A22-662C-FC4C-9896-7CF75AEAFB85}"/>
              </a:ext>
            </a:extLst>
          </p:cNvPr>
          <p:cNvSpPr txBox="1"/>
          <p:nvPr/>
        </p:nvSpPr>
        <p:spPr>
          <a:xfrm>
            <a:off x="1962691" y="3979479"/>
            <a:ext cx="1213985" cy="769441"/>
          </a:xfrm>
          <a:prstGeom prst="rect">
            <a:avLst/>
          </a:prstGeom>
          <a:noFill/>
        </p:spPr>
        <p:txBody>
          <a:bodyPr wrap="square" rtlCol="0">
            <a:spAutoFit/>
          </a:bodyPr>
          <a:lstStyle/>
          <a:p>
            <a:pPr marL="171450" indent="-171450">
              <a:buFont typeface="Arial" panose="020B0604020202020204" pitchFamily="34" charset="0"/>
              <a:buChar char="•"/>
            </a:pPr>
            <a:r>
              <a:rPr lang="en-US" sz="1100" b="1"/>
              <a:t>Create and test build pipeline</a:t>
            </a:r>
          </a:p>
          <a:p>
            <a:endParaRPr lang="en-US" sz="1100" b="1"/>
          </a:p>
        </p:txBody>
      </p:sp>
      <p:sp>
        <p:nvSpPr>
          <p:cNvPr id="34" name="TextBox 33">
            <a:extLst>
              <a:ext uri="{FF2B5EF4-FFF2-40B4-BE49-F238E27FC236}">
                <a16:creationId xmlns:a16="http://schemas.microsoft.com/office/drawing/2014/main" id="{DB4B75C0-6779-8346-B7B0-6BEA20B18123}"/>
              </a:ext>
            </a:extLst>
          </p:cNvPr>
          <p:cNvSpPr txBox="1"/>
          <p:nvPr/>
        </p:nvSpPr>
        <p:spPr>
          <a:xfrm>
            <a:off x="3426093" y="3982679"/>
            <a:ext cx="1213985" cy="1107996"/>
          </a:xfrm>
          <a:prstGeom prst="rect">
            <a:avLst/>
          </a:prstGeom>
          <a:noFill/>
        </p:spPr>
        <p:txBody>
          <a:bodyPr wrap="square" rtlCol="0">
            <a:spAutoFit/>
          </a:bodyPr>
          <a:lstStyle/>
          <a:p>
            <a:pPr marL="171450" indent="-171450">
              <a:buFont typeface="Arial" panose="020B0604020202020204" pitchFamily="34" charset="0"/>
              <a:buChar char="•"/>
            </a:pPr>
            <a:r>
              <a:rPr lang="en-US" sz="1100" b="1"/>
              <a:t>Deploy applications</a:t>
            </a:r>
          </a:p>
          <a:p>
            <a:pPr marL="171450" indent="-171450">
              <a:buFont typeface="Arial" panose="020B0604020202020204" pitchFamily="34" charset="0"/>
              <a:buChar char="•"/>
            </a:pPr>
            <a:endParaRPr lang="en-US" sz="1100" b="1"/>
          </a:p>
          <a:p>
            <a:pPr marL="171450" indent="-171450">
              <a:buFont typeface="Arial" panose="020B0604020202020204" pitchFamily="34" charset="0"/>
              <a:buChar char="•"/>
            </a:pPr>
            <a:r>
              <a:rPr lang="en-US" sz="1100" b="1"/>
              <a:t>Manage versions</a:t>
            </a:r>
          </a:p>
          <a:p>
            <a:endParaRPr lang="en-US" sz="1100" b="1"/>
          </a:p>
        </p:txBody>
      </p:sp>
      <p:sp>
        <p:nvSpPr>
          <p:cNvPr id="35" name="TextBox 34">
            <a:extLst>
              <a:ext uri="{FF2B5EF4-FFF2-40B4-BE49-F238E27FC236}">
                <a16:creationId xmlns:a16="http://schemas.microsoft.com/office/drawing/2014/main" id="{150B8764-BFAF-FB48-82C6-6539CF8C4778}"/>
              </a:ext>
            </a:extLst>
          </p:cNvPr>
          <p:cNvSpPr txBox="1"/>
          <p:nvPr/>
        </p:nvSpPr>
        <p:spPr>
          <a:xfrm>
            <a:off x="7280933" y="5080000"/>
            <a:ext cx="1213985" cy="430887"/>
          </a:xfrm>
          <a:prstGeom prst="rect">
            <a:avLst/>
          </a:prstGeom>
          <a:noFill/>
        </p:spPr>
        <p:txBody>
          <a:bodyPr wrap="square" rtlCol="0">
            <a:spAutoFit/>
          </a:bodyPr>
          <a:lstStyle/>
          <a:p>
            <a:r>
              <a:rPr lang="en-US" sz="1100" b="1"/>
              <a:t>Applications</a:t>
            </a:r>
          </a:p>
          <a:p>
            <a:endParaRPr lang="en-US" sz="1100" b="1"/>
          </a:p>
        </p:txBody>
      </p:sp>
      <p:sp>
        <p:nvSpPr>
          <p:cNvPr id="36" name="TextBox 35">
            <a:extLst>
              <a:ext uri="{FF2B5EF4-FFF2-40B4-BE49-F238E27FC236}">
                <a16:creationId xmlns:a16="http://schemas.microsoft.com/office/drawing/2014/main" id="{9468619D-6885-244F-A072-B46B6436BE0B}"/>
              </a:ext>
            </a:extLst>
          </p:cNvPr>
          <p:cNvSpPr txBox="1"/>
          <p:nvPr/>
        </p:nvSpPr>
        <p:spPr>
          <a:xfrm>
            <a:off x="10006464" y="5079999"/>
            <a:ext cx="1213985" cy="430887"/>
          </a:xfrm>
          <a:prstGeom prst="rect">
            <a:avLst/>
          </a:prstGeom>
          <a:noFill/>
        </p:spPr>
        <p:txBody>
          <a:bodyPr wrap="square" rtlCol="0">
            <a:spAutoFit/>
          </a:bodyPr>
          <a:lstStyle/>
          <a:p>
            <a:r>
              <a:rPr lang="en-US" sz="1100" b="1"/>
              <a:t>Big Data Store</a:t>
            </a:r>
          </a:p>
          <a:p>
            <a:endParaRPr lang="en-US" sz="1100" b="1"/>
          </a:p>
        </p:txBody>
      </p:sp>
      <p:sp>
        <p:nvSpPr>
          <p:cNvPr id="37" name="TextBox 36">
            <a:extLst>
              <a:ext uri="{FF2B5EF4-FFF2-40B4-BE49-F238E27FC236}">
                <a16:creationId xmlns:a16="http://schemas.microsoft.com/office/drawing/2014/main" id="{5DD5AF72-CC63-9F41-AE56-4143130E5476}"/>
              </a:ext>
            </a:extLst>
          </p:cNvPr>
          <p:cNvSpPr txBox="1"/>
          <p:nvPr/>
        </p:nvSpPr>
        <p:spPr>
          <a:xfrm>
            <a:off x="416277" y="1671029"/>
            <a:ext cx="5865008" cy="523220"/>
          </a:xfrm>
          <a:prstGeom prst="rect">
            <a:avLst/>
          </a:prstGeom>
          <a:noFill/>
        </p:spPr>
        <p:txBody>
          <a:bodyPr wrap="square" rtlCol="0">
            <a:spAutoFit/>
          </a:bodyPr>
          <a:lstStyle/>
          <a:p>
            <a:r>
              <a:rPr lang="en-US" sz="1400" b="1"/>
              <a:t>Reusable and customizable Big Data tools will be published and managed in Optum Helm Chart repo</a:t>
            </a:r>
          </a:p>
        </p:txBody>
      </p:sp>
    </p:spTree>
    <p:extLst>
      <p:ext uri="{BB962C8B-B14F-4D97-AF65-F5344CB8AC3E}">
        <p14:creationId xmlns:p14="http://schemas.microsoft.com/office/powerpoint/2010/main" val="2789874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92F19E28-1DBA-7C43-A704-743FB67096B9}"/>
              </a:ext>
            </a:extLst>
          </p:cNvPr>
          <p:cNvGrpSpPr/>
          <p:nvPr/>
        </p:nvGrpSpPr>
        <p:grpSpPr>
          <a:xfrm>
            <a:off x="9544670" y="4126955"/>
            <a:ext cx="1646049" cy="1362645"/>
            <a:chOff x="4007644" y="2503232"/>
            <a:chExt cx="1678842" cy="1389792"/>
          </a:xfrm>
        </p:grpSpPr>
        <p:pic>
          <p:nvPicPr>
            <p:cNvPr id="37" name="Picture 36">
              <a:extLst>
                <a:ext uri="{FF2B5EF4-FFF2-40B4-BE49-F238E27FC236}">
                  <a16:creationId xmlns:a16="http://schemas.microsoft.com/office/drawing/2014/main" id="{A4F6C82E-B61C-3340-9651-09BFB263C552}"/>
                </a:ext>
              </a:extLst>
            </p:cNvPr>
            <p:cNvPicPr>
              <a:picLocks noChangeAspect="1"/>
            </p:cNvPicPr>
            <p:nvPr/>
          </p:nvPicPr>
          <p:blipFill>
            <a:blip r:embed="rId2"/>
            <a:stretch>
              <a:fillRect/>
            </a:stretch>
          </p:blipFill>
          <p:spPr>
            <a:xfrm>
              <a:off x="4007644" y="2543367"/>
              <a:ext cx="1678842" cy="1349657"/>
            </a:xfrm>
            <a:prstGeom prst="rect">
              <a:avLst/>
            </a:prstGeom>
          </p:spPr>
        </p:pic>
        <p:sp>
          <p:nvSpPr>
            <p:cNvPr id="38" name="Rectangle 37">
              <a:extLst>
                <a:ext uri="{FF2B5EF4-FFF2-40B4-BE49-F238E27FC236}">
                  <a16:creationId xmlns:a16="http://schemas.microsoft.com/office/drawing/2014/main" id="{7669F5F7-63AD-DB43-A89E-187A115161AF}"/>
                </a:ext>
              </a:extLst>
            </p:cNvPr>
            <p:cNvSpPr/>
            <p:nvPr/>
          </p:nvSpPr>
          <p:spPr bwMode="auto">
            <a:xfrm>
              <a:off x="4365015" y="2503232"/>
              <a:ext cx="990600" cy="5755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a:t>
              </a:r>
            </a:p>
          </p:txBody>
        </p:sp>
      </p:grpSp>
      <p:sp>
        <p:nvSpPr>
          <p:cNvPr id="3" name="Slide Number Placeholder 2">
            <a:extLst>
              <a:ext uri="{FF2B5EF4-FFF2-40B4-BE49-F238E27FC236}">
                <a16:creationId xmlns:a16="http://schemas.microsoft.com/office/drawing/2014/main" id="{F63F3068-C81E-024E-BA05-1D316B38D32A}"/>
              </a:ext>
            </a:extLst>
          </p:cNvPr>
          <p:cNvSpPr>
            <a:spLocks noGrp="1"/>
          </p:cNvSpPr>
          <p:nvPr>
            <p:ph type="sldNum" sz="quarter" idx="10"/>
          </p:nvPr>
        </p:nvSpPr>
        <p:spPr/>
        <p:txBody>
          <a:bodyPr/>
          <a:lstStyle/>
          <a:p>
            <a:r>
              <a:rPr lang="en-US">
                <a:solidFill>
                  <a:schemeClr val="bg1"/>
                </a:solidFill>
              </a:rPr>
              <a:t>X</a:t>
            </a:r>
          </a:p>
        </p:txBody>
      </p:sp>
      <p:sp>
        <p:nvSpPr>
          <p:cNvPr id="22" name="Rectangle 21">
            <a:extLst>
              <a:ext uri="{FF2B5EF4-FFF2-40B4-BE49-F238E27FC236}">
                <a16:creationId xmlns:a16="http://schemas.microsoft.com/office/drawing/2014/main" id="{8E1CA000-BE3A-174C-BA4A-DF3E7F63D4A3}"/>
              </a:ext>
            </a:extLst>
          </p:cNvPr>
          <p:cNvSpPr/>
          <p:nvPr/>
        </p:nvSpPr>
        <p:spPr bwMode="auto">
          <a:xfrm>
            <a:off x="1111979" y="2500633"/>
            <a:ext cx="1568165" cy="2749223"/>
          </a:xfrm>
          <a:prstGeom prst="rect">
            <a:avLst/>
          </a:prstGeom>
          <a:noFill/>
          <a:ln>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4E019709-E69C-6845-9A2C-79CB8B436FEF}"/>
              </a:ext>
            </a:extLst>
          </p:cNvPr>
          <p:cNvSpPr txBox="1"/>
          <p:nvPr/>
        </p:nvSpPr>
        <p:spPr>
          <a:xfrm>
            <a:off x="1018407" y="2490931"/>
            <a:ext cx="1812835" cy="819456"/>
          </a:xfrm>
          <a:prstGeom prst="rect">
            <a:avLst/>
          </a:prstGeom>
          <a:noFill/>
        </p:spPr>
        <p:txBody>
          <a:bodyPr wrap="none" lIns="179308" tIns="143447" rIns="179308" bIns="143447" rtlCol="0">
            <a:spAutoFit/>
          </a:bodyPr>
          <a:lstStyle/>
          <a:p>
            <a:pPr algn="ctr">
              <a:lnSpc>
                <a:spcPct val="90000"/>
              </a:lnSpc>
              <a:spcAft>
                <a:spcPts val="588"/>
              </a:spcAft>
            </a:pPr>
            <a:r>
              <a:rPr lang="en-US" sz="1275" b="1">
                <a:gradFill>
                  <a:gsLst>
                    <a:gs pos="2917">
                      <a:schemeClr val="tx1"/>
                    </a:gs>
                    <a:gs pos="30000">
                      <a:schemeClr val="tx1"/>
                    </a:gs>
                  </a:gsLst>
                  <a:lin ang="5400000" scaled="0"/>
                </a:gradFill>
              </a:rPr>
              <a:t>Build Components</a:t>
            </a:r>
            <a:br>
              <a:rPr lang="en-US" sz="1275" b="1">
                <a:gradFill>
                  <a:gsLst>
                    <a:gs pos="2917">
                      <a:schemeClr val="tx1"/>
                    </a:gs>
                    <a:gs pos="30000">
                      <a:schemeClr val="tx1"/>
                    </a:gs>
                  </a:gsLst>
                  <a:lin ang="5400000" scaled="0"/>
                </a:gradFill>
              </a:rPr>
            </a:br>
            <a:r>
              <a:rPr lang="en-US" sz="1275" b="1">
                <a:gradFill>
                  <a:gsLst>
                    <a:gs pos="2917">
                      <a:schemeClr val="tx1"/>
                    </a:gs>
                    <a:gs pos="30000">
                      <a:schemeClr val="tx1"/>
                    </a:gs>
                  </a:gsLst>
                  <a:lin ang="5400000" scaled="0"/>
                </a:gradFill>
              </a:rPr>
              <a:t>(A, B, C, D,)</a:t>
            </a:r>
            <a:br>
              <a:rPr lang="en-US" sz="1275" b="1">
                <a:gradFill>
                  <a:gsLst>
                    <a:gs pos="2917">
                      <a:schemeClr val="tx1"/>
                    </a:gs>
                    <a:gs pos="30000">
                      <a:schemeClr val="tx1"/>
                    </a:gs>
                  </a:gsLst>
                  <a:lin ang="5400000" scaled="0"/>
                </a:gradFill>
              </a:rPr>
            </a:br>
            <a:endParaRPr lang="en-US" sz="1275" b="1">
              <a:gradFill>
                <a:gsLst>
                  <a:gs pos="2917">
                    <a:schemeClr val="tx1"/>
                  </a:gs>
                  <a:gs pos="30000">
                    <a:schemeClr val="tx1"/>
                  </a:gs>
                </a:gsLst>
                <a:lin ang="5400000" scaled="0"/>
              </a:gradFill>
            </a:endParaRPr>
          </a:p>
        </p:txBody>
      </p:sp>
      <p:sp>
        <p:nvSpPr>
          <p:cNvPr id="26" name="Rectangle 25">
            <a:extLst>
              <a:ext uri="{FF2B5EF4-FFF2-40B4-BE49-F238E27FC236}">
                <a16:creationId xmlns:a16="http://schemas.microsoft.com/office/drawing/2014/main" id="{4AB89387-4E6C-294F-B261-6182AC1C87C8}"/>
              </a:ext>
            </a:extLst>
          </p:cNvPr>
          <p:cNvSpPr/>
          <p:nvPr/>
        </p:nvSpPr>
        <p:spPr bwMode="auto">
          <a:xfrm>
            <a:off x="6219763" y="2500633"/>
            <a:ext cx="1806637" cy="3104089"/>
          </a:xfrm>
          <a:prstGeom prst="rect">
            <a:avLst/>
          </a:prstGeom>
          <a:noFill/>
          <a:ln>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0CC91258-7EF9-8C4F-B3F2-03FB52BE2B51}"/>
              </a:ext>
            </a:extLst>
          </p:cNvPr>
          <p:cNvSpPr txBox="1"/>
          <p:nvPr/>
        </p:nvSpPr>
        <p:spPr>
          <a:xfrm>
            <a:off x="6151047" y="2475701"/>
            <a:ext cx="2611132" cy="670056"/>
          </a:xfrm>
          <a:prstGeom prst="rect">
            <a:avLst/>
          </a:prstGeom>
          <a:noFill/>
        </p:spPr>
        <p:txBody>
          <a:bodyPr wrap="none" lIns="179308" tIns="143447" rIns="179308" bIns="143447" rtlCol="0">
            <a:spAutoFit/>
          </a:bodyPr>
          <a:lstStyle/>
          <a:p>
            <a:pPr>
              <a:lnSpc>
                <a:spcPct val="90000"/>
              </a:lnSpc>
              <a:spcAft>
                <a:spcPts val="588"/>
              </a:spcAft>
            </a:pPr>
            <a:r>
              <a:rPr lang="en-US" sz="1373" b="1">
                <a:gradFill>
                  <a:gsLst>
                    <a:gs pos="2917">
                      <a:schemeClr val="tx1"/>
                    </a:gs>
                    <a:gs pos="30000">
                      <a:schemeClr val="tx1"/>
                    </a:gs>
                  </a:gsLst>
                  <a:lin ang="5400000" scaled="0"/>
                </a:gradFill>
              </a:rPr>
              <a:t>Build Component </a:t>
            </a:r>
            <a:br>
              <a:rPr lang="en-US" sz="1373" b="1">
                <a:gradFill>
                  <a:gsLst>
                    <a:gs pos="2917">
                      <a:schemeClr val="tx1"/>
                    </a:gs>
                    <a:gs pos="30000">
                      <a:schemeClr val="tx1"/>
                    </a:gs>
                  </a:gsLst>
                  <a:lin ang="5400000" scaled="0"/>
                </a:gradFill>
              </a:rPr>
            </a:br>
            <a:r>
              <a:rPr lang="en-US" sz="1373" b="1">
                <a:gradFill>
                  <a:gsLst>
                    <a:gs pos="2917">
                      <a:schemeClr val="tx1"/>
                    </a:gs>
                    <a:gs pos="30000">
                      <a:schemeClr val="tx1"/>
                    </a:gs>
                  </a:gsLst>
                  <a:lin ang="5400000" scaled="0"/>
                </a:gradFill>
              </a:rPr>
              <a:t>Sets (A+ B +C= Solution X)</a:t>
            </a:r>
          </a:p>
        </p:txBody>
      </p:sp>
      <p:sp>
        <p:nvSpPr>
          <p:cNvPr id="29" name="TextBox 28">
            <a:extLst>
              <a:ext uri="{FF2B5EF4-FFF2-40B4-BE49-F238E27FC236}">
                <a16:creationId xmlns:a16="http://schemas.microsoft.com/office/drawing/2014/main" id="{BBFEBA8C-ED39-E54A-AB19-536C15DFC82A}"/>
              </a:ext>
            </a:extLst>
          </p:cNvPr>
          <p:cNvSpPr txBox="1"/>
          <p:nvPr/>
        </p:nvSpPr>
        <p:spPr>
          <a:xfrm>
            <a:off x="9337923" y="2788448"/>
            <a:ext cx="2066111" cy="479876"/>
          </a:xfrm>
          <a:prstGeom prst="rect">
            <a:avLst/>
          </a:prstGeom>
          <a:noFill/>
        </p:spPr>
        <p:txBody>
          <a:bodyPr wrap="none" lIns="179308" tIns="143447" rIns="179308" bIns="143447" rtlCol="0">
            <a:spAutoFit/>
          </a:bodyPr>
          <a:lstStyle/>
          <a:p>
            <a:pPr>
              <a:lnSpc>
                <a:spcPct val="90000"/>
              </a:lnSpc>
              <a:spcAft>
                <a:spcPts val="588"/>
              </a:spcAft>
            </a:pPr>
            <a:r>
              <a:rPr lang="en-US" sz="1373" b="1">
                <a:gradFill>
                  <a:gsLst>
                    <a:gs pos="2917">
                      <a:schemeClr val="tx1"/>
                    </a:gs>
                    <a:gs pos="30000">
                      <a:schemeClr val="tx1"/>
                    </a:gs>
                  </a:gsLst>
                  <a:lin ang="5400000" scaled="0"/>
                </a:gradFill>
              </a:rPr>
              <a:t>Build Core Products</a:t>
            </a:r>
            <a:endParaRPr lang="en-US" sz="1373">
              <a:gradFill>
                <a:gsLst>
                  <a:gs pos="2917">
                    <a:schemeClr val="tx1"/>
                  </a:gs>
                  <a:gs pos="30000">
                    <a:schemeClr val="tx1"/>
                  </a:gs>
                </a:gsLst>
                <a:lin ang="5400000" scaled="0"/>
              </a:gradFill>
            </a:endParaRPr>
          </a:p>
        </p:txBody>
      </p:sp>
      <p:sp>
        <p:nvSpPr>
          <p:cNvPr id="30" name="Title 2">
            <a:extLst>
              <a:ext uri="{FF2B5EF4-FFF2-40B4-BE49-F238E27FC236}">
                <a16:creationId xmlns:a16="http://schemas.microsoft.com/office/drawing/2014/main" id="{32D24A64-3EF0-1B41-A9BE-5B57C59FAE13}"/>
              </a:ext>
            </a:extLst>
          </p:cNvPr>
          <p:cNvSpPr txBox="1">
            <a:spLocks noGrp="1"/>
          </p:cNvSpPr>
          <p:nvPr>
            <p:ph type="title"/>
          </p:nvPr>
        </p:nvSpPr>
        <p:spPr>
          <a:xfrm>
            <a:off x="757533" y="197375"/>
            <a:ext cx="10564148" cy="899652"/>
          </a:xfrm>
          <a:prstGeom prst="rect">
            <a:avLst/>
          </a:prstGeom>
        </p:spPr>
        <p:txBody>
          <a:bodyPr vert="horz" lIns="0" tIns="0" rIns="0" bIns="0" rtlCol="0" anchor="b">
            <a:noAutofit/>
          </a:bodyPr>
          <a:lstStyle>
            <a:lvl1pPr algn="l" defTabSz="913802" rtl="0" eaLnBrk="1" latinLnBrk="0" hangingPunct="1">
              <a:spcBef>
                <a:spcPct val="0"/>
              </a:spcBef>
              <a:buNone/>
              <a:defRPr sz="3000" kern="1200">
                <a:solidFill>
                  <a:schemeClr val="tx1"/>
                </a:solidFill>
                <a:latin typeface="+mj-lt"/>
                <a:ea typeface="+mj-ea"/>
                <a:cs typeface="+mj-cs"/>
              </a:defRPr>
            </a:lvl1pPr>
          </a:lstStyle>
          <a:p>
            <a:r>
              <a:rPr lang="en-US" sz="3200" b="1">
                <a:solidFill>
                  <a:srgbClr val="55565A"/>
                </a:solidFill>
              </a:rPr>
              <a:t>Cloud </a:t>
            </a:r>
            <a:r>
              <a:rPr lang="en-US" sz="2400" b="1">
                <a:solidFill>
                  <a:srgbClr val="55565A"/>
                </a:solidFill>
              </a:rPr>
              <a:t>| </a:t>
            </a:r>
            <a:r>
              <a:rPr lang="en-US" sz="2400">
                <a:solidFill>
                  <a:schemeClr val="accent1"/>
                </a:solidFill>
              </a:rPr>
              <a:t>Customer Maturity Solution Evolution</a:t>
            </a:r>
          </a:p>
        </p:txBody>
      </p:sp>
      <p:pic>
        <p:nvPicPr>
          <p:cNvPr id="68" name="Picture 67">
            <a:extLst>
              <a:ext uri="{FF2B5EF4-FFF2-40B4-BE49-F238E27FC236}">
                <a16:creationId xmlns:a16="http://schemas.microsoft.com/office/drawing/2014/main" id="{C9258F76-D545-EE46-938F-FDC13A5FC763}"/>
              </a:ext>
            </a:extLst>
          </p:cNvPr>
          <p:cNvPicPr>
            <a:picLocks noChangeAspect="1"/>
          </p:cNvPicPr>
          <p:nvPr/>
        </p:nvPicPr>
        <p:blipFill>
          <a:blip r:embed="rId3"/>
          <a:stretch>
            <a:fillRect/>
          </a:stretch>
        </p:blipFill>
        <p:spPr>
          <a:xfrm>
            <a:off x="10304982" y="3315690"/>
            <a:ext cx="1054604" cy="841553"/>
          </a:xfrm>
          <a:prstGeom prst="rect">
            <a:avLst/>
          </a:prstGeom>
        </p:spPr>
      </p:pic>
      <p:sp>
        <p:nvSpPr>
          <p:cNvPr id="58" name="TextBox 57">
            <a:extLst>
              <a:ext uri="{FF2B5EF4-FFF2-40B4-BE49-F238E27FC236}">
                <a16:creationId xmlns:a16="http://schemas.microsoft.com/office/drawing/2014/main" id="{31438B32-79AD-6B43-8EAE-BB67DF4783AD}"/>
              </a:ext>
            </a:extLst>
          </p:cNvPr>
          <p:cNvSpPr txBox="1"/>
          <p:nvPr/>
        </p:nvSpPr>
        <p:spPr>
          <a:xfrm>
            <a:off x="10133270" y="3464520"/>
            <a:ext cx="359405" cy="615554"/>
          </a:xfrm>
          <a:prstGeom prst="rect">
            <a:avLst/>
          </a:prstGeom>
          <a:noFill/>
        </p:spPr>
        <p:txBody>
          <a:bodyPr wrap="square" lIns="179308" tIns="143447" rIns="179308" bIns="143447" rtlCol="0">
            <a:spAutoFit/>
          </a:bodyPr>
          <a:lstStyle/>
          <a:p>
            <a:pPr>
              <a:lnSpc>
                <a:spcPct val="90000"/>
              </a:lnSpc>
              <a:spcAft>
                <a:spcPts val="588"/>
              </a:spcAft>
            </a:pPr>
            <a:r>
              <a:rPr lang="en-US" sz="2353">
                <a:gradFill>
                  <a:gsLst>
                    <a:gs pos="2917">
                      <a:schemeClr val="tx1"/>
                    </a:gs>
                    <a:gs pos="30000">
                      <a:schemeClr val="tx1"/>
                    </a:gs>
                  </a:gsLst>
                  <a:lin ang="5400000" scaled="0"/>
                </a:gradFill>
              </a:rPr>
              <a:t>+</a:t>
            </a:r>
          </a:p>
        </p:txBody>
      </p:sp>
      <p:sp>
        <p:nvSpPr>
          <p:cNvPr id="28" name="Rectangle 27">
            <a:extLst>
              <a:ext uri="{FF2B5EF4-FFF2-40B4-BE49-F238E27FC236}">
                <a16:creationId xmlns:a16="http://schemas.microsoft.com/office/drawing/2014/main" id="{D2B72D85-06BE-314B-A41E-F300C9A3E786}"/>
              </a:ext>
            </a:extLst>
          </p:cNvPr>
          <p:cNvSpPr/>
          <p:nvPr/>
        </p:nvSpPr>
        <p:spPr bwMode="auto">
          <a:xfrm>
            <a:off x="9313925" y="2813378"/>
            <a:ext cx="2000448" cy="2749223"/>
          </a:xfrm>
          <a:prstGeom prst="rect">
            <a:avLst/>
          </a:prstGeom>
          <a:noFill/>
          <a:ln>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9" name="Picture 68">
            <a:extLst>
              <a:ext uri="{FF2B5EF4-FFF2-40B4-BE49-F238E27FC236}">
                <a16:creationId xmlns:a16="http://schemas.microsoft.com/office/drawing/2014/main" id="{F28B5675-A4A2-4F42-8E51-80C111636608}"/>
              </a:ext>
            </a:extLst>
          </p:cNvPr>
          <p:cNvPicPr>
            <a:picLocks noChangeAspect="1"/>
          </p:cNvPicPr>
          <p:nvPr/>
        </p:nvPicPr>
        <p:blipFill>
          <a:blip r:embed="rId3"/>
          <a:stretch>
            <a:fillRect/>
          </a:stretch>
        </p:blipFill>
        <p:spPr>
          <a:xfrm>
            <a:off x="7061746" y="3320178"/>
            <a:ext cx="869553" cy="693885"/>
          </a:xfrm>
          <a:prstGeom prst="rect">
            <a:avLst/>
          </a:prstGeom>
        </p:spPr>
      </p:pic>
      <p:pic>
        <p:nvPicPr>
          <p:cNvPr id="71" name="Picture 70">
            <a:extLst>
              <a:ext uri="{FF2B5EF4-FFF2-40B4-BE49-F238E27FC236}">
                <a16:creationId xmlns:a16="http://schemas.microsoft.com/office/drawing/2014/main" id="{57CC38A5-6F68-1741-956C-DF59C6146B98}"/>
              </a:ext>
            </a:extLst>
          </p:cNvPr>
          <p:cNvPicPr>
            <a:picLocks noChangeAspect="1"/>
          </p:cNvPicPr>
          <p:nvPr/>
        </p:nvPicPr>
        <p:blipFill>
          <a:blip r:embed="rId4"/>
          <a:stretch>
            <a:fillRect/>
          </a:stretch>
        </p:blipFill>
        <p:spPr>
          <a:xfrm>
            <a:off x="7084461" y="4554108"/>
            <a:ext cx="779323" cy="592611"/>
          </a:xfrm>
          <a:prstGeom prst="rect">
            <a:avLst/>
          </a:prstGeom>
        </p:spPr>
      </p:pic>
      <p:sp>
        <p:nvSpPr>
          <p:cNvPr id="5" name="Rectangle 4">
            <a:extLst>
              <a:ext uri="{FF2B5EF4-FFF2-40B4-BE49-F238E27FC236}">
                <a16:creationId xmlns:a16="http://schemas.microsoft.com/office/drawing/2014/main" id="{62156728-D9A4-2847-8C36-9B0F863B33D4}"/>
              </a:ext>
            </a:extLst>
          </p:cNvPr>
          <p:cNvSpPr/>
          <p:nvPr/>
        </p:nvSpPr>
        <p:spPr bwMode="auto">
          <a:xfrm>
            <a:off x="1267851" y="4210791"/>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AFA4915B-7474-6741-9E7A-01C3E81038C5}"/>
              </a:ext>
            </a:extLst>
          </p:cNvPr>
          <p:cNvSpPr/>
          <p:nvPr/>
        </p:nvSpPr>
        <p:spPr bwMode="auto">
          <a:xfrm rot="16200000">
            <a:off x="1906162" y="3865575"/>
            <a:ext cx="298847" cy="104141"/>
          </a:xfrm>
          <a:prstGeom prst="rect">
            <a:avLst/>
          </a:prstGeom>
          <a:gradFill>
            <a:gsLst>
              <a:gs pos="0">
                <a:schemeClr val="bg1">
                  <a:lumMod val="50000"/>
                </a:schemeClr>
              </a:gs>
              <a:gs pos="74000">
                <a:schemeClr val="bg1">
                  <a:lumMod val="85000"/>
                </a:schemeClr>
              </a:gs>
              <a:gs pos="82000">
                <a:schemeClr val="bg1">
                  <a:lumMod val="8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3A888D45-9E4C-BA44-87B8-46067D0F2289}"/>
              </a:ext>
            </a:extLst>
          </p:cNvPr>
          <p:cNvSpPr/>
          <p:nvPr/>
        </p:nvSpPr>
        <p:spPr bwMode="auto">
          <a:xfrm>
            <a:off x="2014383" y="4360672"/>
            <a:ext cx="298847" cy="104141"/>
          </a:xfrm>
          <a:prstGeom prst="rect">
            <a:avLst/>
          </a:prstGeom>
          <a:solidFill>
            <a:schemeClr val="tx1">
              <a:lumMod val="50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20D5CF5F-19CF-5E4A-B833-3DCDAFD34912}"/>
              </a:ext>
            </a:extLst>
          </p:cNvPr>
          <p:cNvSpPr/>
          <p:nvPr/>
        </p:nvSpPr>
        <p:spPr bwMode="auto">
          <a:xfrm>
            <a:off x="1812509" y="3429795"/>
            <a:ext cx="298847" cy="104141"/>
          </a:xfrm>
          <a:prstGeom prst="rect">
            <a:avLst/>
          </a:prstGeom>
          <a:solidFill>
            <a:schemeClr val="tx2">
              <a:lumMod val="7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6CEE39A-1C88-C441-8E54-3B6420B62C40}"/>
              </a:ext>
            </a:extLst>
          </p:cNvPr>
          <p:cNvSpPr/>
          <p:nvPr/>
        </p:nvSpPr>
        <p:spPr bwMode="auto">
          <a:xfrm rot="16200000">
            <a:off x="2218014" y="3592747"/>
            <a:ext cx="298847" cy="104141"/>
          </a:xfrm>
          <a:prstGeom prst="rect">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94CD365-9467-F749-A8C2-B834C563A5F1}"/>
              </a:ext>
            </a:extLst>
          </p:cNvPr>
          <p:cNvSpPr/>
          <p:nvPr/>
        </p:nvSpPr>
        <p:spPr bwMode="auto">
          <a:xfrm>
            <a:off x="1425275" y="4695224"/>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86969F63-691E-394F-AD43-613FB62FB03B}"/>
              </a:ext>
            </a:extLst>
          </p:cNvPr>
          <p:cNvSpPr/>
          <p:nvPr/>
        </p:nvSpPr>
        <p:spPr bwMode="auto">
          <a:xfrm>
            <a:off x="1301391" y="3414854"/>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507FF502-E834-AD43-900D-5A9D5B5FE3FD}"/>
              </a:ext>
            </a:extLst>
          </p:cNvPr>
          <p:cNvSpPr/>
          <p:nvPr/>
        </p:nvSpPr>
        <p:spPr bwMode="auto">
          <a:xfrm>
            <a:off x="1255498" y="3996251"/>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9D65252E-8FEE-3043-A9ED-DF3C7997073C}"/>
              </a:ext>
            </a:extLst>
          </p:cNvPr>
          <p:cNvSpPr/>
          <p:nvPr/>
        </p:nvSpPr>
        <p:spPr bwMode="auto">
          <a:xfrm>
            <a:off x="1906162" y="4704994"/>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912EAE41-3532-864F-8FF3-1E94D319A107}"/>
              </a:ext>
            </a:extLst>
          </p:cNvPr>
          <p:cNvSpPr/>
          <p:nvPr/>
        </p:nvSpPr>
        <p:spPr bwMode="auto">
          <a:xfrm>
            <a:off x="1352514" y="3657594"/>
            <a:ext cx="298847" cy="104141"/>
          </a:xfrm>
          <a:prstGeom prst="rect">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7C52BCB-0BCC-9B40-AC85-5815FCDB41D0}"/>
              </a:ext>
            </a:extLst>
          </p:cNvPr>
          <p:cNvSpPr/>
          <p:nvPr/>
        </p:nvSpPr>
        <p:spPr bwMode="auto">
          <a:xfrm>
            <a:off x="1566698" y="4210791"/>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C83D7E33-AB81-2A4C-94B8-CDDFD402701A}"/>
              </a:ext>
            </a:extLst>
          </p:cNvPr>
          <p:cNvSpPr/>
          <p:nvPr/>
        </p:nvSpPr>
        <p:spPr bwMode="auto">
          <a:xfrm>
            <a:off x="1267851" y="4509638"/>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0C3A2A8-9B8C-A74D-85D7-D944287EE893}"/>
              </a:ext>
            </a:extLst>
          </p:cNvPr>
          <p:cNvSpPr/>
          <p:nvPr/>
        </p:nvSpPr>
        <p:spPr bwMode="auto">
          <a:xfrm>
            <a:off x="8906515" y="1970278"/>
            <a:ext cx="2777485" cy="522981"/>
          </a:xfrm>
          <a:prstGeom prst="rect">
            <a:avLst/>
          </a:prstGeom>
          <a:solidFill>
            <a:schemeClr val="tx2">
              <a:lumMod val="60000"/>
              <a:lumOff val="40000"/>
            </a:schemeClr>
          </a:solidFill>
          <a:ln w="12700">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r>
              <a:rPr lang="en-US" sz="1467">
                <a:solidFill>
                  <a:schemeClr val="accent6">
                    <a:lumMod val="25000"/>
                  </a:schemeClr>
                </a:solidFill>
                <a:ea typeface="Segoe UI" pitchFamily="34" charset="0"/>
                <a:cs typeface="Segoe UI" pitchFamily="34" charset="0"/>
              </a:rPr>
              <a:t>HealthCare Cloud &amp; Platform</a:t>
            </a:r>
          </a:p>
        </p:txBody>
      </p:sp>
      <p:sp>
        <p:nvSpPr>
          <p:cNvPr id="8" name="Rectangle 7">
            <a:extLst>
              <a:ext uri="{FF2B5EF4-FFF2-40B4-BE49-F238E27FC236}">
                <a16:creationId xmlns:a16="http://schemas.microsoft.com/office/drawing/2014/main" id="{6FFCD557-4C08-7B43-A249-6B74954BFFE3}"/>
              </a:ext>
            </a:extLst>
          </p:cNvPr>
          <p:cNvSpPr/>
          <p:nvPr/>
        </p:nvSpPr>
        <p:spPr bwMode="auto">
          <a:xfrm>
            <a:off x="9416483" y="3203499"/>
            <a:ext cx="1796112" cy="1069140"/>
          </a:xfrm>
          <a:prstGeom prst="rect">
            <a:avLst/>
          </a:prstGeom>
          <a:solidFill>
            <a:schemeClr val="accent2">
              <a:lumMod val="20000"/>
              <a:lumOff val="80000"/>
              <a:alpha val="28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4CCBBE98-D73F-8240-B065-95905A1DDB9D}"/>
              </a:ext>
            </a:extLst>
          </p:cNvPr>
          <p:cNvSpPr txBox="1"/>
          <p:nvPr/>
        </p:nvSpPr>
        <p:spPr>
          <a:xfrm>
            <a:off x="10089877" y="4198136"/>
            <a:ext cx="538448" cy="615554"/>
          </a:xfrm>
          <a:prstGeom prst="rect">
            <a:avLst/>
          </a:prstGeom>
          <a:noFill/>
        </p:spPr>
        <p:txBody>
          <a:bodyPr wrap="none" lIns="179308" tIns="143447" rIns="179308" bIns="143447" rtlCol="0">
            <a:spAutoFit/>
          </a:bodyPr>
          <a:lstStyle/>
          <a:p>
            <a:pPr>
              <a:lnSpc>
                <a:spcPct val="90000"/>
              </a:lnSpc>
              <a:spcAft>
                <a:spcPts val="588"/>
              </a:spcAft>
            </a:pPr>
            <a:r>
              <a:rPr lang="en-US" sz="2353">
                <a:gradFill>
                  <a:gsLst>
                    <a:gs pos="2917">
                      <a:schemeClr val="tx1"/>
                    </a:gs>
                    <a:gs pos="30000">
                      <a:schemeClr val="tx1"/>
                    </a:gs>
                  </a:gsLst>
                  <a:lin ang="5400000" scaled="0"/>
                </a:gradFill>
              </a:rPr>
              <a:t>=</a:t>
            </a:r>
          </a:p>
        </p:txBody>
      </p:sp>
      <p:grpSp>
        <p:nvGrpSpPr>
          <p:cNvPr id="35" name="Group 34">
            <a:extLst>
              <a:ext uri="{FF2B5EF4-FFF2-40B4-BE49-F238E27FC236}">
                <a16:creationId xmlns:a16="http://schemas.microsoft.com/office/drawing/2014/main" id="{C5F4EF0F-3CD7-7B48-AA5F-61821AB4AEBA}"/>
              </a:ext>
            </a:extLst>
          </p:cNvPr>
          <p:cNvGrpSpPr/>
          <p:nvPr/>
        </p:nvGrpSpPr>
        <p:grpSpPr>
          <a:xfrm>
            <a:off x="6293253" y="4512798"/>
            <a:ext cx="646347" cy="711285"/>
            <a:chOff x="2118087" y="4364705"/>
            <a:chExt cx="659223" cy="725455"/>
          </a:xfrm>
        </p:grpSpPr>
        <p:grpSp>
          <p:nvGrpSpPr>
            <p:cNvPr id="92" name="Group 91">
              <a:extLst>
                <a:ext uri="{FF2B5EF4-FFF2-40B4-BE49-F238E27FC236}">
                  <a16:creationId xmlns:a16="http://schemas.microsoft.com/office/drawing/2014/main" id="{C8419891-0DD6-4C47-8DBC-E3ABFAD88424}"/>
                </a:ext>
              </a:extLst>
            </p:cNvPr>
            <p:cNvGrpSpPr/>
            <p:nvPr/>
          </p:nvGrpSpPr>
          <p:grpSpPr>
            <a:xfrm>
              <a:off x="2124753" y="4364705"/>
              <a:ext cx="652557" cy="725455"/>
              <a:chOff x="3975096" y="3192462"/>
              <a:chExt cx="815194" cy="895523"/>
            </a:xfrm>
          </p:grpSpPr>
          <p:sp>
            <p:nvSpPr>
              <p:cNvPr id="93" name="Rectangle 92">
                <a:extLst>
                  <a:ext uri="{FF2B5EF4-FFF2-40B4-BE49-F238E27FC236}">
                    <a16:creationId xmlns:a16="http://schemas.microsoft.com/office/drawing/2014/main" id="{CB5084FD-AAF6-3B46-BC3D-AFFDC0FEA909}"/>
                  </a:ext>
                </a:extLst>
              </p:cNvPr>
              <p:cNvSpPr/>
              <p:nvPr/>
            </p:nvSpPr>
            <p:spPr bwMode="auto">
              <a:xfrm>
                <a:off x="3975096" y="3192462"/>
                <a:ext cx="815194" cy="895523"/>
              </a:xfrm>
              <a:prstGeom prst="rect">
                <a:avLst/>
              </a:prstGeom>
              <a:solidFill>
                <a:schemeClr val="bg1">
                  <a:lumMod val="95000"/>
                  <a:alpha val="88000"/>
                </a:schemeClr>
              </a:solidFill>
              <a:ln w="2222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808B4558-1D41-E945-AA23-E084F583E0C6}"/>
                  </a:ext>
                </a:extLst>
              </p:cNvPr>
              <p:cNvSpPr/>
              <p:nvPr/>
            </p:nvSpPr>
            <p:spPr bwMode="auto">
              <a:xfrm>
                <a:off x="40737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D67D079F-9838-DC41-A32B-25E2B063AD69}"/>
                  </a:ext>
                </a:extLst>
              </p:cNvPr>
              <p:cNvSpPr/>
              <p:nvPr/>
            </p:nvSpPr>
            <p:spPr bwMode="auto">
              <a:xfrm>
                <a:off x="40737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02552055-F8F5-B848-9AC2-0AC19D9F5730}"/>
                  </a:ext>
                </a:extLst>
              </p:cNvPr>
              <p:cNvSpPr/>
              <p:nvPr/>
            </p:nvSpPr>
            <p:spPr bwMode="auto">
              <a:xfrm>
                <a:off x="4226100" y="37409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83BE51B4-3E5D-4248-A69A-4A7361E163EE}"/>
                  </a:ext>
                </a:extLst>
              </p:cNvPr>
              <p:cNvSpPr/>
              <p:nvPr/>
            </p:nvSpPr>
            <p:spPr bwMode="auto">
              <a:xfrm>
                <a:off x="4226100" y="34361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extLst>
                  <a:ext uri="{FF2B5EF4-FFF2-40B4-BE49-F238E27FC236}">
                    <a16:creationId xmlns:a16="http://schemas.microsoft.com/office/drawing/2014/main" id="{F9641E0A-9EE4-5D47-A9FA-81DCFEBE25F4}"/>
                  </a:ext>
                </a:extLst>
              </p:cNvPr>
              <p:cNvSpPr/>
              <p:nvPr/>
            </p:nvSpPr>
            <p:spPr bwMode="auto">
              <a:xfrm>
                <a:off x="43785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A4FC730E-23D1-BE49-9317-41461299C843}"/>
                  </a:ext>
                </a:extLst>
              </p:cNvPr>
              <p:cNvSpPr/>
              <p:nvPr/>
            </p:nvSpPr>
            <p:spPr bwMode="auto">
              <a:xfrm>
                <a:off x="43785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8E509A53-5314-9D4E-8C9C-487DEBE13B92}"/>
                  </a:ext>
                </a:extLst>
              </p:cNvPr>
              <p:cNvSpPr/>
              <p:nvPr/>
            </p:nvSpPr>
            <p:spPr bwMode="auto">
              <a:xfrm>
                <a:off x="43785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5C3D616A-6FEA-B54F-96F1-C30F32AF880C}"/>
                  </a:ext>
                </a:extLst>
              </p:cNvPr>
              <p:cNvSpPr/>
              <p:nvPr/>
            </p:nvSpPr>
            <p:spPr bwMode="auto">
              <a:xfrm>
                <a:off x="40737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383909DA-7308-564B-B2BB-FD16A3283A5E}"/>
                </a:ext>
              </a:extLst>
            </p:cNvPr>
            <p:cNvSpPr/>
            <p:nvPr/>
          </p:nvSpPr>
          <p:spPr bwMode="auto">
            <a:xfrm>
              <a:off x="2118087" y="4364705"/>
              <a:ext cx="659223" cy="725455"/>
            </a:xfrm>
            <a:prstGeom prst="rect">
              <a:avLst/>
            </a:prstGeom>
            <a:solidFill>
              <a:schemeClr val="bg1">
                <a:lumMod val="95000"/>
                <a:alpha val="82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4AE1C3D1-89E1-9E40-B4D9-C6D2D981C735}"/>
              </a:ext>
            </a:extLst>
          </p:cNvPr>
          <p:cNvGrpSpPr/>
          <p:nvPr/>
        </p:nvGrpSpPr>
        <p:grpSpPr>
          <a:xfrm>
            <a:off x="9510332" y="3411138"/>
            <a:ext cx="646347" cy="711285"/>
            <a:chOff x="2118087" y="4364705"/>
            <a:chExt cx="659223" cy="725455"/>
          </a:xfrm>
        </p:grpSpPr>
        <p:grpSp>
          <p:nvGrpSpPr>
            <p:cNvPr id="105" name="Group 104">
              <a:extLst>
                <a:ext uri="{FF2B5EF4-FFF2-40B4-BE49-F238E27FC236}">
                  <a16:creationId xmlns:a16="http://schemas.microsoft.com/office/drawing/2014/main" id="{18114CA7-7A13-CC48-917E-BEF3AE8053CC}"/>
                </a:ext>
              </a:extLst>
            </p:cNvPr>
            <p:cNvGrpSpPr/>
            <p:nvPr/>
          </p:nvGrpSpPr>
          <p:grpSpPr>
            <a:xfrm>
              <a:off x="2124753" y="4364705"/>
              <a:ext cx="652557" cy="725455"/>
              <a:chOff x="3975096" y="3192462"/>
              <a:chExt cx="815194" cy="895523"/>
            </a:xfrm>
          </p:grpSpPr>
          <p:sp>
            <p:nvSpPr>
              <p:cNvPr id="107" name="Rectangle 106">
                <a:extLst>
                  <a:ext uri="{FF2B5EF4-FFF2-40B4-BE49-F238E27FC236}">
                    <a16:creationId xmlns:a16="http://schemas.microsoft.com/office/drawing/2014/main" id="{EFDFAD6D-7F3F-7D4D-B7EB-B0C85D871ACA}"/>
                  </a:ext>
                </a:extLst>
              </p:cNvPr>
              <p:cNvSpPr/>
              <p:nvPr/>
            </p:nvSpPr>
            <p:spPr bwMode="auto">
              <a:xfrm>
                <a:off x="3975096" y="3192462"/>
                <a:ext cx="815194" cy="895523"/>
              </a:xfrm>
              <a:prstGeom prst="rect">
                <a:avLst/>
              </a:prstGeom>
              <a:solidFill>
                <a:schemeClr val="bg1">
                  <a:lumMod val="95000"/>
                  <a:alpha val="88000"/>
                </a:schemeClr>
              </a:solidFill>
              <a:ln w="2222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94465025-E171-254B-9380-194D57C90CA1}"/>
                  </a:ext>
                </a:extLst>
              </p:cNvPr>
              <p:cNvSpPr/>
              <p:nvPr/>
            </p:nvSpPr>
            <p:spPr bwMode="auto">
              <a:xfrm>
                <a:off x="40737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27E66CEE-C574-3C4C-AC23-F59006C92899}"/>
                  </a:ext>
                </a:extLst>
              </p:cNvPr>
              <p:cNvSpPr/>
              <p:nvPr/>
            </p:nvSpPr>
            <p:spPr bwMode="auto">
              <a:xfrm>
                <a:off x="40737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D463C775-D1BF-B94A-9B6A-591554752CED}"/>
                  </a:ext>
                </a:extLst>
              </p:cNvPr>
              <p:cNvSpPr/>
              <p:nvPr/>
            </p:nvSpPr>
            <p:spPr bwMode="auto">
              <a:xfrm>
                <a:off x="4226100" y="37409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07A8A15E-CABD-F546-81C5-21AD5F02A1D5}"/>
                  </a:ext>
                </a:extLst>
              </p:cNvPr>
              <p:cNvSpPr/>
              <p:nvPr/>
            </p:nvSpPr>
            <p:spPr bwMode="auto">
              <a:xfrm>
                <a:off x="4226100" y="34361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A4861B0D-56FC-2145-A2E7-A1F014B52D2E}"/>
                  </a:ext>
                </a:extLst>
              </p:cNvPr>
              <p:cNvSpPr/>
              <p:nvPr/>
            </p:nvSpPr>
            <p:spPr bwMode="auto">
              <a:xfrm>
                <a:off x="43785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8E6A492D-DD87-474C-ADE3-ECC02ED4802B}"/>
                  </a:ext>
                </a:extLst>
              </p:cNvPr>
              <p:cNvSpPr/>
              <p:nvPr/>
            </p:nvSpPr>
            <p:spPr bwMode="auto">
              <a:xfrm>
                <a:off x="43785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extLst>
                  <a:ext uri="{FF2B5EF4-FFF2-40B4-BE49-F238E27FC236}">
                    <a16:creationId xmlns:a16="http://schemas.microsoft.com/office/drawing/2014/main" id="{1F2BC0FF-A97D-EB41-85C7-3C5F22DB4CD7}"/>
                  </a:ext>
                </a:extLst>
              </p:cNvPr>
              <p:cNvSpPr/>
              <p:nvPr/>
            </p:nvSpPr>
            <p:spPr bwMode="auto">
              <a:xfrm>
                <a:off x="43785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3B14B4DF-021E-F74A-BC49-99BD14433E1D}"/>
                  </a:ext>
                </a:extLst>
              </p:cNvPr>
              <p:cNvSpPr/>
              <p:nvPr/>
            </p:nvSpPr>
            <p:spPr bwMode="auto">
              <a:xfrm>
                <a:off x="40737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06" name="Rectangle 105">
              <a:extLst>
                <a:ext uri="{FF2B5EF4-FFF2-40B4-BE49-F238E27FC236}">
                  <a16:creationId xmlns:a16="http://schemas.microsoft.com/office/drawing/2014/main" id="{257D8B0F-1A63-E84D-B1E2-8C61E838A415}"/>
                </a:ext>
              </a:extLst>
            </p:cNvPr>
            <p:cNvSpPr/>
            <p:nvPr/>
          </p:nvSpPr>
          <p:spPr bwMode="auto">
            <a:xfrm>
              <a:off x="2118087" y="4364705"/>
              <a:ext cx="659223" cy="725455"/>
            </a:xfrm>
            <a:prstGeom prst="rect">
              <a:avLst/>
            </a:prstGeom>
            <a:solidFill>
              <a:schemeClr val="bg1">
                <a:lumMod val="95000"/>
                <a:alpha val="82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7" name="Group 116">
            <a:extLst>
              <a:ext uri="{FF2B5EF4-FFF2-40B4-BE49-F238E27FC236}">
                <a16:creationId xmlns:a16="http://schemas.microsoft.com/office/drawing/2014/main" id="{F62CB99E-4E2A-3244-8795-858C2B0A94E3}"/>
              </a:ext>
            </a:extLst>
          </p:cNvPr>
          <p:cNvGrpSpPr/>
          <p:nvPr/>
        </p:nvGrpSpPr>
        <p:grpSpPr>
          <a:xfrm>
            <a:off x="6326983" y="3299024"/>
            <a:ext cx="639811" cy="711285"/>
            <a:chOff x="3975096" y="3192462"/>
            <a:chExt cx="815194" cy="895523"/>
          </a:xfrm>
        </p:grpSpPr>
        <p:sp>
          <p:nvSpPr>
            <p:cNvPr id="119" name="Rectangle 118">
              <a:extLst>
                <a:ext uri="{FF2B5EF4-FFF2-40B4-BE49-F238E27FC236}">
                  <a16:creationId xmlns:a16="http://schemas.microsoft.com/office/drawing/2014/main" id="{1C5FBF9F-2757-2B46-87EF-E848C081B336}"/>
                </a:ext>
              </a:extLst>
            </p:cNvPr>
            <p:cNvSpPr/>
            <p:nvPr/>
          </p:nvSpPr>
          <p:spPr bwMode="auto">
            <a:xfrm>
              <a:off x="3975096" y="3192462"/>
              <a:ext cx="815194" cy="895523"/>
            </a:xfrm>
            <a:prstGeom prst="rect">
              <a:avLst/>
            </a:prstGeom>
            <a:solidFill>
              <a:schemeClr val="bg1">
                <a:lumMod val="95000"/>
                <a:alpha val="88000"/>
              </a:schemeClr>
            </a:solidFill>
            <a:ln w="2222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E0D65ABE-CBEB-DC4A-A5BF-9A40DA233061}"/>
                </a:ext>
              </a:extLst>
            </p:cNvPr>
            <p:cNvSpPr/>
            <p:nvPr/>
          </p:nvSpPr>
          <p:spPr bwMode="auto">
            <a:xfrm>
              <a:off x="40737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CD99A0A2-49C6-9142-87EA-A3AB20828D9D}"/>
                </a:ext>
              </a:extLst>
            </p:cNvPr>
            <p:cNvSpPr/>
            <p:nvPr/>
          </p:nvSpPr>
          <p:spPr bwMode="auto">
            <a:xfrm>
              <a:off x="40737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8A73CA05-AAE5-7A4B-B09B-304026492D0E}"/>
                </a:ext>
              </a:extLst>
            </p:cNvPr>
            <p:cNvSpPr/>
            <p:nvPr/>
          </p:nvSpPr>
          <p:spPr bwMode="auto">
            <a:xfrm>
              <a:off x="4226100" y="37409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4AF6962A-53AB-3C43-8CFF-09085F54FF27}"/>
                </a:ext>
              </a:extLst>
            </p:cNvPr>
            <p:cNvSpPr/>
            <p:nvPr/>
          </p:nvSpPr>
          <p:spPr bwMode="auto">
            <a:xfrm>
              <a:off x="4226100" y="34361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CBB3734D-5862-AC49-A4A6-D48ABE12AC35}"/>
                </a:ext>
              </a:extLst>
            </p:cNvPr>
            <p:cNvSpPr/>
            <p:nvPr/>
          </p:nvSpPr>
          <p:spPr bwMode="auto">
            <a:xfrm>
              <a:off x="43785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a:extLst>
                <a:ext uri="{FF2B5EF4-FFF2-40B4-BE49-F238E27FC236}">
                  <a16:creationId xmlns:a16="http://schemas.microsoft.com/office/drawing/2014/main" id="{3996E1EF-2FCA-354C-B1E9-EE3754CCDD0C}"/>
                </a:ext>
              </a:extLst>
            </p:cNvPr>
            <p:cNvSpPr/>
            <p:nvPr/>
          </p:nvSpPr>
          <p:spPr bwMode="auto">
            <a:xfrm>
              <a:off x="43785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C4669CFA-2956-7D4D-917C-9D96B28B4D24}"/>
                </a:ext>
              </a:extLst>
            </p:cNvPr>
            <p:cNvSpPr/>
            <p:nvPr/>
          </p:nvSpPr>
          <p:spPr bwMode="auto">
            <a:xfrm>
              <a:off x="43785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a:extLst>
                <a:ext uri="{FF2B5EF4-FFF2-40B4-BE49-F238E27FC236}">
                  <a16:creationId xmlns:a16="http://schemas.microsoft.com/office/drawing/2014/main" id="{78D62481-B60F-6745-94F5-42A32AAE50C9}"/>
                </a:ext>
              </a:extLst>
            </p:cNvPr>
            <p:cNvSpPr/>
            <p:nvPr/>
          </p:nvSpPr>
          <p:spPr bwMode="auto">
            <a:xfrm>
              <a:off x="40737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8" name="Rectangle 117">
            <a:extLst>
              <a:ext uri="{FF2B5EF4-FFF2-40B4-BE49-F238E27FC236}">
                <a16:creationId xmlns:a16="http://schemas.microsoft.com/office/drawing/2014/main" id="{CA9CB968-F7F5-D349-97DB-31AF989E9B60}"/>
              </a:ext>
            </a:extLst>
          </p:cNvPr>
          <p:cNvSpPr/>
          <p:nvPr/>
        </p:nvSpPr>
        <p:spPr bwMode="auto">
          <a:xfrm>
            <a:off x="6320447" y="3299024"/>
            <a:ext cx="646347" cy="711285"/>
          </a:xfrm>
          <a:prstGeom prst="rect">
            <a:avLst/>
          </a:prstGeom>
          <a:solidFill>
            <a:schemeClr val="accent2">
              <a:lumMod val="20000"/>
              <a:lumOff val="80000"/>
              <a:alpha val="82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601669D5-9E6B-B44D-A4FF-BB8CD0CA57A4}"/>
              </a:ext>
            </a:extLst>
          </p:cNvPr>
          <p:cNvSpPr/>
          <p:nvPr/>
        </p:nvSpPr>
        <p:spPr bwMode="auto">
          <a:xfrm>
            <a:off x="798082" y="5868163"/>
            <a:ext cx="10709905" cy="507237"/>
          </a:xfrm>
          <a:prstGeom prst="rect">
            <a:avLst/>
          </a:prstGeom>
          <a:gradFill flip="none" rotWithShape="1">
            <a:gsLst>
              <a:gs pos="9000">
                <a:schemeClr val="accent1">
                  <a:lumMod val="5000"/>
                  <a:lumOff val="95000"/>
                </a:schemeClr>
              </a:gs>
              <a:gs pos="27000">
                <a:schemeClr val="accent1">
                  <a:lumMod val="45000"/>
                  <a:lumOff val="55000"/>
                </a:schemeClr>
              </a:gs>
              <a:gs pos="83000">
                <a:schemeClr val="bg1">
                  <a:lumMod val="50000"/>
                </a:schemeClr>
              </a:gs>
              <a:gs pos="100000">
                <a:schemeClr val="accent1">
                  <a:lumMod val="30000"/>
                  <a:lumOff val="70000"/>
                </a:scheme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defTabSz="914297"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2019                                                                   2020</a:t>
            </a:r>
            <a:endParaRPr lang="en-US" sz="2353">
              <a:solidFill>
                <a:schemeClr val="tx1"/>
              </a:solidFill>
              <a:ea typeface="Segoe UI" pitchFamily="34" charset="0"/>
              <a:cs typeface="Segoe UI" pitchFamily="34" charset="0"/>
            </a:endParaRPr>
          </a:p>
        </p:txBody>
      </p:sp>
      <p:sp>
        <p:nvSpPr>
          <p:cNvPr id="116" name="Rectangle 115">
            <a:extLst>
              <a:ext uri="{FF2B5EF4-FFF2-40B4-BE49-F238E27FC236}">
                <a16:creationId xmlns:a16="http://schemas.microsoft.com/office/drawing/2014/main" id="{7BC5E529-27C5-224E-ADEF-8F47CA8429AD}"/>
              </a:ext>
            </a:extLst>
          </p:cNvPr>
          <p:cNvSpPr/>
          <p:nvPr/>
        </p:nvSpPr>
        <p:spPr>
          <a:xfrm>
            <a:off x="455588" y="1986880"/>
            <a:ext cx="346913" cy="3356024"/>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39" tIns="45719" rIns="91439" bIns="45719" numCol="1" spcCol="0" rtlCol="0" fromWordArt="0" anchor="ctr" anchorCtr="0" forceAA="0" compatLnSpc="1">
            <a:prstTxWarp prst="textNoShape">
              <a:avLst/>
            </a:prstTxWarp>
            <a:noAutofit/>
          </a:bodyPr>
          <a:lstStyle/>
          <a:p>
            <a:pPr algn="ctr"/>
            <a:r>
              <a:rPr lang="en-US" b="1"/>
              <a:t>Automation &amp; Tools </a:t>
            </a:r>
          </a:p>
        </p:txBody>
      </p:sp>
      <p:sp>
        <p:nvSpPr>
          <p:cNvPr id="6" name="Triangle 5">
            <a:extLst>
              <a:ext uri="{FF2B5EF4-FFF2-40B4-BE49-F238E27FC236}">
                <a16:creationId xmlns:a16="http://schemas.microsoft.com/office/drawing/2014/main" id="{BA8FE1D8-3D4A-5F40-B547-DF5DBAF1C61C}"/>
              </a:ext>
            </a:extLst>
          </p:cNvPr>
          <p:cNvSpPr/>
          <p:nvPr/>
        </p:nvSpPr>
        <p:spPr>
          <a:xfrm>
            <a:off x="812801" y="5604721"/>
            <a:ext cx="344740" cy="25361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a:extLst>
              <a:ext uri="{FF2B5EF4-FFF2-40B4-BE49-F238E27FC236}">
                <a16:creationId xmlns:a16="http://schemas.microsoft.com/office/drawing/2014/main" id="{A265F8BF-6A44-CD48-B9A6-C37482075496}"/>
              </a:ext>
            </a:extLst>
          </p:cNvPr>
          <p:cNvSpPr txBox="1"/>
          <p:nvPr/>
        </p:nvSpPr>
        <p:spPr>
          <a:xfrm>
            <a:off x="1029862" y="5247747"/>
            <a:ext cx="1778051" cy="584968"/>
          </a:xfrm>
          <a:prstGeom prst="rect">
            <a:avLst/>
          </a:prstGeom>
          <a:noFill/>
        </p:spPr>
        <p:txBody>
          <a:bodyPr wrap="none" rtlCol="0">
            <a:spAutoFit/>
          </a:bodyPr>
          <a:lstStyle/>
          <a:p>
            <a:r>
              <a:rPr lang="en-US" sz="1067"/>
              <a:t>Immature Teams trying to </a:t>
            </a:r>
          </a:p>
          <a:p>
            <a:r>
              <a:rPr lang="en-US" sz="1067"/>
              <a:t>compile components to </a:t>
            </a:r>
            <a:br>
              <a:rPr lang="en-US" sz="1067"/>
            </a:br>
            <a:r>
              <a:rPr lang="en-US" sz="1067"/>
              <a:t>Application Solutions</a:t>
            </a:r>
          </a:p>
        </p:txBody>
      </p:sp>
      <p:sp>
        <p:nvSpPr>
          <p:cNvPr id="25" name="TextBox 24">
            <a:extLst>
              <a:ext uri="{FF2B5EF4-FFF2-40B4-BE49-F238E27FC236}">
                <a16:creationId xmlns:a16="http://schemas.microsoft.com/office/drawing/2014/main" id="{356ED42F-5405-794F-995E-CC15F097E7D8}"/>
              </a:ext>
            </a:extLst>
          </p:cNvPr>
          <p:cNvSpPr txBox="1"/>
          <p:nvPr/>
        </p:nvSpPr>
        <p:spPr>
          <a:xfrm>
            <a:off x="2856715" y="2725755"/>
            <a:ext cx="3209533" cy="830997"/>
          </a:xfrm>
          <a:prstGeom prst="rect">
            <a:avLst/>
          </a:prstGeom>
          <a:noFill/>
        </p:spPr>
        <p:txBody>
          <a:bodyPr wrap="none" rtlCol="0">
            <a:spAutoFit/>
          </a:bodyPr>
          <a:lstStyle/>
          <a:p>
            <a:pPr algn="ctr"/>
            <a:r>
              <a:rPr lang="en-US" sz="1600" b="1"/>
              <a:t>Goal: Provide Teams </a:t>
            </a:r>
            <a:br>
              <a:rPr lang="en-US" sz="1600" b="1"/>
            </a:br>
            <a:r>
              <a:rPr lang="en-US" sz="1600" b="1"/>
              <a:t>with “Lego” kits / Paved Paths </a:t>
            </a:r>
            <a:br>
              <a:rPr lang="en-US" sz="1600" b="1"/>
            </a:br>
            <a:r>
              <a:rPr lang="en-US" sz="1600" b="1"/>
              <a:t>via pipelines / pattern</a:t>
            </a:r>
          </a:p>
        </p:txBody>
      </p:sp>
      <p:grpSp>
        <p:nvGrpSpPr>
          <p:cNvPr id="34" name="Group 33">
            <a:extLst>
              <a:ext uri="{FF2B5EF4-FFF2-40B4-BE49-F238E27FC236}">
                <a16:creationId xmlns:a16="http://schemas.microsoft.com/office/drawing/2014/main" id="{8BFBC421-FDF0-8348-A36A-0036C5642024}"/>
              </a:ext>
            </a:extLst>
          </p:cNvPr>
          <p:cNvGrpSpPr/>
          <p:nvPr/>
        </p:nvGrpSpPr>
        <p:grpSpPr>
          <a:xfrm>
            <a:off x="3267824" y="3703707"/>
            <a:ext cx="639811" cy="711285"/>
            <a:chOff x="2306381" y="3045871"/>
            <a:chExt cx="479858" cy="533464"/>
          </a:xfrm>
        </p:grpSpPr>
        <p:sp>
          <p:nvSpPr>
            <p:cNvPr id="130" name="Rectangle 129">
              <a:extLst>
                <a:ext uri="{FF2B5EF4-FFF2-40B4-BE49-F238E27FC236}">
                  <a16:creationId xmlns:a16="http://schemas.microsoft.com/office/drawing/2014/main" id="{3F8AF4A5-4C16-914B-9004-E809752AD6D8}"/>
                </a:ext>
              </a:extLst>
            </p:cNvPr>
            <p:cNvSpPr/>
            <p:nvPr/>
          </p:nvSpPr>
          <p:spPr bwMode="auto">
            <a:xfrm>
              <a:off x="2306381" y="3045871"/>
              <a:ext cx="479858" cy="533464"/>
            </a:xfrm>
            <a:prstGeom prst="rect">
              <a:avLst/>
            </a:prstGeom>
            <a:solidFill>
              <a:schemeClr val="bg1">
                <a:lumMod val="95000"/>
                <a:alpha val="88000"/>
              </a:schemeClr>
            </a:solidFill>
            <a:ln w="2222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1578C9B9-7A59-554B-8872-AEB75DCD432B}"/>
                </a:ext>
              </a:extLst>
            </p:cNvPr>
            <p:cNvSpPr/>
            <p:nvPr/>
          </p:nvSpPr>
          <p:spPr bwMode="auto">
            <a:xfrm>
              <a:off x="2364424" y="3281810"/>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C2A512F9-7999-DD4E-83A0-26B1E7E8787B}"/>
                </a:ext>
              </a:extLst>
            </p:cNvPr>
            <p:cNvSpPr/>
            <p:nvPr/>
          </p:nvSpPr>
          <p:spPr bwMode="auto">
            <a:xfrm>
              <a:off x="2364424" y="3100240"/>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a:extLst>
                <a:ext uri="{FF2B5EF4-FFF2-40B4-BE49-F238E27FC236}">
                  <a16:creationId xmlns:a16="http://schemas.microsoft.com/office/drawing/2014/main" id="{A948ED9D-8C2A-DE48-8346-D8578DB4EB54}"/>
                </a:ext>
              </a:extLst>
            </p:cNvPr>
            <p:cNvSpPr/>
            <p:nvPr/>
          </p:nvSpPr>
          <p:spPr bwMode="auto">
            <a:xfrm>
              <a:off x="2454133" y="3372595"/>
              <a:ext cx="179418" cy="63273"/>
            </a:xfrm>
            <a:prstGeom prst="rect">
              <a:avLst/>
            </a:prstGeom>
            <a:solidFill>
              <a:schemeClr val="accent4"/>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a:extLst>
                <a:ext uri="{FF2B5EF4-FFF2-40B4-BE49-F238E27FC236}">
                  <a16:creationId xmlns:a16="http://schemas.microsoft.com/office/drawing/2014/main" id="{C2F94CFE-4A34-EB48-BFCC-DAF8E8AB3CD3}"/>
                </a:ext>
              </a:extLst>
            </p:cNvPr>
            <p:cNvSpPr/>
            <p:nvPr/>
          </p:nvSpPr>
          <p:spPr bwMode="auto">
            <a:xfrm>
              <a:off x="2454133" y="3191025"/>
              <a:ext cx="179418" cy="63273"/>
            </a:xfrm>
            <a:prstGeom prst="rect">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a:extLst>
                <a:ext uri="{FF2B5EF4-FFF2-40B4-BE49-F238E27FC236}">
                  <a16:creationId xmlns:a16="http://schemas.microsoft.com/office/drawing/2014/main" id="{E8A26DC5-B27F-3341-A3BD-9E42711384B1}"/>
                </a:ext>
              </a:extLst>
            </p:cNvPr>
            <p:cNvSpPr/>
            <p:nvPr/>
          </p:nvSpPr>
          <p:spPr bwMode="auto">
            <a:xfrm>
              <a:off x="2543842" y="3463379"/>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6" name="Rectangle 135">
              <a:extLst>
                <a:ext uri="{FF2B5EF4-FFF2-40B4-BE49-F238E27FC236}">
                  <a16:creationId xmlns:a16="http://schemas.microsoft.com/office/drawing/2014/main" id="{10B057D0-02BA-C849-B344-FD147B9A0440}"/>
                </a:ext>
              </a:extLst>
            </p:cNvPr>
            <p:cNvSpPr/>
            <p:nvPr/>
          </p:nvSpPr>
          <p:spPr bwMode="auto">
            <a:xfrm>
              <a:off x="2543842" y="3100240"/>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a:extLst>
                <a:ext uri="{FF2B5EF4-FFF2-40B4-BE49-F238E27FC236}">
                  <a16:creationId xmlns:a16="http://schemas.microsoft.com/office/drawing/2014/main" id="{8B93E799-4ACF-8A4E-90DA-BB09F6E8989D}"/>
                </a:ext>
              </a:extLst>
            </p:cNvPr>
            <p:cNvSpPr/>
            <p:nvPr/>
          </p:nvSpPr>
          <p:spPr bwMode="auto">
            <a:xfrm>
              <a:off x="2543842" y="3281810"/>
              <a:ext cx="179418" cy="63273"/>
            </a:xfrm>
            <a:prstGeom prst="rect">
              <a:avLst/>
            </a:prstGeom>
            <a:solidFill>
              <a:schemeClr val="accent1">
                <a:lumMod val="50000"/>
              </a:schemeClr>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a:extLst>
                <a:ext uri="{FF2B5EF4-FFF2-40B4-BE49-F238E27FC236}">
                  <a16:creationId xmlns:a16="http://schemas.microsoft.com/office/drawing/2014/main" id="{F2504748-3F50-E141-A5A8-0F2CF1A0AD05}"/>
                </a:ext>
              </a:extLst>
            </p:cNvPr>
            <p:cNvSpPr/>
            <p:nvPr/>
          </p:nvSpPr>
          <p:spPr bwMode="auto">
            <a:xfrm>
              <a:off x="2364424" y="3463379"/>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0709E9CC-DBFE-824F-AD82-FB8F838D03E0}"/>
              </a:ext>
            </a:extLst>
          </p:cNvPr>
          <p:cNvGrpSpPr/>
          <p:nvPr/>
        </p:nvGrpSpPr>
        <p:grpSpPr>
          <a:xfrm>
            <a:off x="4685509" y="3715067"/>
            <a:ext cx="639811" cy="711285"/>
            <a:chOff x="3300208" y="3193602"/>
            <a:chExt cx="479858" cy="533464"/>
          </a:xfrm>
        </p:grpSpPr>
        <p:sp>
          <p:nvSpPr>
            <p:cNvPr id="143" name="Rectangle 142">
              <a:extLst>
                <a:ext uri="{FF2B5EF4-FFF2-40B4-BE49-F238E27FC236}">
                  <a16:creationId xmlns:a16="http://schemas.microsoft.com/office/drawing/2014/main" id="{CBC85A85-719B-BA4E-8E83-3AF3E3C095C2}"/>
                </a:ext>
              </a:extLst>
            </p:cNvPr>
            <p:cNvSpPr/>
            <p:nvPr/>
          </p:nvSpPr>
          <p:spPr bwMode="auto">
            <a:xfrm>
              <a:off x="3300208" y="3193602"/>
              <a:ext cx="479858" cy="533464"/>
            </a:xfrm>
            <a:prstGeom prst="rect">
              <a:avLst/>
            </a:prstGeom>
            <a:solidFill>
              <a:schemeClr val="accent2">
                <a:lumMod val="20000"/>
                <a:lumOff val="80000"/>
                <a:alpha val="88000"/>
              </a:schemeClr>
            </a:solidFill>
            <a:ln w="22225">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a:extLst>
                <a:ext uri="{FF2B5EF4-FFF2-40B4-BE49-F238E27FC236}">
                  <a16:creationId xmlns:a16="http://schemas.microsoft.com/office/drawing/2014/main" id="{8CC6F0D2-2E11-CB40-8869-5CF12027E814}"/>
                </a:ext>
              </a:extLst>
            </p:cNvPr>
            <p:cNvSpPr/>
            <p:nvPr/>
          </p:nvSpPr>
          <p:spPr bwMode="auto">
            <a:xfrm>
              <a:off x="3358251" y="3429541"/>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a:extLst>
                <a:ext uri="{FF2B5EF4-FFF2-40B4-BE49-F238E27FC236}">
                  <a16:creationId xmlns:a16="http://schemas.microsoft.com/office/drawing/2014/main" id="{5A717CAC-240C-0143-9025-6152AE02D524}"/>
                </a:ext>
              </a:extLst>
            </p:cNvPr>
            <p:cNvSpPr/>
            <p:nvPr/>
          </p:nvSpPr>
          <p:spPr bwMode="auto">
            <a:xfrm>
              <a:off x="3358251" y="3247971"/>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EC6679C1-8ADC-C848-968D-5E0290C02AF1}"/>
                </a:ext>
              </a:extLst>
            </p:cNvPr>
            <p:cNvSpPr/>
            <p:nvPr/>
          </p:nvSpPr>
          <p:spPr bwMode="auto">
            <a:xfrm>
              <a:off x="3447960" y="3520326"/>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a:extLst>
                <a:ext uri="{FF2B5EF4-FFF2-40B4-BE49-F238E27FC236}">
                  <a16:creationId xmlns:a16="http://schemas.microsoft.com/office/drawing/2014/main" id="{41B39EA3-FF5E-D545-B677-A70FAE69CCF0}"/>
                </a:ext>
              </a:extLst>
            </p:cNvPr>
            <p:cNvSpPr/>
            <p:nvPr/>
          </p:nvSpPr>
          <p:spPr bwMode="auto">
            <a:xfrm>
              <a:off x="3447960" y="3338756"/>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0C0A48EA-8714-4A4A-A0A5-88F95A23E4E7}"/>
                </a:ext>
              </a:extLst>
            </p:cNvPr>
            <p:cNvSpPr/>
            <p:nvPr/>
          </p:nvSpPr>
          <p:spPr bwMode="auto">
            <a:xfrm>
              <a:off x="3537669" y="3611110"/>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68CEEE5A-F267-AA49-92E5-1A31BDC14F32}"/>
                </a:ext>
              </a:extLst>
            </p:cNvPr>
            <p:cNvSpPr/>
            <p:nvPr/>
          </p:nvSpPr>
          <p:spPr bwMode="auto">
            <a:xfrm>
              <a:off x="3537669" y="3247971"/>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E61B086E-C335-204F-AA6B-E20309EF44D2}"/>
                </a:ext>
              </a:extLst>
            </p:cNvPr>
            <p:cNvSpPr/>
            <p:nvPr/>
          </p:nvSpPr>
          <p:spPr bwMode="auto">
            <a:xfrm>
              <a:off x="3537669" y="3429541"/>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01ED7EB0-1B4F-2F44-B2A2-1C03A869D79C}"/>
                </a:ext>
              </a:extLst>
            </p:cNvPr>
            <p:cNvSpPr/>
            <p:nvPr/>
          </p:nvSpPr>
          <p:spPr bwMode="auto">
            <a:xfrm>
              <a:off x="3358251" y="3611110"/>
              <a:ext cx="179418" cy="632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9" name="Rectangle 38">
            <a:extLst>
              <a:ext uri="{FF2B5EF4-FFF2-40B4-BE49-F238E27FC236}">
                <a16:creationId xmlns:a16="http://schemas.microsoft.com/office/drawing/2014/main" id="{3A3A561C-9238-264E-9348-591870162800}"/>
              </a:ext>
            </a:extLst>
          </p:cNvPr>
          <p:cNvSpPr/>
          <p:nvPr/>
        </p:nvSpPr>
        <p:spPr>
          <a:xfrm>
            <a:off x="3090288" y="4627471"/>
            <a:ext cx="2654339" cy="912814"/>
          </a:xfrm>
          <a:prstGeom prst="rect">
            <a:avLst/>
          </a:prstGeom>
        </p:spPr>
        <p:txBody>
          <a:bodyPr wrap="square">
            <a:spAutoFit/>
          </a:bodyPr>
          <a:lstStyle/>
          <a:p>
            <a:pPr algn="ctr"/>
            <a:r>
              <a:rPr lang="en-US" sz="1333"/>
              <a:t>Upon intake Teams are directed to the correct component(s) based on assessment &amp; workload placement. </a:t>
            </a:r>
          </a:p>
        </p:txBody>
      </p:sp>
      <p:sp>
        <p:nvSpPr>
          <p:cNvPr id="40" name="TextBox 39">
            <a:extLst>
              <a:ext uri="{FF2B5EF4-FFF2-40B4-BE49-F238E27FC236}">
                <a16:creationId xmlns:a16="http://schemas.microsoft.com/office/drawing/2014/main" id="{8C507F07-FE9D-284F-8BEE-C1F8980EED57}"/>
              </a:ext>
            </a:extLst>
          </p:cNvPr>
          <p:cNvSpPr txBox="1"/>
          <p:nvPr/>
        </p:nvSpPr>
        <p:spPr>
          <a:xfrm>
            <a:off x="721976" y="5786581"/>
            <a:ext cx="562975" cy="256545"/>
          </a:xfrm>
          <a:prstGeom prst="rect">
            <a:avLst/>
          </a:prstGeom>
          <a:noFill/>
        </p:spPr>
        <p:txBody>
          <a:bodyPr wrap="none" rtlCol="0">
            <a:spAutoFit/>
          </a:bodyPr>
          <a:lstStyle/>
          <a:p>
            <a:r>
              <a:rPr lang="en-US" sz="1067"/>
              <a:t>Today</a:t>
            </a:r>
          </a:p>
        </p:txBody>
      </p:sp>
      <p:sp>
        <p:nvSpPr>
          <p:cNvPr id="41" name="TextBox 40">
            <a:extLst>
              <a:ext uri="{FF2B5EF4-FFF2-40B4-BE49-F238E27FC236}">
                <a16:creationId xmlns:a16="http://schemas.microsoft.com/office/drawing/2014/main" id="{7802B15B-8BA8-5642-B292-559FE787AC19}"/>
              </a:ext>
            </a:extLst>
          </p:cNvPr>
          <p:cNvSpPr txBox="1"/>
          <p:nvPr/>
        </p:nvSpPr>
        <p:spPr>
          <a:xfrm>
            <a:off x="7142108" y="5257801"/>
            <a:ext cx="716863" cy="256545"/>
          </a:xfrm>
          <a:prstGeom prst="rect">
            <a:avLst/>
          </a:prstGeom>
          <a:noFill/>
        </p:spPr>
        <p:txBody>
          <a:bodyPr wrap="none" rtlCol="0">
            <a:spAutoFit/>
          </a:bodyPr>
          <a:lstStyle/>
          <a:p>
            <a:r>
              <a:rPr lang="en-US" sz="1067"/>
              <a:t>Data S.2</a:t>
            </a:r>
          </a:p>
        </p:txBody>
      </p:sp>
      <p:sp>
        <p:nvSpPr>
          <p:cNvPr id="152" name="TextBox 151">
            <a:extLst>
              <a:ext uri="{FF2B5EF4-FFF2-40B4-BE49-F238E27FC236}">
                <a16:creationId xmlns:a16="http://schemas.microsoft.com/office/drawing/2014/main" id="{2B29D9D8-A450-3545-91F7-2AF19535F222}"/>
              </a:ext>
            </a:extLst>
          </p:cNvPr>
          <p:cNvSpPr txBox="1"/>
          <p:nvPr/>
        </p:nvSpPr>
        <p:spPr>
          <a:xfrm>
            <a:off x="7225657" y="3914554"/>
            <a:ext cx="716863" cy="256545"/>
          </a:xfrm>
          <a:prstGeom prst="rect">
            <a:avLst/>
          </a:prstGeom>
          <a:noFill/>
        </p:spPr>
        <p:txBody>
          <a:bodyPr wrap="none" rtlCol="0">
            <a:spAutoFit/>
          </a:bodyPr>
          <a:lstStyle/>
          <a:p>
            <a:r>
              <a:rPr lang="en-US" sz="1067"/>
              <a:t>Data S.1</a:t>
            </a:r>
          </a:p>
        </p:txBody>
      </p:sp>
      <p:sp>
        <p:nvSpPr>
          <p:cNvPr id="153" name="Rectangle 152">
            <a:extLst>
              <a:ext uri="{FF2B5EF4-FFF2-40B4-BE49-F238E27FC236}">
                <a16:creationId xmlns:a16="http://schemas.microsoft.com/office/drawing/2014/main" id="{F793F3D0-778B-7A43-A7C3-91103F8E204E}"/>
              </a:ext>
            </a:extLst>
          </p:cNvPr>
          <p:cNvSpPr/>
          <p:nvPr/>
        </p:nvSpPr>
        <p:spPr bwMode="auto">
          <a:xfrm>
            <a:off x="1012773" y="1397000"/>
            <a:ext cx="10709905" cy="5229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HealthCare Cloud</a:t>
            </a:r>
          </a:p>
        </p:txBody>
      </p:sp>
      <p:sp>
        <p:nvSpPr>
          <p:cNvPr id="154" name="TextBox 153">
            <a:extLst>
              <a:ext uri="{FF2B5EF4-FFF2-40B4-BE49-F238E27FC236}">
                <a16:creationId xmlns:a16="http://schemas.microsoft.com/office/drawing/2014/main" id="{B89AAAB9-020D-2E4A-A746-FAC0CF88520C}"/>
              </a:ext>
            </a:extLst>
          </p:cNvPr>
          <p:cNvSpPr txBox="1"/>
          <p:nvPr/>
        </p:nvSpPr>
        <p:spPr>
          <a:xfrm>
            <a:off x="6188857" y="5275342"/>
            <a:ext cx="700833" cy="256545"/>
          </a:xfrm>
          <a:prstGeom prst="rect">
            <a:avLst/>
          </a:prstGeom>
          <a:noFill/>
        </p:spPr>
        <p:txBody>
          <a:bodyPr wrap="none" rtlCol="0">
            <a:spAutoFit/>
          </a:bodyPr>
          <a:lstStyle/>
          <a:p>
            <a:r>
              <a:rPr lang="en-US" sz="1067"/>
              <a:t>Infra S.2</a:t>
            </a:r>
          </a:p>
        </p:txBody>
      </p:sp>
      <p:sp>
        <p:nvSpPr>
          <p:cNvPr id="44" name="TextBox 43">
            <a:extLst>
              <a:ext uri="{FF2B5EF4-FFF2-40B4-BE49-F238E27FC236}">
                <a16:creationId xmlns:a16="http://schemas.microsoft.com/office/drawing/2014/main" id="{E83DA129-0722-FF46-B385-4A5FB7801997}"/>
              </a:ext>
            </a:extLst>
          </p:cNvPr>
          <p:cNvSpPr txBox="1"/>
          <p:nvPr/>
        </p:nvSpPr>
        <p:spPr>
          <a:xfrm>
            <a:off x="5582803" y="3774546"/>
            <a:ext cx="364202" cy="461665"/>
          </a:xfrm>
          <a:prstGeom prst="rect">
            <a:avLst/>
          </a:prstGeom>
          <a:noFill/>
        </p:spPr>
        <p:txBody>
          <a:bodyPr wrap="none" rtlCol="0">
            <a:spAutoFit/>
          </a:bodyPr>
          <a:lstStyle/>
          <a:p>
            <a:r>
              <a:rPr lang="en-US" sz="2400"/>
              <a:t>=</a:t>
            </a:r>
          </a:p>
        </p:txBody>
      </p:sp>
      <p:sp>
        <p:nvSpPr>
          <p:cNvPr id="155" name="TextBox 154">
            <a:extLst>
              <a:ext uri="{FF2B5EF4-FFF2-40B4-BE49-F238E27FC236}">
                <a16:creationId xmlns:a16="http://schemas.microsoft.com/office/drawing/2014/main" id="{6311A054-00A7-2648-980A-99129221B583}"/>
              </a:ext>
            </a:extLst>
          </p:cNvPr>
          <p:cNvSpPr txBox="1"/>
          <p:nvPr/>
        </p:nvSpPr>
        <p:spPr>
          <a:xfrm>
            <a:off x="6185321" y="4076978"/>
            <a:ext cx="700833" cy="256545"/>
          </a:xfrm>
          <a:prstGeom prst="rect">
            <a:avLst/>
          </a:prstGeom>
          <a:noFill/>
        </p:spPr>
        <p:txBody>
          <a:bodyPr wrap="none" rtlCol="0">
            <a:spAutoFit/>
          </a:bodyPr>
          <a:lstStyle/>
          <a:p>
            <a:r>
              <a:rPr lang="en-US" sz="1067"/>
              <a:t>Infra S.1</a:t>
            </a:r>
          </a:p>
        </p:txBody>
      </p:sp>
      <p:sp>
        <p:nvSpPr>
          <p:cNvPr id="31" name="Right Arrow 30">
            <a:extLst>
              <a:ext uri="{FF2B5EF4-FFF2-40B4-BE49-F238E27FC236}">
                <a16:creationId xmlns:a16="http://schemas.microsoft.com/office/drawing/2014/main" id="{9A10B4C1-F653-A64B-BC63-3D9142C2CBE7}"/>
              </a:ext>
            </a:extLst>
          </p:cNvPr>
          <p:cNvSpPr/>
          <p:nvPr/>
        </p:nvSpPr>
        <p:spPr bwMode="auto">
          <a:xfrm>
            <a:off x="1016000" y="1635591"/>
            <a:ext cx="7620001" cy="1108992"/>
          </a:xfrm>
          <a:prstGeom prst="rightArrow">
            <a:avLst/>
          </a:prstGeom>
          <a:solidFill>
            <a:schemeClr val="bg1"/>
          </a:solidFill>
          <a:ln>
            <a:solidFill>
              <a:schemeClr val="accent6">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defTabSz="914297" fontAlgn="base">
              <a:lnSpc>
                <a:spcPct val="90000"/>
              </a:lnSpc>
              <a:spcBef>
                <a:spcPct val="0"/>
              </a:spcBef>
              <a:spcAft>
                <a:spcPct val="0"/>
              </a:spcAft>
            </a:pPr>
            <a:r>
              <a:rPr lang="en-US" sz="1373" b="1">
                <a:solidFill>
                  <a:schemeClr val="accent1"/>
                </a:solidFill>
                <a:ea typeface="Segoe UI" pitchFamily="34" charset="0"/>
                <a:cs typeface="Segoe UI" pitchFamily="34" charset="0"/>
              </a:rPr>
              <a:t>Core Product Development Teams Spend time Building Components &amp; Services </a:t>
            </a:r>
          </a:p>
        </p:txBody>
      </p:sp>
    </p:spTree>
    <p:extLst>
      <p:ext uri="{BB962C8B-B14F-4D97-AF65-F5344CB8AC3E}">
        <p14:creationId xmlns:p14="http://schemas.microsoft.com/office/powerpoint/2010/main" val="502352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D4083FAA-10FE-4540-992B-05E9B8737C74}"/>
              </a:ext>
            </a:extLst>
          </p:cNvPr>
          <p:cNvGrpSpPr/>
          <p:nvPr/>
        </p:nvGrpSpPr>
        <p:grpSpPr>
          <a:xfrm>
            <a:off x="2717291" y="2702173"/>
            <a:ext cx="1352831" cy="1042033"/>
            <a:chOff x="4007644" y="2503232"/>
            <a:chExt cx="1678842" cy="1389792"/>
          </a:xfrm>
        </p:grpSpPr>
        <p:pic>
          <p:nvPicPr>
            <p:cNvPr id="76" name="Picture 75">
              <a:extLst>
                <a:ext uri="{FF2B5EF4-FFF2-40B4-BE49-F238E27FC236}">
                  <a16:creationId xmlns:a16="http://schemas.microsoft.com/office/drawing/2014/main" id="{4493A05E-2F83-314F-83A9-D4352C54B611}"/>
                </a:ext>
              </a:extLst>
            </p:cNvPr>
            <p:cNvPicPr>
              <a:picLocks noChangeAspect="1"/>
            </p:cNvPicPr>
            <p:nvPr/>
          </p:nvPicPr>
          <p:blipFill>
            <a:blip r:embed="rId2"/>
            <a:stretch>
              <a:fillRect/>
            </a:stretch>
          </p:blipFill>
          <p:spPr>
            <a:xfrm>
              <a:off x="4007644" y="2543367"/>
              <a:ext cx="1678842" cy="1349657"/>
            </a:xfrm>
            <a:prstGeom prst="rect">
              <a:avLst/>
            </a:prstGeom>
          </p:spPr>
        </p:pic>
        <p:sp>
          <p:nvSpPr>
            <p:cNvPr id="79" name="Rectangle 78">
              <a:extLst>
                <a:ext uri="{FF2B5EF4-FFF2-40B4-BE49-F238E27FC236}">
                  <a16:creationId xmlns:a16="http://schemas.microsoft.com/office/drawing/2014/main" id="{B8277988-A8A4-0244-8B72-557C6952C24B}"/>
                </a:ext>
              </a:extLst>
            </p:cNvPr>
            <p:cNvSpPr/>
            <p:nvPr/>
          </p:nvSpPr>
          <p:spPr bwMode="auto">
            <a:xfrm>
              <a:off x="4365015" y="2503232"/>
              <a:ext cx="990600" cy="5755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a:t>
              </a:r>
            </a:p>
          </p:txBody>
        </p:sp>
      </p:grpSp>
      <p:sp>
        <p:nvSpPr>
          <p:cNvPr id="3" name="Slide Number Placeholder 2">
            <a:extLst>
              <a:ext uri="{FF2B5EF4-FFF2-40B4-BE49-F238E27FC236}">
                <a16:creationId xmlns:a16="http://schemas.microsoft.com/office/drawing/2014/main" id="{F63F3068-C81E-024E-BA05-1D316B38D32A}"/>
              </a:ext>
            </a:extLst>
          </p:cNvPr>
          <p:cNvSpPr>
            <a:spLocks noGrp="1"/>
          </p:cNvSpPr>
          <p:nvPr>
            <p:ph type="sldNum" sz="quarter" idx="10"/>
          </p:nvPr>
        </p:nvSpPr>
        <p:spPr/>
        <p:txBody>
          <a:bodyPr/>
          <a:lstStyle/>
          <a:p>
            <a:r>
              <a:rPr lang="en-US">
                <a:solidFill>
                  <a:schemeClr val="bg1"/>
                </a:solidFill>
              </a:rPr>
              <a:t>X</a:t>
            </a:r>
          </a:p>
        </p:txBody>
      </p:sp>
      <p:sp>
        <p:nvSpPr>
          <p:cNvPr id="30" name="Title 2">
            <a:extLst>
              <a:ext uri="{FF2B5EF4-FFF2-40B4-BE49-F238E27FC236}">
                <a16:creationId xmlns:a16="http://schemas.microsoft.com/office/drawing/2014/main" id="{32D24A64-3EF0-1B41-A9BE-5B57C59FAE13}"/>
              </a:ext>
            </a:extLst>
          </p:cNvPr>
          <p:cNvSpPr txBox="1">
            <a:spLocks noGrp="1"/>
          </p:cNvSpPr>
          <p:nvPr>
            <p:ph type="title"/>
          </p:nvPr>
        </p:nvSpPr>
        <p:spPr>
          <a:xfrm>
            <a:off x="757533" y="197375"/>
            <a:ext cx="10564148" cy="899652"/>
          </a:xfrm>
          <a:prstGeom prst="rect">
            <a:avLst/>
          </a:prstGeom>
        </p:spPr>
        <p:txBody>
          <a:bodyPr vert="horz" lIns="0" tIns="0" rIns="0" bIns="0" rtlCol="0" anchor="b">
            <a:noAutofit/>
          </a:bodyPr>
          <a:lstStyle>
            <a:lvl1pPr algn="l" defTabSz="913802" rtl="0" eaLnBrk="1" latinLnBrk="0" hangingPunct="1">
              <a:spcBef>
                <a:spcPct val="0"/>
              </a:spcBef>
              <a:buNone/>
              <a:defRPr sz="3000" kern="1200">
                <a:solidFill>
                  <a:schemeClr val="tx1"/>
                </a:solidFill>
                <a:latin typeface="+mj-lt"/>
                <a:ea typeface="+mj-ea"/>
                <a:cs typeface="+mj-cs"/>
              </a:defRPr>
            </a:lvl1pPr>
          </a:lstStyle>
          <a:p>
            <a:r>
              <a:rPr lang="en-US" sz="3200" b="1">
                <a:solidFill>
                  <a:srgbClr val="55565A"/>
                </a:solidFill>
              </a:rPr>
              <a:t>Cloud </a:t>
            </a:r>
            <a:r>
              <a:rPr lang="en-US" sz="2400" b="1">
                <a:solidFill>
                  <a:srgbClr val="55565A"/>
                </a:solidFill>
              </a:rPr>
              <a:t>| </a:t>
            </a:r>
            <a:r>
              <a:rPr lang="en-US" sz="2400">
                <a:solidFill>
                  <a:schemeClr val="accent1"/>
                </a:solidFill>
              </a:rPr>
              <a:t>Customer Maturity Solution</a:t>
            </a:r>
          </a:p>
        </p:txBody>
      </p:sp>
      <p:sp>
        <p:nvSpPr>
          <p:cNvPr id="32" name="Rectangle 31">
            <a:extLst>
              <a:ext uri="{FF2B5EF4-FFF2-40B4-BE49-F238E27FC236}">
                <a16:creationId xmlns:a16="http://schemas.microsoft.com/office/drawing/2014/main" id="{8A94CB63-091D-344B-B302-F1031AF515C0}"/>
              </a:ext>
            </a:extLst>
          </p:cNvPr>
          <p:cNvSpPr/>
          <p:nvPr/>
        </p:nvSpPr>
        <p:spPr bwMode="auto">
          <a:xfrm>
            <a:off x="2911900" y="2500633"/>
            <a:ext cx="1796005" cy="2749223"/>
          </a:xfrm>
          <a:prstGeom prst="rect">
            <a:avLst/>
          </a:prstGeom>
          <a:noFill/>
          <a:ln>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F838EBD9-B53D-3D40-A9A1-3A19FD296C34}"/>
              </a:ext>
            </a:extLst>
          </p:cNvPr>
          <p:cNvSpPr txBox="1"/>
          <p:nvPr/>
        </p:nvSpPr>
        <p:spPr>
          <a:xfrm>
            <a:off x="2843187" y="2475701"/>
            <a:ext cx="1753525" cy="670056"/>
          </a:xfrm>
          <a:prstGeom prst="rect">
            <a:avLst/>
          </a:prstGeom>
          <a:noFill/>
        </p:spPr>
        <p:txBody>
          <a:bodyPr wrap="none" lIns="179308" tIns="143447" rIns="179308" bIns="143447" rtlCol="0">
            <a:spAutoFit/>
          </a:bodyPr>
          <a:lstStyle/>
          <a:p>
            <a:pPr>
              <a:lnSpc>
                <a:spcPct val="90000"/>
              </a:lnSpc>
              <a:spcAft>
                <a:spcPts val="588"/>
              </a:spcAft>
            </a:pPr>
            <a:r>
              <a:rPr lang="en-US" sz="1373" b="1">
                <a:gradFill>
                  <a:gsLst>
                    <a:gs pos="2917">
                      <a:schemeClr val="tx1"/>
                    </a:gs>
                    <a:gs pos="30000">
                      <a:schemeClr val="tx1"/>
                    </a:gs>
                  </a:gsLst>
                  <a:lin ang="5400000" scaled="0"/>
                </a:gradFill>
              </a:rPr>
              <a:t>Build Healthcare</a:t>
            </a:r>
            <a:br>
              <a:rPr lang="en-US" sz="1373" b="1">
                <a:gradFill>
                  <a:gsLst>
                    <a:gs pos="2917">
                      <a:schemeClr val="tx1"/>
                    </a:gs>
                    <a:gs pos="30000">
                      <a:schemeClr val="tx1"/>
                    </a:gs>
                  </a:gsLst>
                  <a:lin ang="5400000" scaled="0"/>
                </a:gradFill>
              </a:rPr>
            </a:br>
            <a:r>
              <a:rPr lang="en-US" sz="1373" b="1">
                <a:gradFill>
                  <a:gsLst>
                    <a:gs pos="2917">
                      <a:schemeClr val="tx1"/>
                    </a:gs>
                    <a:gs pos="30000">
                      <a:schemeClr val="tx1"/>
                    </a:gs>
                  </a:gsLst>
                  <a:lin ang="5400000" scaled="0"/>
                </a:gradFill>
              </a:rPr>
              <a:t>Products.</a:t>
            </a:r>
          </a:p>
        </p:txBody>
      </p:sp>
      <p:pic>
        <p:nvPicPr>
          <p:cNvPr id="42" name="Picture 41">
            <a:extLst>
              <a:ext uri="{FF2B5EF4-FFF2-40B4-BE49-F238E27FC236}">
                <a16:creationId xmlns:a16="http://schemas.microsoft.com/office/drawing/2014/main" id="{67A1C5B1-F911-5340-BD64-90A782EB9D8D}"/>
              </a:ext>
            </a:extLst>
          </p:cNvPr>
          <p:cNvPicPr>
            <a:picLocks noChangeAspect="1"/>
          </p:cNvPicPr>
          <p:nvPr/>
        </p:nvPicPr>
        <p:blipFill>
          <a:blip r:embed="rId2"/>
          <a:stretch>
            <a:fillRect/>
          </a:stretch>
        </p:blipFill>
        <p:spPr>
          <a:xfrm>
            <a:off x="3158268" y="4064253"/>
            <a:ext cx="1340344" cy="1077532"/>
          </a:xfrm>
          <a:prstGeom prst="rect">
            <a:avLst/>
          </a:prstGeom>
        </p:spPr>
      </p:pic>
      <p:sp>
        <p:nvSpPr>
          <p:cNvPr id="43" name="Right Arrow 42">
            <a:extLst>
              <a:ext uri="{FF2B5EF4-FFF2-40B4-BE49-F238E27FC236}">
                <a16:creationId xmlns:a16="http://schemas.microsoft.com/office/drawing/2014/main" id="{F07B1696-40EE-AD4F-92B3-7752ACEE76F4}"/>
              </a:ext>
            </a:extLst>
          </p:cNvPr>
          <p:cNvSpPr/>
          <p:nvPr/>
        </p:nvSpPr>
        <p:spPr bwMode="auto">
          <a:xfrm>
            <a:off x="2911901" y="4968846"/>
            <a:ext cx="5520900" cy="977943"/>
          </a:xfrm>
          <a:prstGeom prst="rightArrow">
            <a:avLst/>
          </a:prstGeom>
          <a:solidFill>
            <a:schemeClr val="bg1">
              <a:lumMod val="9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defTabSz="914297" fontAlgn="base">
              <a:lnSpc>
                <a:spcPct val="90000"/>
              </a:lnSpc>
              <a:spcBef>
                <a:spcPct val="0"/>
              </a:spcBef>
              <a:spcAft>
                <a:spcPct val="0"/>
              </a:spcAft>
            </a:pPr>
            <a:r>
              <a:rPr lang="en-US" sz="1373" b="1">
                <a:solidFill>
                  <a:schemeClr val="accent1"/>
                </a:solidFill>
                <a:ea typeface="Segoe UI" pitchFamily="34" charset="0"/>
                <a:cs typeface="Segoe UI" pitchFamily="34" charset="0"/>
              </a:rPr>
              <a:t>Teams can then Spend time Building Healthcare Products</a:t>
            </a:r>
          </a:p>
        </p:txBody>
      </p:sp>
      <p:pic>
        <p:nvPicPr>
          <p:cNvPr id="60" name="Picture 59">
            <a:extLst>
              <a:ext uri="{FF2B5EF4-FFF2-40B4-BE49-F238E27FC236}">
                <a16:creationId xmlns:a16="http://schemas.microsoft.com/office/drawing/2014/main" id="{534B694E-DEC5-2140-8EBB-8FB70B23DC4A}"/>
              </a:ext>
            </a:extLst>
          </p:cNvPr>
          <p:cNvPicPr>
            <a:picLocks noChangeAspect="1"/>
          </p:cNvPicPr>
          <p:nvPr/>
        </p:nvPicPr>
        <p:blipFill>
          <a:blip r:embed="rId3"/>
          <a:stretch>
            <a:fillRect/>
          </a:stretch>
        </p:blipFill>
        <p:spPr>
          <a:xfrm>
            <a:off x="3717202" y="3057158"/>
            <a:ext cx="950049" cy="695425"/>
          </a:xfrm>
          <a:prstGeom prst="rect">
            <a:avLst/>
          </a:prstGeom>
        </p:spPr>
      </p:pic>
      <p:sp>
        <p:nvSpPr>
          <p:cNvPr id="63" name="Rectangle 62">
            <a:extLst>
              <a:ext uri="{FF2B5EF4-FFF2-40B4-BE49-F238E27FC236}">
                <a16:creationId xmlns:a16="http://schemas.microsoft.com/office/drawing/2014/main" id="{49F6D2D7-5890-5947-90E1-4BB8D6AD738A}"/>
              </a:ext>
            </a:extLst>
          </p:cNvPr>
          <p:cNvSpPr/>
          <p:nvPr/>
        </p:nvSpPr>
        <p:spPr bwMode="auto">
          <a:xfrm>
            <a:off x="6167475" y="2464539"/>
            <a:ext cx="1796005" cy="2749223"/>
          </a:xfrm>
          <a:prstGeom prst="rect">
            <a:avLst/>
          </a:prstGeom>
          <a:noFill/>
          <a:ln>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4" name="TextBox 63">
            <a:extLst>
              <a:ext uri="{FF2B5EF4-FFF2-40B4-BE49-F238E27FC236}">
                <a16:creationId xmlns:a16="http://schemas.microsoft.com/office/drawing/2014/main" id="{180BFE1D-8557-264A-97C3-8BCBFF825827}"/>
              </a:ext>
            </a:extLst>
          </p:cNvPr>
          <p:cNvSpPr txBox="1"/>
          <p:nvPr/>
        </p:nvSpPr>
        <p:spPr>
          <a:xfrm>
            <a:off x="6098759" y="2439609"/>
            <a:ext cx="1987219" cy="733407"/>
          </a:xfrm>
          <a:prstGeom prst="rect">
            <a:avLst/>
          </a:prstGeom>
          <a:noFill/>
        </p:spPr>
        <p:txBody>
          <a:bodyPr wrap="square" lIns="179308" tIns="143447" rIns="179308" bIns="143447" rtlCol="0">
            <a:spAutoFit/>
          </a:bodyPr>
          <a:lstStyle/>
          <a:p>
            <a:pPr>
              <a:lnSpc>
                <a:spcPct val="90000"/>
              </a:lnSpc>
              <a:spcAft>
                <a:spcPts val="588"/>
              </a:spcAft>
            </a:pPr>
            <a:r>
              <a:rPr lang="en-US" sz="1275" b="1">
                <a:gradFill>
                  <a:gsLst>
                    <a:gs pos="2917">
                      <a:schemeClr val="tx1"/>
                    </a:gs>
                    <a:gs pos="30000">
                      <a:schemeClr val="tx1"/>
                    </a:gs>
                  </a:gsLst>
                  <a:lin ang="5400000" scaled="0"/>
                </a:gradFill>
              </a:rPr>
              <a:t>Build Innovative</a:t>
            </a:r>
          </a:p>
          <a:p>
            <a:pPr>
              <a:lnSpc>
                <a:spcPct val="90000"/>
              </a:lnSpc>
              <a:spcAft>
                <a:spcPts val="588"/>
              </a:spcAft>
            </a:pPr>
            <a:r>
              <a:rPr lang="en-US" sz="1275" b="1">
                <a:gradFill>
                  <a:gsLst>
                    <a:gs pos="2917">
                      <a:schemeClr val="tx1"/>
                    </a:gs>
                    <a:gs pos="30000">
                      <a:schemeClr val="tx1"/>
                    </a:gs>
                  </a:gsLst>
                  <a:lin ang="5400000" scaled="0"/>
                </a:gradFill>
              </a:rPr>
              <a:t>Healthcare Products</a:t>
            </a:r>
            <a:r>
              <a:rPr lang="en-US" sz="1373" b="1">
                <a:gradFill>
                  <a:gsLst>
                    <a:gs pos="2917">
                      <a:schemeClr val="tx1"/>
                    </a:gs>
                    <a:gs pos="30000">
                      <a:schemeClr val="tx1"/>
                    </a:gs>
                  </a:gsLst>
                  <a:lin ang="5400000" scaled="0"/>
                </a:gradFill>
              </a:rPr>
              <a:t>.</a:t>
            </a:r>
          </a:p>
        </p:txBody>
      </p:sp>
      <p:pic>
        <p:nvPicPr>
          <p:cNvPr id="65" name="Picture 64">
            <a:extLst>
              <a:ext uri="{FF2B5EF4-FFF2-40B4-BE49-F238E27FC236}">
                <a16:creationId xmlns:a16="http://schemas.microsoft.com/office/drawing/2014/main" id="{12D95FE4-2EF6-0649-86B5-1033E84EE6B5}"/>
              </a:ext>
            </a:extLst>
          </p:cNvPr>
          <p:cNvPicPr>
            <a:picLocks noChangeAspect="1"/>
          </p:cNvPicPr>
          <p:nvPr/>
        </p:nvPicPr>
        <p:blipFill>
          <a:blip r:embed="rId2"/>
          <a:stretch>
            <a:fillRect/>
          </a:stretch>
        </p:blipFill>
        <p:spPr>
          <a:xfrm>
            <a:off x="6186451" y="3794242"/>
            <a:ext cx="1741668" cy="1400164"/>
          </a:xfrm>
          <a:prstGeom prst="rect">
            <a:avLst/>
          </a:prstGeom>
        </p:spPr>
      </p:pic>
      <p:pic>
        <p:nvPicPr>
          <p:cNvPr id="66" name="Picture 65">
            <a:extLst>
              <a:ext uri="{FF2B5EF4-FFF2-40B4-BE49-F238E27FC236}">
                <a16:creationId xmlns:a16="http://schemas.microsoft.com/office/drawing/2014/main" id="{53B669D2-A440-0841-BFE5-F2F1F3442EDE}"/>
              </a:ext>
            </a:extLst>
          </p:cNvPr>
          <p:cNvPicPr>
            <a:picLocks noChangeAspect="1"/>
          </p:cNvPicPr>
          <p:nvPr/>
        </p:nvPicPr>
        <p:blipFill>
          <a:blip r:embed="rId3"/>
          <a:stretch>
            <a:fillRect/>
          </a:stretch>
        </p:blipFill>
        <p:spPr>
          <a:xfrm>
            <a:off x="7048494" y="3172599"/>
            <a:ext cx="797045" cy="554807"/>
          </a:xfrm>
          <a:prstGeom prst="rect">
            <a:avLst/>
          </a:prstGeom>
        </p:spPr>
      </p:pic>
      <p:sp>
        <p:nvSpPr>
          <p:cNvPr id="72" name="Heart 71">
            <a:extLst>
              <a:ext uri="{FF2B5EF4-FFF2-40B4-BE49-F238E27FC236}">
                <a16:creationId xmlns:a16="http://schemas.microsoft.com/office/drawing/2014/main" id="{281BF327-BFD5-BE4F-A6FC-CAB4A231BB2C}"/>
              </a:ext>
            </a:extLst>
          </p:cNvPr>
          <p:cNvSpPr/>
          <p:nvPr/>
        </p:nvSpPr>
        <p:spPr bwMode="auto">
          <a:xfrm>
            <a:off x="4798669" y="3264968"/>
            <a:ext cx="1308273" cy="1574049"/>
          </a:xfrm>
          <a:prstGeom prst="heart">
            <a:avLst/>
          </a:prstGeom>
          <a:solidFill>
            <a:schemeClr val="bg1"/>
          </a:solidFill>
          <a:ln>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1176">
              <a:solidFill>
                <a:schemeClr val="tx1"/>
              </a:solidFill>
              <a:ea typeface="Segoe UI" pitchFamily="34" charset="0"/>
              <a:cs typeface="Segoe UI" pitchFamily="34" charset="0"/>
            </a:endParaRPr>
          </a:p>
        </p:txBody>
      </p:sp>
      <p:sp>
        <p:nvSpPr>
          <p:cNvPr id="73" name="TextBox 72">
            <a:extLst>
              <a:ext uri="{FF2B5EF4-FFF2-40B4-BE49-F238E27FC236}">
                <a16:creationId xmlns:a16="http://schemas.microsoft.com/office/drawing/2014/main" id="{55DB2116-827E-064A-94EC-F88AE581B5B7}"/>
              </a:ext>
            </a:extLst>
          </p:cNvPr>
          <p:cNvSpPr txBox="1"/>
          <p:nvPr/>
        </p:nvSpPr>
        <p:spPr>
          <a:xfrm>
            <a:off x="4764473" y="3630449"/>
            <a:ext cx="1383231" cy="506999"/>
          </a:xfrm>
          <a:prstGeom prst="rect">
            <a:avLst/>
          </a:prstGeom>
          <a:noFill/>
        </p:spPr>
        <p:txBody>
          <a:bodyPr wrap="none" lIns="179308" tIns="143447" rIns="179308" bIns="143447" rtlCol="0">
            <a:spAutoFit/>
          </a:bodyPr>
          <a:lstStyle/>
          <a:p>
            <a:pPr>
              <a:lnSpc>
                <a:spcPct val="90000"/>
              </a:lnSpc>
              <a:spcAft>
                <a:spcPts val="588"/>
              </a:spcAft>
            </a:pPr>
            <a:r>
              <a:rPr lang="en-US" sz="1569" b="1">
                <a:solidFill>
                  <a:schemeClr val="accent1"/>
                </a:solidFill>
              </a:rPr>
              <a:t>Innovation</a:t>
            </a:r>
          </a:p>
        </p:txBody>
      </p:sp>
      <p:sp>
        <p:nvSpPr>
          <p:cNvPr id="78" name="Cross 77">
            <a:extLst>
              <a:ext uri="{FF2B5EF4-FFF2-40B4-BE49-F238E27FC236}">
                <a16:creationId xmlns:a16="http://schemas.microsoft.com/office/drawing/2014/main" id="{14EA33D0-09FD-9747-A699-A25E8FDB21E0}"/>
              </a:ext>
            </a:extLst>
          </p:cNvPr>
          <p:cNvSpPr/>
          <p:nvPr/>
        </p:nvSpPr>
        <p:spPr bwMode="auto">
          <a:xfrm>
            <a:off x="6890593" y="3767157"/>
            <a:ext cx="298847" cy="298847"/>
          </a:xfrm>
          <a:prstGeom prst="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0" name="Picture 79">
            <a:extLst>
              <a:ext uri="{FF2B5EF4-FFF2-40B4-BE49-F238E27FC236}">
                <a16:creationId xmlns:a16="http://schemas.microsoft.com/office/drawing/2014/main" id="{5755E67C-CB1A-B34E-BBB9-98A95ED04EDF}"/>
              </a:ext>
            </a:extLst>
          </p:cNvPr>
          <p:cNvPicPr>
            <a:picLocks noChangeAspect="1"/>
          </p:cNvPicPr>
          <p:nvPr/>
        </p:nvPicPr>
        <p:blipFill>
          <a:blip r:embed="rId4"/>
          <a:stretch>
            <a:fillRect/>
          </a:stretch>
        </p:blipFill>
        <p:spPr>
          <a:xfrm>
            <a:off x="6212191" y="3183779"/>
            <a:ext cx="767069" cy="564021"/>
          </a:xfrm>
          <a:prstGeom prst="rect">
            <a:avLst/>
          </a:prstGeom>
        </p:spPr>
      </p:pic>
      <p:sp>
        <p:nvSpPr>
          <p:cNvPr id="74" name="Rectangle 73">
            <a:extLst>
              <a:ext uri="{FF2B5EF4-FFF2-40B4-BE49-F238E27FC236}">
                <a16:creationId xmlns:a16="http://schemas.microsoft.com/office/drawing/2014/main" id="{30C3A2A8-9B8C-A74D-85D7-D944287EE893}"/>
              </a:ext>
            </a:extLst>
          </p:cNvPr>
          <p:cNvSpPr/>
          <p:nvPr/>
        </p:nvSpPr>
        <p:spPr bwMode="auto">
          <a:xfrm>
            <a:off x="818244" y="1391664"/>
            <a:ext cx="10709905" cy="5229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HealthCare Cloud</a:t>
            </a:r>
          </a:p>
        </p:txBody>
      </p:sp>
      <p:sp>
        <p:nvSpPr>
          <p:cNvPr id="10" name="TextBox 9">
            <a:extLst>
              <a:ext uri="{FF2B5EF4-FFF2-40B4-BE49-F238E27FC236}">
                <a16:creationId xmlns:a16="http://schemas.microsoft.com/office/drawing/2014/main" id="{233C7933-AAD1-4A4F-8AD7-12C619CC7DD9}"/>
              </a:ext>
            </a:extLst>
          </p:cNvPr>
          <p:cNvSpPr txBox="1"/>
          <p:nvPr/>
        </p:nvSpPr>
        <p:spPr>
          <a:xfrm>
            <a:off x="5183408" y="3901326"/>
            <a:ext cx="538448" cy="615554"/>
          </a:xfrm>
          <a:prstGeom prst="rect">
            <a:avLst/>
          </a:prstGeom>
          <a:noFill/>
        </p:spPr>
        <p:txBody>
          <a:bodyPr wrap="none" lIns="179308" tIns="143447" rIns="179308" bIns="143447" rtlCol="0">
            <a:spAutoFit/>
          </a:bodyPr>
          <a:lstStyle/>
          <a:p>
            <a:pPr>
              <a:lnSpc>
                <a:spcPct val="90000"/>
              </a:lnSpc>
              <a:spcAft>
                <a:spcPts val="588"/>
              </a:spcAft>
            </a:pPr>
            <a:r>
              <a:rPr lang="en-US" sz="2353">
                <a:gradFill>
                  <a:gsLst>
                    <a:gs pos="2917">
                      <a:schemeClr val="tx1"/>
                    </a:gs>
                    <a:gs pos="30000">
                      <a:schemeClr val="tx1"/>
                    </a:gs>
                  </a:gsLst>
                  <a:lin ang="5400000" scaled="0"/>
                </a:gradFill>
              </a:rPr>
              <a:t>+</a:t>
            </a:r>
          </a:p>
        </p:txBody>
      </p:sp>
      <p:sp>
        <p:nvSpPr>
          <p:cNvPr id="81" name="TextBox 80">
            <a:extLst>
              <a:ext uri="{FF2B5EF4-FFF2-40B4-BE49-F238E27FC236}">
                <a16:creationId xmlns:a16="http://schemas.microsoft.com/office/drawing/2014/main" id="{7519A0E9-6058-D749-93AE-0310989D088D}"/>
              </a:ext>
            </a:extLst>
          </p:cNvPr>
          <p:cNvSpPr txBox="1"/>
          <p:nvPr/>
        </p:nvSpPr>
        <p:spPr>
          <a:xfrm>
            <a:off x="3454765" y="3658215"/>
            <a:ext cx="538448" cy="615554"/>
          </a:xfrm>
          <a:prstGeom prst="rect">
            <a:avLst/>
          </a:prstGeom>
          <a:noFill/>
        </p:spPr>
        <p:txBody>
          <a:bodyPr wrap="none" lIns="179308" tIns="143447" rIns="179308" bIns="143447" rtlCol="0">
            <a:spAutoFit/>
          </a:bodyPr>
          <a:lstStyle/>
          <a:p>
            <a:pPr>
              <a:lnSpc>
                <a:spcPct val="90000"/>
              </a:lnSpc>
              <a:spcAft>
                <a:spcPts val="588"/>
              </a:spcAft>
            </a:pPr>
            <a:r>
              <a:rPr lang="en-US" sz="2353">
                <a:gradFill>
                  <a:gsLst>
                    <a:gs pos="2917">
                      <a:schemeClr val="tx1"/>
                    </a:gs>
                    <a:gs pos="30000">
                      <a:schemeClr val="tx1"/>
                    </a:gs>
                  </a:gsLst>
                  <a:lin ang="5400000" scaled="0"/>
                </a:gradFill>
              </a:rPr>
              <a:t>=</a:t>
            </a:r>
          </a:p>
        </p:txBody>
      </p:sp>
      <p:sp>
        <p:nvSpPr>
          <p:cNvPr id="91" name="TextBox 90">
            <a:extLst>
              <a:ext uri="{FF2B5EF4-FFF2-40B4-BE49-F238E27FC236}">
                <a16:creationId xmlns:a16="http://schemas.microsoft.com/office/drawing/2014/main" id="{BA662945-FAC4-0041-A207-D5C6BE781A04}"/>
              </a:ext>
            </a:extLst>
          </p:cNvPr>
          <p:cNvSpPr txBox="1"/>
          <p:nvPr/>
        </p:nvSpPr>
        <p:spPr>
          <a:xfrm>
            <a:off x="3522824" y="3108215"/>
            <a:ext cx="538448" cy="615554"/>
          </a:xfrm>
          <a:prstGeom prst="rect">
            <a:avLst/>
          </a:prstGeom>
          <a:noFill/>
        </p:spPr>
        <p:txBody>
          <a:bodyPr wrap="none" lIns="179308" tIns="143447" rIns="179308" bIns="143447" rtlCol="0">
            <a:spAutoFit/>
          </a:bodyPr>
          <a:lstStyle/>
          <a:p>
            <a:pPr>
              <a:lnSpc>
                <a:spcPct val="90000"/>
              </a:lnSpc>
              <a:spcAft>
                <a:spcPts val="588"/>
              </a:spcAft>
            </a:pPr>
            <a:r>
              <a:rPr lang="en-US" sz="2353">
                <a:gradFill>
                  <a:gsLst>
                    <a:gs pos="2917">
                      <a:schemeClr val="tx1"/>
                    </a:gs>
                    <a:gs pos="30000">
                      <a:schemeClr val="tx1"/>
                    </a:gs>
                  </a:gsLst>
                  <a:lin ang="5400000" scaled="0"/>
                </a:gradFill>
              </a:rPr>
              <a:t>+</a:t>
            </a:r>
          </a:p>
        </p:txBody>
      </p:sp>
      <p:sp>
        <p:nvSpPr>
          <p:cNvPr id="128" name="TextBox 127">
            <a:extLst>
              <a:ext uri="{FF2B5EF4-FFF2-40B4-BE49-F238E27FC236}">
                <a16:creationId xmlns:a16="http://schemas.microsoft.com/office/drawing/2014/main" id="{28A14BF5-B216-E448-8D82-14C2569BB96F}"/>
              </a:ext>
            </a:extLst>
          </p:cNvPr>
          <p:cNvSpPr txBox="1"/>
          <p:nvPr/>
        </p:nvSpPr>
        <p:spPr>
          <a:xfrm>
            <a:off x="6749130" y="3161474"/>
            <a:ext cx="538448" cy="615554"/>
          </a:xfrm>
          <a:prstGeom prst="rect">
            <a:avLst/>
          </a:prstGeom>
          <a:noFill/>
        </p:spPr>
        <p:txBody>
          <a:bodyPr wrap="none" lIns="179308" tIns="143447" rIns="179308" bIns="143447" rtlCol="0">
            <a:spAutoFit/>
          </a:bodyPr>
          <a:lstStyle/>
          <a:p>
            <a:pPr>
              <a:lnSpc>
                <a:spcPct val="90000"/>
              </a:lnSpc>
              <a:spcAft>
                <a:spcPts val="588"/>
              </a:spcAft>
            </a:pPr>
            <a:r>
              <a:rPr lang="en-US" sz="2353">
                <a:gradFill>
                  <a:gsLst>
                    <a:gs pos="2917">
                      <a:schemeClr val="tx1"/>
                    </a:gs>
                    <a:gs pos="30000">
                      <a:schemeClr val="tx1"/>
                    </a:gs>
                  </a:gsLst>
                  <a:lin ang="5400000" scaled="0"/>
                </a:gradFill>
              </a:rPr>
              <a:t>+</a:t>
            </a:r>
          </a:p>
        </p:txBody>
      </p:sp>
      <p:sp>
        <p:nvSpPr>
          <p:cNvPr id="103" name="Rectangle 102">
            <a:extLst>
              <a:ext uri="{FF2B5EF4-FFF2-40B4-BE49-F238E27FC236}">
                <a16:creationId xmlns:a16="http://schemas.microsoft.com/office/drawing/2014/main" id="{601669D5-9E6B-B44D-A4FF-BB8CD0CA57A4}"/>
              </a:ext>
            </a:extLst>
          </p:cNvPr>
          <p:cNvSpPr/>
          <p:nvPr/>
        </p:nvSpPr>
        <p:spPr bwMode="auto">
          <a:xfrm>
            <a:off x="798082" y="5718198"/>
            <a:ext cx="10709905" cy="507237"/>
          </a:xfrm>
          <a:prstGeom prst="rect">
            <a:avLst/>
          </a:prstGeom>
          <a:gradFill flip="none" rotWithShape="1">
            <a:gsLst>
              <a:gs pos="9000">
                <a:schemeClr val="accent1">
                  <a:lumMod val="5000"/>
                  <a:lumOff val="95000"/>
                </a:schemeClr>
              </a:gs>
              <a:gs pos="27000">
                <a:schemeClr val="accent1">
                  <a:lumMod val="45000"/>
                  <a:lumOff val="55000"/>
                </a:schemeClr>
              </a:gs>
              <a:gs pos="83000">
                <a:schemeClr val="bg1">
                  <a:lumMod val="50000"/>
                </a:schemeClr>
              </a:gs>
              <a:gs pos="100000">
                <a:schemeClr val="accent1">
                  <a:lumMod val="30000"/>
                  <a:lumOff val="70000"/>
                </a:scheme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defTabSz="914297"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2021                                      2022                                                  </a:t>
            </a:r>
            <a:r>
              <a:rPr lang="en-US" sz="2353">
                <a:solidFill>
                  <a:schemeClr val="tx1"/>
                </a:solidFill>
                <a:ea typeface="Segoe UI" pitchFamily="34" charset="0"/>
                <a:cs typeface="Segoe UI" pitchFamily="34" charset="0"/>
              </a:rPr>
              <a:t>Future</a:t>
            </a:r>
          </a:p>
        </p:txBody>
      </p:sp>
      <p:sp>
        <p:nvSpPr>
          <p:cNvPr id="116" name="Rectangle 115">
            <a:extLst>
              <a:ext uri="{FF2B5EF4-FFF2-40B4-BE49-F238E27FC236}">
                <a16:creationId xmlns:a16="http://schemas.microsoft.com/office/drawing/2014/main" id="{7BC5E529-27C5-224E-ADEF-8F47CA8429AD}"/>
              </a:ext>
            </a:extLst>
          </p:cNvPr>
          <p:cNvSpPr/>
          <p:nvPr/>
        </p:nvSpPr>
        <p:spPr>
          <a:xfrm>
            <a:off x="445898" y="2362175"/>
            <a:ext cx="346913" cy="3356024"/>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39" tIns="45719" rIns="91439" bIns="45719" numCol="1" spcCol="0" rtlCol="0" fromWordArt="0" anchor="ctr" anchorCtr="0" forceAA="0" compatLnSpc="1">
            <a:prstTxWarp prst="textNoShape">
              <a:avLst/>
            </a:prstTxWarp>
            <a:noAutofit/>
          </a:bodyPr>
          <a:lstStyle/>
          <a:p>
            <a:pPr algn="ctr"/>
            <a:r>
              <a:rPr lang="en-US" b="1"/>
              <a:t>Automation &amp; Tools </a:t>
            </a:r>
          </a:p>
        </p:txBody>
      </p:sp>
    </p:spTree>
    <p:extLst>
      <p:ext uri="{BB962C8B-B14F-4D97-AF65-F5344CB8AC3E}">
        <p14:creationId xmlns:p14="http://schemas.microsoft.com/office/powerpoint/2010/main" val="3529941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D4083FAA-10FE-4540-992B-05E9B8737C74}"/>
              </a:ext>
            </a:extLst>
          </p:cNvPr>
          <p:cNvGrpSpPr/>
          <p:nvPr/>
        </p:nvGrpSpPr>
        <p:grpSpPr>
          <a:xfrm>
            <a:off x="6273291" y="2702173"/>
            <a:ext cx="1352831" cy="1042033"/>
            <a:chOff x="4007644" y="2503232"/>
            <a:chExt cx="1678842" cy="1389792"/>
          </a:xfrm>
        </p:grpSpPr>
        <p:pic>
          <p:nvPicPr>
            <p:cNvPr id="76" name="Picture 75">
              <a:extLst>
                <a:ext uri="{FF2B5EF4-FFF2-40B4-BE49-F238E27FC236}">
                  <a16:creationId xmlns:a16="http://schemas.microsoft.com/office/drawing/2014/main" id="{4493A05E-2F83-314F-83A9-D4352C54B611}"/>
                </a:ext>
              </a:extLst>
            </p:cNvPr>
            <p:cNvPicPr>
              <a:picLocks noChangeAspect="1"/>
            </p:cNvPicPr>
            <p:nvPr/>
          </p:nvPicPr>
          <p:blipFill>
            <a:blip r:embed="rId2"/>
            <a:stretch>
              <a:fillRect/>
            </a:stretch>
          </p:blipFill>
          <p:spPr>
            <a:xfrm>
              <a:off x="4007644" y="2543367"/>
              <a:ext cx="1678842" cy="1349657"/>
            </a:xfrm>
            <a:prstGeom prst="rect">
              <a:avLst/>
            </a:prstGeom>
          </p:spPr>
        </p:pic>
        <p:sp>
          <p:nvSpPr>
            <p:cNvPr id="79" name="Rectangle 78">
              <a:extLst>
                <a:ext uri="{FF2B5EF4-FFF2-40B4-BE49-F238E27FC236}">
                  <a16:creationId xmlns:a16="http://schemas.microsoft.com/office/drawing/2014/main" id="{B8277988-A8A4-0244-8B72-557C6952C24B}"/>
                </a:ext>
              </a:extLst>
            </p:cNvPr>
            <p:cNvSpPr/>
            <p:nvPr/>
          </p:nvSpPr>
          <p:spPr bwMode="auto">
            <a:xfrm>
              <a:off x="4365015" y="2503232"/>
              <a:ext cx="990600" cy="5755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a:t>
              </a:r>
            </a:p>
          </p:txBody>
        </p:sp>
      </p:grpSp>
      <p:grpSp>
        <p:nvGrpSpPr>
          <p:cNvPr id="57" name="Group 56">
            <a:extLst>
              <a:ext uri="{FF2B5EF4-FFF2-40B4-BE49-F238E27FC236}">
                <a16:creationId xmlns:a16="http://schemas.microsoft.com/office/drawing/2014/main" id="{92F19E28-1DBA-7C43-A704-743FB67096B9}"/>
              </a:ext>
            </a:extLst>
          </p:cNvPr>
          <p:cNvGrpSpPr/>
          <p:nvPr/>
        </p:nvGrpSpPr>
        <p:grpSpPr>
          <a:xfrm>
            <a:off x="4506985" y="3824032"/>
            <a:ext cx="1646049" cy="1362645"/>
            <a:chOff x="4007644" y="2503232"/>
            <a:chExt cx="1678842" cy="1389792"/>
          </a:xfrm>
        </p:grpSpPr>
        <p:pic>
          <p:nvPicPr>
            <p:cNvPr id="37" name="Picture 36">
              <a:extLst>
                <a:ext uri="{FF2B5EF4-FFF2-40B4-BE49-F238E27FC236}">
                  <a16:creationId xmlns:a16="http://schemas.microsoft.com/office/drawing/2014/main" id="{A4F6C82E-B61C-3340-9651-09BFB263C552}"/>
                </a:ext>
              </a:extLst>
            </p:cNvPr>
            <p:cNvPicPr>
              <a:picLocks noChangeAspect="1"/>
            </p:cNvPicPr>
            <p:nvPr/>
          </p:nvPicPr>
          <p:blipFill>
            <a:blip r:embed="rId2"/>
            <a:stretch>
              <a:fillRect/>
            </a:stretch>
          </p:blipFill>
          <p:spPr>
            <a:xfrm>
              <a:off x="4007644" y="2543367"/>
              <a:ext cx="1678842" cy="1349657"/>
            </a:xfrm>
            <a:prstGeom prst="rect">
              <a:avLst/>
            </a:prstGeom>
          </p:spPr>
        </p:pic>
        <p:sp>
          <p:nvSpPr>
            <p:cNvPr id="38" name="Rectangle 37">
              <a:extLst>
                <a:ext uri="{FF2B5EF4-FFF2-40B4-BE49-F238E27FC236}">
                  <a16:creationId xmlns:a16="http://schemas.microsoft.com/office/drawing/2014/main" id="{7669F5F7-63AD-DB43-A89E-187A115161AF}"/>
                </a:ext>
              </a:extLst>
            </p:cNvPr>
            <p:cNvSpPr/>
            <p:nvPr/>
          </p:nvSpPr>
          <p:spPr bwMode="auto">
            <a:xfrm>
              <a:off x="4365015" y="2503232"/>
              <a:ext cx="990600" cy="5755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a:t>
              </a:r>
            </a:p>
          </p:txBody>
        </p:sp>
      </p:grpSp>
      <p:sp>
        <p:nvSpPr>
          <p:cNvPr id="3" name="Slide Number Placeholder 2">
            <a:extLst>
              <a:ext uri="{FF2B5EF4-FFF2-40B4-BE49-F238E27FC236}">
                <a16:creationId xmlns:a16="http://schemas.microsoft.com/office/drawing/2014/main" id="{F63F3068-C81E-024E-BA05-1D316B38D32A}"/>
              </a:ext>
            </a:extLst>
          </p:cNvPr>
          <p:cNvSpPr>
            <a:spLocks noGrp="1"/>
          </p:cNvSpPr>
          <p:nvPr>
            <p:ph type="sldNum" sz="quarter" idx="10"/>
          </p:nvPr>
        </p:nvSpPr>
        <p:spPr/>
        <p:txBody>
          <a:bodyPr/>
          <a:lstStyle/>
          <a:p>
            <a:r>
              <a:rPr lang="en-US">
                <a:solidFill>
                  <a:schemeClr val="bg1"/>
                </a:solidFill>
              </a:rPr>
              <a:t>X</a:t>
            </a:r>
          </a:p>
        </p:txBody>
      </p:sp>
      <p:sp>
        <p:nvSpPr>
          <p:cNvPr id="22" name="Rectangle 21">
            <a:extLst>
              <a:ext uri="{FF2B5EF4-FFF2-40B4-BE49-F238E27FC236}">
                <a16:creationId xmlns:a16="http://schemas.microsoft.com/office/drawing/2014/main" id="{8E1CA000-BE3A-174C-BA4A-DF3E7F63D4A3}"/>
              </a:ext>
            </a:extLst>
          </p:cNvPr>
          <p:cNvSpPr/>
          <p:nvPr/>
        </p:nvSpPr>
        <p:spPr bwMode="auto">
          <a:xfrm>
            <a:off x="809574" y="2500633"/>
            <a:ext cx="1568165" cy="2749223"/>
          </a:xfrm>
          <a:prstGeom prst="rect">
            <a:avLst/>
          </a:prstGeom>
          <a:noFill/>
          <a:ln>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4E019709-E69C-6845-9A2C-79CB8B436FEF}"/>
              </a:ext>
            </a:extLst>
          </p:cNvPr>
          <p:cNvSpPr txBox="1"/>
          <p:nvPr/>
        </p:nvSpPr>
        <p:spPr>
          <a:xfrm>
            <a:off x="716001" y="2490931"/>
            <a:ext cx="1812835" cy="819456"/>
          </a:xfrm>
          <a:prstGeom prst="rect">
            <a:avLst/>
          </a:prstGeom>
          <a:noFill/>
        </p:spPr>
        <p:txBody>
          <a:bodyPr wrap="none" lIns="179308" tIns="143447" rIns="179308" bIns="143447" rtlCol="0">
            <a:spAutoFit/>
          </a:bodyPr>
          <a:lstStyle/>
          <a:p>
            <a:pPr algn="ctr">
              <a:lnSpc>
                <a:spcPct val="90000"/>
              </a:lnSpc>
              <a:spcAft>
                <a:spcPts val="588"/>
              </a:spcAft>
            </a:pPr>
            <a:r>
              <a:rPr lang="en-US" sz="1275" b="1">
                <a:gradFill>
                  <a:gsLst>
                    <a:gs pos="2917">
                      <a:schemeClr val="tx1"/>
                    </a:gs>
                    <a:gs pos="30000">
                      <a:schemeClr val="tx1"/>
                    </a:gs>
                  </a:gsLst>
                  <a:lin ang="5400000" scaled="0"/>
                </a:gradFill>
              </a:rPr>
              <a:t>Build Components</a:t>
            </a:r>
            <a:br>
              <a:rPr lang="en-US" sz="1275" b="1">
                <a:gradFill>
                  <a:gsLst>
                    <a:gs pos="2917">
                      <a:schemeClr val="tx1"/>
                    </a:gs>
                    <a:gs pos="30000">
                      <a:schemeClr val="tx1"/>
                    </a:gs>
                  </a:gsLst>
                  <a:lin ang="5400000" scaled="0"/>
                </a:gradFill>
              </a:rPr>
            </a:br>
            <a:r>
              <a:rPr lang="en-US" sz="1275" b="1">
                <a:gradFill>
                  <a:gsLst>
                    <a:gs pos="2917">
                      <a:schemeClr val="tx1"/>
                    </a:gs>
                    <a:gs pos="30000">
                      <a:schemeClr val="tx1"/>
                    </a:gs>
                  </a:gsLst>
                  <a:lin ang="5400000" scaled="0"/>
                </a:gradFill>
              </a:rPr>
              <a:t>(A, B, C, D,)</a:t>
            </a:r>
            <a:br>
              <a:rPr lang="en-US" sz="1275" b="1">
                <a:gradFill>
                  <a:gsLst>
                    <a:gs pos="2917">
                      <a:schemeClr val="tx1"/>
                    </a:gs>
                    <a:gs pos="30000">
                      <a:schemeClr val="tx1"/>
                    </a:gs>
                  </a:gsLst>
                  <a:lin ang="5400000" scaled="0"/>
                </a:gradFill>
              </a:rPr>
            </a:br>
            <a:endParaRPr lang="en-US" sz="1275" b="1">
              <a:gradFill>
                <a:gsLst>
                  <a:gs pos="2917">
                    <a:schemeClr val="tx1"/>
                  </a:gs>
                  <a:gs pos="30000">
                    <a:schemeClr val="tx1"/>
                  </a:gs>
                </a:gsLst>
                <a:lin ang="5400000" scaled="0"/>
              </a:gradFill>
            </a:endParaRPr>
          </a:p>
        </p:txBody>
      </p:sp>
      <p:sp>
        <p:nvSpPr>
          <p:cNvPr id="26" name="Rectangle 25">
            <a:extLst>
              <a:ext uri="{FF2B5EF4-FFF2-40B4-BE49-F238E27FC236}">
                <a16:creationId xmlns:a16="http://schemas.microsoft.com/office/drawing/2014/main" id="{4AB89387-4E6C-294F-B261-6182AC1C87C8}"/>
              </a:ext>
            </a:extLst>
          </p:cNvPr>
          <p:cNvSpPr/>
          <p:nvPr/>
        </p:nvSpPr>
        <p:spPr bwMode="auto">
          <a:xfrm>
            <a:off x="2543524" y="2500633"/>
            <a:ext cx="1568165" cy="2749223"/>
          </a:xfrm>
          <a:prstGeom prst="rect">
            <a:avLst/>
          </a:prstGeom>
          <a:noFill/>
          <a:ln>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0CC91258-7EF9-8C4F-B3F2-03FB52BE2B51}"/>
              </a:ext>
            </a:extLst>
          </p:cNvPr>
          <p:cNvSpPr txBox="1"/>
          <p:nvPr/>
        </p:nvSpPr>
        <p:spPr>
          <a:xfrm>
            <a:off x="2474809" y="2475701"/>
            <a:ext cx="1880162" cy="670056"/>
          </a:xfrm>
          <a:prstGeom prst="rect">
            <a:avLst/>
          </a:prstGeom>
          <a:noFill/>
        </p:spPr>
        <p:txBody>
          <a:bodyPr wrap="none" lIns="179308" tIns="143447" rIns="179308" bIns="143447" rtlCol="0">
            <a:spAutoFit/>
          </a:bodyPr>
          <a:lstStyle/>
          <a:p>
            <a:pPr>
              <a:lnSpc>
                <a:spcPct val="90000"/>
              </a:lnSpc>
              <a:spcAft>
                <a:spcPts val="588"/>
              </a:spcAft>
            </a:pPr>
            <a:r>
              <a:rPr lang="en-US" sz="1373" b="1">
                <a:gradFill>
                  <a:gsLst>
                    <a:gs pos="2917">
                      <a:schemeClr val="tx1"/>
                    </a:gs>
                    <a:gs pos="30000">
                      <a:schemeClr val="tx1"/>
                    </a:gs>
                  </a:gsLst>
                  <a:lin ang="5400000" scaled="0"/>
                </a:gradFill>
              </a:rPr>
              <a:t>Build Component </a:t>
            </a:r>
            <a:br>
              <a:rPr lang="en-US" sz="1373" b="1">
                <a:gradFill>
                  <a:gsLst>
                    <a:gs pos="2917">
                      <a:schemeClr val="tx1"/>
                    </a:gs>
                    <a:gs pos="30000">
                      <a:schemeClr val="tx1"/>
                    </a:gs>
                  </a:gsLst>
                  <a:lin ang="5400000" scaled="0"/>
                </a:gradFill>
              </a:rPr>
            </a:br>
            <a:r>
              <a:rPr lang="en-US" sz="1373" b="1">
                <a:gradFill>
                  <a:gsLst>
                    <a:gs pos="2917">
                      <a:schemeClr val="tx1"/>
                    </a:gs>
                    <a:gs pos="30000">
                      <a:schemeClr val="tx1"/>
                    </a:gs>
                  </a:gsLst>
                  <a:lin ang="5400000" scaled="0"/>
                </a:gradFill>
              </a:rPr>
              <a:t>Sets (A+ B +C=X)</a:t>
            </a:r>
          </a:p>
        </p:txBody>
      </p:sp>
      <p:sp>
        <p:nvSpPr>
          <p:cNvPr id="29" name="TextBox 28">
            <a:extLst>
              <a:ext uri="{FF2B5EF4-FFF2-40B4-BE49-F238E27FC236}">
                <a16:creationId xmlns:a16="http://schemas.microsoft.com/office/drawing/2014/main" id="{BBFEBA8C-ED39-E54A-AB19-536C15DFC82A}"/>
              </a:ext>
            </a:extLst>
          </p:cNvPr>
          <p:cNvSpPr txBox="1"/>
          <p:nvPr/>
        </p:nvSpPr>
        <p:spPr>
          <a:xfrm>
            <a:off x="4300238" y="2485526"/>
            <a:ext cx="2066111" cy="479876"/>
          </a:xfrm>
          <a:prstGeom prst="rect">
            <a:avLst/>
          </a:prstGeom>
          <a:noFill/>
        </p:spPr>
        <p:txBody>
          <a:bodyPr wrap="none" lIns="179308" tIns="143447" rIns="179308" bIns="143447" rtlCol="0">
            <a:spAutoFit/>
          </a:bodyPr>
          <a:lstStyle/>
          <a:p>
            <a:pPr>
              <a:lnSpc>
                <a:spcPct val="90000"/>
              </a:lnSpc>
              <a:spcAft>
                <a:spcPts val="588"/>
              </a:spcAft>
            </a:pPr>
            <a:r>
              <a:rPr lang="en-US" sz="1373" b="1">
                <a:gradFill>
                  <a:gsLst>
                    <a:gs pos="2917">
                      <a:schemeClr val="tx1"/>
                    </a:gs>
                    <a:gs pos="30000">
                      <a:schemeClr val="tx1"/>
                    </a:gs>
                  </a:gsLst>
                  <a:lin ang="5400000" scaled="0"/>
                </a:gradFill>
              </a:rPr>
              <a:t>Build Core Products</a:t>
            </a:r>
            <a:endParaRPr lang="en-US" sz="1373">
              <a:gradFill>
                <a:gsLst>
                  <a:gs pos="2917">
                    <a:schemeClr val="tx1"/>
                  </a:gs>
                  <a:gs pos="30000">
                    <a:schemeClr val="tx1"/>
                  </a:gs>
                </a:gsLst>
                <a:lin ang="5400000" scaled="0"/>
              </a:gradFill>
            </a:endParaRPr>
          </a:p>
        </p:txBody>
      </p:sp>
      <p:sp>
        <p:nvSpPr>
          <p:cNvPr id="30" name="Title 2">
            <a:extLst>
              <a:ext uri="{FF2B5EF4-FFF2-40B4-BE49-F238E27FC236}">
                <a16:creationId xmlns:a16="http://schemas.microsoft.com/office/drawing/2014/main" id="{32D24A64-3EF0-1B41-A9BE-5B57C59FAE13}"/>
              </a:ext>
            </a:extLst>
          </p:cNvPr>
          <p:cNvSpPr txBox="1">
            <a:spLocks noGrp="1"/>
          </p:cNvSpPr>
          <p:nvPr>
            <p:ph type="title"/>
          </p:nvPr>
        </p:nvSpPr>
        <p:spPr>
          <a:xfrm>
            <a:off x="757533" y="197375"/>
            <a:ext cx="10564148" cy="899652"/>
          </a:xfrm>
          <a:prstGeom prst="rect">
            <a:avLst/>
          </a:prstGeom>
        </p:spPr>
        <p:txBody>
          <a:bodyPr vert="horz" lIns="0" tIns="0" rIns="0" bIns="0" rtlCol="0" anchor="b">
            <a:noAutofit/>
          </a:bodyPr>
          <a:lstStyle>
            <a:lvl1pPr algn="l" defTabSz="913802" rtl="0" eaLnBrk="1" latinLnBrk="0" hangingPunct="1">
              <a:spcBef>
                <a:spcPct val="0"/>
              </a:spcBef>
              <a:buNone/>
              <a:defRPr sz="3000" kern="1200">
                <a:solidFill>
                  <a:schemeClr val="tx1"/>
                </a:solidFill>
                <a:latin typeface="+mj-lt"/>
                <a:ea typeface="+mj-ea"/>
                <a:cs typeface="+mj-cs"/>
              </a:defRPr>
            </a:lvl1pPr>
          </a:lstStyle>
          <a:p>
            <a:r>
              <a:rPr lang="en-US" sz="3200" b="1">
                <a:solidFill>
                  <a:srgbClr val="55565A"/>
                </a:solidFill>
              </a:rPr>
              <a:t>Cloud </a:t>
            </a:r>
            <a:r>
              <a:rPr lang="en-US" sz="2400" b="1">
                <a:solidFill>
                  <a:srgbClr val="55565A"/>
                </a:solidFill>
              </a:rPr>
              <a:t>| </a:t>
            </a:r>
            <a:r>
              <a:rPr lang="en-US" sz="2400">
                <a:solidFill>
                  <a:schemeClr val="accent1"/>
                </a:solidFill>
              </a:rPr>
              <a:t>Customer Maturity Solution</a:t>
            </a:r>
          </a:p>
        </p:txBody>
      </p:sp>
      <p:sp>
        <p:nvSpPr>
          <p:cNvPr id="32" name="Rectangle 31">
            <a:extLst>
              <a:ext uri="{FF2B5EF4-FFF2-40B4-BE49-F238E27FC236}">
                <a16:creationId xmlns:a16="http://schemas.microsoft.com/office/drawing/2014/main" id="{8A94CB63-091D-344B-B302-F1031AF515C0}"/>
              </a:ext>
            </a:extLst>
          </p:cNvPr>
          <p:cNvSpPr/>
          <p:nvPr/>
        </p:nvSpPr>
        <p:spPr bwMode="auto">
          <a:xfrm>
            <a:off x="6467900" y="2500633"/>
            <a:ext cx="1796005" cy="2749223"/>
          </a:xfrm>
          <a:prstGeom prst="rect">
            <a:avLst/>
          </a:prstGeom>
          <a:noFill/>
          <a:ln>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F838EBD9-B53D-3D40-A9A1-3A19FD296C34}"/>
              </a:ext>
            </a:extLst>
          </p:cNvPr>
          <p:cNvSpPr txBox="1"/>
          <p:nvPr/>
        </p:nvSpPr>
        <p:spPr>
          <a:xfrm>
            <a:off x="6399187" y="2475701"/>
            <a:ext cx="1753525" cy="670056"/>
          </a:xfrm>
          <a:prstGeom prst="rect">
            <a:avLst/>
          </a:prstGeom>
          <a:noFill/>
        </p:spPr>
        <p:txBody>
          <a:bodyPr wrap="none" lIns="179308" tIns="143447" rIns="179308" bIns="143447" rtlCol="0">
            <a:spAutoFit/>
          </a:bodyPr>
          <a:lstStyle/>
          <a:p>
            <a:pPr>
              <a:lnSpc>
                <a:spcPct val="90000"/>
              </a:lnSpc>
              <a:spcAft>
                <a:spcPts val="588"/>
              </a:spcAft>
            </a:pPr>
            <a:r>
              <a:rPr lang="en-US" sz="1373" b="1">
                <a:gradFill>
                  <a:gsLst>
                    <a:gs pos="2917">
                      <a:schemeClr val="tx1"/>
                    </a:gs>
                    <a:gs pos="30000">
                      <a:schemeClr val="tx1"/>
                    </a:gs>
                  </a:gsLst>
                  <a:lin ang="5400000" scaled="0"/>
                </a:gradFill>
              </a:rPr>
              <a:t>Build Healthcare</a:t>
            </a:r>
            <a:br>
              <a:rPr lang="en-US" sz="1373" b="1">
                <a:gradFill>
                  <a:gsLst>
                    <a:gs pos="2917">
                      <a:schemeClr val="tx1"/>
                    </a:gs>
                    <a:gs pos="30000">
                      <a:schemeClr val="tx1"/>
                    </a:gs>
                  </a:gsLst>
                  <a:lin ang="5400000" scaled="0"/>
                </a:gradFill>
              </a:rPr>
            </a:br>
            <a:r>
              <a:rPr lang="en-US" sz="1373" b="1">
                <a:gradFill>
                  <a:gsLst>
                    <a:gs pos="2917">
                      <a:schemeClr val="tx1"/>
                    </a:gs>
                    <a:gs pos="30000">
                      <a:schemeClr val="tx1"/>
                    </a:gs>
                  </a:gsLst>
                  <a:lin ang="5400000" scaled="0"/>
                </a:gradFill>
              </a:rPr>
              <a:t>Products.</a:t>
            </a:r>
          </a:p>
        </p:txBody>
      </p:sp>
      <p:pic>
        <p:nvPicPr>
          <p:cNvPr id="42" name="Picture 41">
            <a:extLst>
              <a:ext uri="{FF2B5EF4-FFF2-40B4-BE49-F238E27FC236}">
                <a16:creationId xmlns:a16="http://schemas.microsoft.com/office/drawing/2014/main" id="{67A1C5B1-F911-5340-BD64-90A782EB9D8D}"/>
              </a:ext>
            </a:extLst>
          </p:cNvPr>
          <p:cNvPicPr>
            <a:picLocks noChangeAspect="1"/>
          </p:cNvPicPr>
          <p:nvPr/>
        </p:nvPicPr>
        <p:blipFill>
          <a:blip r:embed="rId2"/>
          <a:stretch>
            <a:fillRect/>
          </a:stretch>
        </p:blipFill>
        <p:spPr>
          <a:xfrm>
            <a:off x="6714268" y="4064253"/>
            <a:ext cx="1340344" cy="1077532"/>
          </a:xfrm>
          <a:prstGeom prst="rect">
            <a:avLst/>
          </a:prstGeom>
        </p:spPr>
      </p:pic>
      <p:sp>
        <p:nvSpPr>
          <p:cNvPr id="43" name="Right Arrow 42">
            <a:extLst>
              <a:ext uri="{FF2B5EF4-FFF2-40B4-BE49-F238E27FC236}">
                <a16:creationId xmlns:a16="http://schemas.microsoft.com/office/drawing/2014/main" id="{F07B1696-40EE-AD4F-92B3-7752ACEE76F4}"/>
              </a:ext>
            </a:extLst>
          </p:cNvPr>
          <p:cNvSpPr/>
          <p:nvPr/>
        </p:nvSpPr>
        <p:spPr bwMode="auto">
          <a:xfrm>
            <a:off x="6467901" y="4968846"/>
            <a:ext cx="5520900" cy="977943"/>
          </a:xfrm>
          <a:prstGeom prst="rightArrow">
            <a:avLst/>
          </a:prstGeom>
          <a:solidFill>
            <a:schemeClr val="bg1">
              <a:lumMod val="9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defTabSz="914297" fontAlgn="base">
              <a:lnSpc>
                <a:spcPct val="90000"/>
              </a:lnSpc>
              <a:spcBef>
                <a:spcPct val="0"/>
              </a:spcBef>
              <a:spcAft>
                <a:spcPct val="0"/>
              </a:spcAft>
            </a:pPr>
            <a:r>
              <a:rPr lang="en-US" sz="1373" b="1">
                <a:solidFill>
                  <a:schemeClr val="accent1"/>
                </a:solidFill>
                <a:ea typeface="Segoe UI" pitchFamily="34" charset="0"/>
                <a:cs typeface="Segoe UI" pitchFamily="34" charset="0"/>
              </a:rPr>
              <a:t>Teams can then Spend time Building Healthcare Products</a:t>
            </a:r>
          </a:p>
        </p:txBody>
      </p:sp>
      <p:pic>
        <p:nvPicPr>
          <p:cNvPr id="60" name="Picture 59">
            <a:extLst>
              <a:ext uri="{FF2B5EF4-FFF2-40B4-BE49-F238E27FC236}">
                <a16:creationId xmlns:a16="http://schemas.microsoft.com/office/drawing/2014/main" id="{534B694E-DEC5-2140-8EBB-8FB70B23DC4A}"/>
              </a:ext>
            </a:extLst>
          </p:cNvPr>
          <p:cNvPicPr>
            <a:picLocks noChangeAspect="1"/>
          </p:cNvPicPr>
          <p:nvPr/>
        </p:nvPicPr>
        <p:blipFill>
          <a:blip r:embed="rId3"/>
          <a:stretch>
            <a:fillRect/>
          </a:stretch>
        </p:blipFill>
        <p:spPr>
          <a:xfrm>
            <a:off x="7273202" y="3057158"/>
            <a:ext cx="950049" cy="695425"/>
          </a:xfrm>
          <a:prstGeom prst="rect">
            <a:avLst/>
          </a:prstGeom>
        </p:spPr>
      </p:pic>
      <p:sp>
        <p:nvSpPr>
          <p:cNvPr id="63" name="Rectangle 62">
            <a:extLst>
              <a:ext uri="{FF2B5EF4-FFF2-40B4-BE49-F238E27FC236}">
                <a16:creationId xmlns:a16="http://schemas.microsoft.com/office/drawing/2014/main" id="{49F6D2D7-5890-5947-90E1-4BB8D6AD738A}"/>
              </a:ext>
            </a:extLst>
          </p:cNvPr>
          <p:cNvSpPr/>
          <p:nvPr/>
        </p:nvSpPr>
        <p:spPr bwMode="auto">
          <a:xfrm>
            <a:off x="9723475" y="2464539"/>
            <a:ext cx="1796005" cy="2749223"/>
          </a:xfrm>
          <a:prstGeom prst="rect">
            <a:avLst/>
          </a:prstGeom>
          <a:noFill/>
          <a:ln>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4" name="TextBox 63">
            <a:extLst>
              <a:ext uri="{FF2B5EF4-FFF2-40B4-BE49-F238E27FC236}">
                <a16:creationId xmlns:a16="http://schemas.microsoft.com/office/drawing/2014/main" id="{180BFE1D-8557-264A-97C3-8BCBFF825827}"/>
              </a:ext>
            </a:extLst>
          </p:cNvPr>
          <p:cNvSpPr txBox="1"/>
          <p:nvPr/>
        </p:nvSpPr>
        <p:spPr>
          <a:xfrm>
            <a:off x="9654759" y="2439609"/>
            <a:ext cx="1987219" cy="733407"/>
          </a:xfrm>
          <a:prstGeom prst="rect">
            <a:avLst/>
          </a:prstGeom>
          <a:noFill/>
        </p:spPr>
        <p:txBody>
          <a:bodyPr wrap="square" lIns="179308" tIns="143447" rIns="179308" bIns="143447" rtlCol="0">
            <a:spAutoFit/>
          </a:bodyPr>
          <a:lstStyle/>
          <a:p>
            <a:pPr>
              <a:lnSpc>
                <a:spcPct val="90000"/>
              </a:lnSpc>
              <a:spcAft>
                <a:spcPts val="588"/>
              </a:spcAft>
            </a:pPr>
            <a:r>
              <a:rPr lang="en-US" sz="1275" b="1">
                <a:gradFill>
                  <a:gsLst>
                    <a:gs pos="2917">
                      <a:schemeClr val="tx1"/>
                    </a:gs>
                    <a:gs pos="30000">
                      <a:schemeClr val="tx1"/>
                    </a:gs>
                  </a:gsLst>
                  <a:lin ang="5400000" scaled="0"/>
                </a:gradFill>
              </a:rPr>
              <a:t>Build Innovative</a:t>
            </a:r>
          </a:p>
          <a:p>
            <a:pPr>
              <a:lnSpc>
                <a:spcPct val="90000"/>
              </a:lnSpc>
              <a:spcAft>
                <a:spcPts val="588"/>
              </a:spcAft>
            </a:pPr>
            <a:r>
              <a:rPr lang="en-US" sz="1275" b="1">
                <a:gradFill>
                  <a:gsLst>
                    <a:gs pos="2917">
                      <a:schemeClr val="tx1"/>
                    </a:gs>
                    <a:gs pos="30000">
                      <a:schemeClr val="tx1"/>
                    </a:gs>
                  </a:gsLst>
                  <a:lin ang="5400000" scaled="0"/>
                </a:gradFill>
              </a:rPr>
              <a:t>Healthcare Products</a:t>
            </a:r>
            <a:r>
              <a:rPr lang="en-US" sz="1373" b="1">
                <a:gradFill>
                  <a:gsLst>
                    <a:gs pos="2917">
                      <a:schemeClr val="tx1"/>
                    </a:gs>
                    <a:gs pos="30000">
                      <a:schemeClr val="tx1"/>
                    </a:gs>
                  </a:gsLst>
                  <a:lin ang="5400000" scaled="0"/>
                </a:gradFill>
              </a:rPr>
              <a:t>.</a:t>
            </a:r>
          </a:p>
        </p:txBody>
      </p:sp>
      <p:pic>
        <p:nvPicPr>
          <p:cNvPr id="65" name="Picture 64">
            <a:extLst>
              <a:ext uri="{FF2B5EF4-FFF2-40B4-BE49-F238E27FC236}">
                <a16:creationId xmlns:a16="http://schemas.microsoft.com/office/drawing/2014/main" id="{12D95FE4-2EF6-0649-86B5-1033E84EE6B5}"/>
              </a:ext>
            </a:extLst>
          </p:cNvPr>
          <p:cNvPicPr>
            <a:picLocks noChangeAspect="1"/>
          </p:cNvPicPr>
          <p:nvPr/>
        </p:nvPicPr>
        <p:blipFill>
          <a:blip r:embed="rId2"/>
          <a:stretch>
            <a:fillRect/>
          </a:stretch>
        </p:blipFill>
        <p:spPr>
          <a:xfrm>
            <a:off x="9742451" y="3794242"/>
            <a:ext cx="1741668" cy="1400164"/>
          </a:xfrm>
          <a:prstGeom prst="rect">
            <a:avLst/>
          </a:prstGeom>
        </p:spPr>
      </p:pic>
      <p:pic>
        <p:nvPicPr>
          <p:cNvPr id="66" name="Picture 65">
            <a:extLst>
              <a:ext uri="{FF2B5EF4-FFF2-40B4-BE49-F238E27FC236}">
                <a16:creationId xmlns:a16="http://schemas.microsoft.com/office/drawing/2014/main" id="{53B669D2-A440-0841-BFE5-F2F1F3442EDE}"/>
              </a:ext>
            </a:extLst>
          </p:cNvPr>
          <p:cNvPicPr>
            <a:picLocks noChangeAspect="1"/>
          </p:cNvPicPr>
          <p:nvPr/>
        </p:nvPicPr>
        <p:blipFill>
          <a:blip r:embed="rId3"/>
          <a:stretch>
            <a:fillRect/>
          </a:stretch>
        </p:blipFill>
        <p:spPr>
          <a:xfrm>
            <a:off x="10604494" y="3172599"/>
            <a:ext cx="797045" cy="554807"/>
          </a:xfrm>
          <a:prstGeom prst="rect">
            <a:avLst/>
          </a:prstGeom>
        </p:spPr>
      </p:pic>
      <p:pic>
        <p:nvPicPr>
          <p:cNvPr id="68" name="Picture 67">
            <a:extLst>
              <a:ext uri="{FF2B5EF4-FFF2-40B4-BE49-F238E27FC236}">
                <a16:creationId xmlns:a16="http://schemas.microsoft.com/office/drawing/2014/main" id="{C9258F76-D545-EE46-938F-FDC13A5FC763}"/>
              </a:ext>
            </a:extLst>
          </p:cNvPr>
          <p:cNvPicPr>
            <a:picLocks noChangeAspect="1"/>
          </p:cNvPicPr>
          <p:nvPr/>
        </p:nvPicPr>
        <p:blipFill>
          <a:blip r:embed="rId4"/>
          <a:stretch>
            <a:fillRect/>
          </a:stretch>
        </p:blipFill>
        <p:spPr>
          <a:xfrm>
            <a:off x="5267297" y="3012768"/>
            <a:ext cx="1054604" cy="841553"/>
          </a:xfrm>
          <a:prstGeom prst="rect">
            <a:avLst/>
          </a:prstGeom>
        </p:spPr>
      </p:pic>
      <p:sp>
        <p:nvSpPr>
          <p:cNvPr id="58" name="TextBox 57">
            <a:extLst>
              <a:ext uri="{FF2B5EF4-FFF2-40B4-BE49-F238E27FC236}">
                <a16:creationId xmlns:a16="http://schemas.microsoft.com/office/drawing/2014/main" id="{31438B32-79AD-6B43-8EAE-BB67DF4783AD}"/>
              </a:ext>
            </a:extLst>
          </p:cNvPr>
          <p:cNvSpPr txBox="1"/>
          <p:nvPr/>
        </p:nvSpPr>
        <p:spPr>
          <a:xfrm>
            <a:off x="5095584" y="3161598"/>
            <a:ext cx="359405" cy="615554"/>
          </a:xfrm>
          <a:prstGeom prst="rect">
            <a:avLst/>
          </a:prstGeom>
          <a:noFill/>
        </p:spPr>
        <p:txBody>
          <a:bodyPr wrap="square" lIns="179308" tIns="143447" rIns="179308" bIns="143447" rtlCol="0">
            <a:spAutoFit/>
          </a:bodyPr>
          <a:lstStyle/>
          <a:p>
            <a:pPr>
              <a:lnSpc>
                <a:spcPct val="90000"/>
              </a:lnSpc>
              <a:spcAft>
                <a:spcPts val="588"/>
              </a:spcAft>
            </a:pPr>
            <a:r>
              <a:rPr lang="en-US" sz="2353">
                <a:gradFill>
                  <a:gsLst>
                    <a:gs pos="2917">
                      <a:schemeClr val="tx1"/>
                    </a:gs>
                    <a:gs pos="30000">
                      <a:schemeClr val="tx1"/>
                    </a:gs>
                  </a:gsLst>
                  <a:lin ang="5400000" scaled="0"/>
                </a:gradFill>
              </a:rPr>
              <a:t>+</a:t>
            </a:r>
          </a:p>
        </p:txBody>
      </p:sp>
      <p:sp>
        <p:nvSpPr>
          <p:cNvPr id="28" name="Rectangle 27">
            <a:extLst>
              <a:ext uri="{FF2B5EF4-FFF2-40B4-BE49-F238E27FC236}">
                <a16:creationId xmlns:a16="http://schemas.microsoft.com/office/drawing/2014/main" id="{D2B72D85-06BE-314B-A41E-F300C9A3E786}"/>
              </a:ext>
            </a:extLst>
          </p:cNvPr>
          <p:cNvSpPr/>
          <p:nvPr/>
        </p:nvSpPr>
        <p:spPr bwMode="auto">
          <a:xfrm>
            <a:off x="4276240" y="2510455"/>
            <a:ext cx="2000448" cy="2749223"/>
          </a:xfrm>
          <a:prstGeom prst="rect">
            <a:avLst/>
          </a:prstGeom>
          <a:noFill/>
          <a:ln>
            <a:solidFill>
              <a:schemeClr val="bg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9" name="Picture 68">
            <a:extLst>
              <a:ext uri="{FF2B5EF4-FFF2-40B4-BE49-F238E27FC236}">
                <a16:creationId xmlns:a16="http://schemas.microsoft.com/office/drawing/2014/main" id="{F28B5675-A4A2-4F42-8E51-80C111636608}"/>
              </a:ext>
            </a:extLst>
          </p:cNvPr>
          <p:cNvPicPr>
            <a:picLocks noChangeAspect="1"/>
          </p:cNvPicPr>
          <p:nvPr/>
        </p:nvPicPr>
        <p:blipFill>
          <a:blip r:embed="rId4"/>
          <a:stretch>
            <a:fillRect/>
          </a:stretch>
        </p:blipFill>
        <p:spPr>
          <a:xfrm>
            <a:off x="3212749" y="3404871"/>
            <a:ext cx="869553" cy="693885"/>
          </a:xfrm>
          <a:prstGeom prst="rect">
            <a:avLst/>
          </a:prstGeom>
        </p:spPr>
      </p:pic>
      <p:pic>
        <p:nvPicPr>
          <p:cNvPr id="71" name="Picture 70">
            <a:extLst>
              <a:ext uri="{FF2B5EF4-FFF2-40B4-BE49-F238E27FC236}">
                <a16:creationId xmlns:a16="http://schemas.microsoft.com/office/drawing/2014/main" id="{57CC38A5-6F68-1741-956C-DF59C6146B98}"/>
              </a:ext>
            </a:extLst>
          </p:cNvPr>
          <p:cNvPicPr>
            <a:picLocks noChangeAspect="1"/>
          </p:cNvPicPr>
          <p:nvPr/>
        </p:nvPicPr>
        <p:blipFill>
          <a:blip r:embed="rId5"/>
          <a:stretch>
            <a:fillRect/>
          </a:stretch>
        </p:blipFill>
        <p:spPr>
          <a:xfrm>
            <a:off x="3223617" y="4184815"/>
            <a:ext cx="779323" cy="592611"/>
          </a:xfrm>
          <a:prstGeom prst="rect">
            <a:avLst/>
          </a:prstGeom>
        </p:spPr>
      </p:pic>
      <p:sp>
        <p:nvSpPr>
          <p:cNvPr id="5" name="Rectangle 4">
            <a:extLst>
              <a:ext uri="{FF2B5EF4-FFF2-40B4-BE49-F238E27FC236}">
                <a16:creationId xmlns:a16="http://schemas.microsoft.com/office/drawing/2014/main" id="{62156728-D9A4-2847-8C36-9B0F863B33D4}"/>
              </a:ext>
            </a:extLst>
          </p:cNvPr>
          <p:cNvSpPr/>
          <p:nvPr/>
        </p:nvSpPr>
        <p:spPr bwMode="auto">
          <a:xfrm>
            <a:off x="965446" y="4210791"/>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AFA4915B-7474-6741-9E7A-01C3E81038C5}"/>
              </a:ext>
            </a:extLst>
          </p:cNvPr>
          <p:cNvSpPr/>
          <p:nvPr/>
        </p:nvSpPr>
        <p:spPr bwMode="auto">
          <a:xfrm rot="16200000">
            <a:off x="1603757" y="3865575"/>
            <a:ext cx="298847" cy="104141"/>
          </a:xfrm>
          <a:prstGeom prst="rect">
            <a:avLst/>
          </a:prstGeom>
          <a:gradFill>
            <a:gsLst>
              <a:gs pos="0">
                <a:schemeClr val="bg1">
                  <a:lumMod val="50000"/>
                </a:schemeClr>
              </a:gs>
              <a:gs pos="74000">
                <a:schemeClr val="bg1">
                  <a:lumMod val="85000"/>
                </a:schemeClr>
              </a:gs>
              <a:gs pos="82000">
                <a:schemeClr val="bg1">
                  <a:lumMod val="8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3A888D45-9E4C-BA44-87B8-46067D0F2289}"/>
              </a:ext>
            </a:extLst>
          </p:cNvPr>
          <p:cNvSpPr/>
          <p:nvPr/>
        </p:nvSpPr>
        <p:spPr bwMode="auto">
          <a:xfrm>
            <a:off x="1711978" y="4360672"/>
            <a:ext cx="298847" cy="104141"/>
          </a:xfrm>
          <a:prstGeom prst="rect">
            <a:avLst/>
          </a:prstGeom>
          <a:solidFill>
            <a:schemeClr val="tx1">
              <a:lumMod val="50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20D5CF5F-19CF-5E4A-B833-3DCDAFD34912}"/>
              </a:ext>
            </a:extLst>
          </p:cNvPr>
          <p:cNvSpPr/>
          <p:nvPr/>
        </p:nvSpPr>
        <p:spPr bwMode="auto">
          <a:xfrm>
            <a:off x="1510103" y="3429795"/>
            <a:ext cx="298847" cy="104141"/>
          </a:xfrm>
          <a:prstGeom prst="rect">
            <a:avLst/>
          </a:prstGeom>
          <a:solidFill>
            <a:schemeClr val="tx2">
              <a:lumMod val="75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6CEE39A-1C88-C441-8E54-3B6420B62C40}"/>
              </a:ext>
            </a:extLst>
          </p:cNvPr>
          <p:cNvSpPr/>
          <p:nvPr/>
        </p:nvSpPr>
        <p:spPr bwMode="auto">
          <a:xfrm rot="16200000">
            <a:off x="1915609" y="3592747"/>
            <a:ext cx="298847" cy="104141"/>
          </a:xfrm>
          <a:prstGeom prst="rect">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94CD365-9467-F749-A8C2-B834C563A5F1}"/>
              </a:ext>
            </a:extLst>
          </p:cNvPr>
          <p:cNvSpPr/>
          <p:nvPr/>
        </p:nvSpPr>
        <p:spPr bwMode="auto">
          <a:xfrm>
            <a:off x="1122870" y="4695224"/>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86969F63-691E-394F-AD43-613FB62FB03B}"/>
              </a:ext>
            </a:extLst>
          </p:cNvPr>
          <p:cNvSpPr/>
          <p:nvPr/>
        </p:nvSpPr>
        <p:spPr bwMode="auto">
          <a:xfrm>
            <a:off x="998986" y="3414854"/>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507FF502-E834-AD43-900D-5A9D5B5FE3FD}"/>
              </a:ext>
            </a:extLst>
          </p:cNvPr>
          <p:cNvSpPr/>
          <p:nvPr/>
        </p:nvSpPr>
        <p:spPr bwMode="auto">
          <a:xfrm>
            <a:off x="953093" y="3996251"/>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9D65252E-8FEE-3043-A9ED-DF3C7997073C}"/>
              </a:ext>
            </a:extLst>
          </p:cNvPr>
          <p:cNvSpPr/>
          <p:nvPr/>
        </p:nvSpPr>
        <p:spPr bwMode="auto">
          <a:xfrm>
            <a:off x="1603757" y="4704994"/>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912EAE41-3532-864F-8FF3-1E94D319A107}"/>
              </a:ext>
            </a:extLst>
          </p:cNvPr>
          <p:cNvSpPr/>
          <p:nvPr/>
        </p:nvSpPr>
        <p:spPr bwMode="auto">
          <a:xfrm>
            <a:off x="1050109" y="3657594"/>
            <a:ext cx="298847" cy="104141"/>
          </a:xfrm>
          <a:prstGeom prst="rect">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7C52BCB-0BCC-9B40-AC85-5815FCDB41D0}"/>
              </a:ext>
            </a:extLst>
          </p:cNvPr>
          <p:cNvSpPr/>
          <p:nvPr/>
        </p:nvSpPr>
        <p:spPr bwMode="auto">
          <a:xfrm>
            <a:off x="1264293" y="4210791"/>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C83D7E33-AB81-2A4C-94B8-CDDFD402701A}"/>
              </a:ext>
            </a:extLst>
          </p:cNvPr>
          <p:cNvSpPr/>
          <p:nvPr/>
        </p:nvSpPr>
        <p:spPr bwMode="auto">
          <a:xfrm>
            <a:off x="965446" y="4509638"/>
            <a:ext cx="298847" cy="1041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2" name="Heart 71">
            <a:extLst>
              <a:ext uri="{FF2B5EF4-FFF2-40B4-BE49-F238E27FC236}">
                <a16:creationId xmlns:a16="http://schemas.microsoft.com/office/drawing/2014/main" id="{281BF327-BFD5-BE4F-A6FC-CAB4A231BB2C}"/>
              </a:ext>
            </a:extLst>
          </p:cNvPr>
          <p:cNvSpPr/>
          <p:nvPr/>
        </p:nvSpPr>
        <p:spPr bwMode="auto">
          <a:xfrm>
            <a:off x="8354669" y="3264968"/>
            <a:ext cx="1308273" cy="1574049"/>
          </a:xfrm>
          <a:prstGeom prst="heart">
            <a:avLst/>
          </a:prstGeom>
          <a:solidFill>
            <a:schemeClr val="bg1"/>
          </a:solidFill>
          <a:ln>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1176">
              <a:solidFill>
                <a:schemeClr val="tx1"/>
              </a:solidFill>
              <a:ea typeface="Segoe UI" pitchFamily="34" charset="0"/>
              <a:cs typeface="Segoe UI" pitchFamily="34" charset="0"/>
            </a:endParaRPr>
          </a:p>
        </p:txBody>
      </p:sp>
      <p:sp>
        <p:nvSpPr>
          <p:cNvPr id="73" name="TextBox 72">
            <a:extLst>
              <a:ext uri="{FF2B5EF4-FFF2-40B4-BE49-F238E27FC236}">
                <a16:creationId xmlns:a16="http://schemas.microsoft.com/office/drawing/2014/main" id="{55DB2116-827E-064A-94EC-F88AE581B5B7}"/>
              </a:ext>
            </a:extLst>
          </p:cNvPr>
          <p:cNvSpPr txBox="1"/>
          <p:nvPr/>
        </p:nvSpPr>
        <p:spPr>
          <a:xfrm>
            <a:off x="8320473" y="3630449"/>
            <a:ext cx="1383231" cy="506999"/>
          </a:xfrm>
          <a:prstGeom prst="rect">
            <a:avLst/>
          </a:prstGeom>
          <a:noFill/>
        </p:spPr>
        <p:txBody>
          <a:bodyPr wrap="none" lIns="179308" tIns="143447" rIns="179308" bIns="143447" rtlCol="0">
            <a:spAutoFit/>
          </a:bodyPr>
          <a:lstStyle/>
          <a:p>
            <a:pPr>
              <a:lnSpc>
                <a:spcPct val="90000"/>
              </a:lnSpc>
              <a:spcAft>
                <a:spcPts val="588"/>
              </a:spcAft>
            </a:pPr>
            <a:r>
              <a:rPr lang="en-US" sz="1569" b="1">
                <a:solidFill>
                  <a:schemeClr val="accent1"/>
                </a:solidFill>
              </a:rPr>
              <a:t>Innovation</a:t>
            </a:r>
          </a:p>
        </p:txBody>
      </p:sp>
      <p:sp>
        <p:nvSpPr>
          <p:cNvPr id="78" name="Cross 77">
            <a:extLst>
              <a:ext uri="{FF2B5EF4-FFF2-40B4-BE49-F238E27FC236}">
                <a16:creationId xmlns:a16="http://schemas.microsoft.com/office/drawing/2014/main" id="{14EA33D0-09FD-9747-A699-A25E8FDB21E0}"/>
              </a:ext>
            </a:extLst>
          </p:cNvPr>
          <p:cNvSpPr/>
          <p:nvPr/>
        </p:nvSpPr>
        <p:spPr bwMode="auto">
          <a:xfrm>
            <a:off x="10446593" y="3767157"/>
            <a:ext cx="298847" cy="298847"/>
          </a:xfrm>
          <a:prstGeom prst="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0" name="Picture 79">
            <a:extLst>
              <a:ext uri="{FF2B5EF4-FFF2-40B4-BE49-F238E27FC236}">
                <a16:creationId xmlns:a16="http://schemas.microsoft.com/office/drawing/2014/main" id="{5755E67C-CB1A-B34E-BBB9-98A95ED04EDF}"/>
              </a:ext>
            </a:extLst>
          </p:cNvPr>
          <p:cNvPicPr>
            <a:picLocks noChangeAspect="1"/>
          </p:cNvPicPr>
          <p:nvPr/>
        </p:nvPicPr>
        <p:blipFill>
          <a:blip r:embed="rId6"/>
          <a:stretch>
            <a:fillRect/>
          </a:stretch>
        </p:blipFill>
        <p:spPr>
          <a:xfrm>
            <a:off x="9768191" y="3183779"/>
            <a:ext cx="767069" cy="564021"/>
          </a:xfrm>
          <a:prstGeom prst="rect">
            <a:avLst/>
          </a:prstGeom>
        </p:spPr>
      </p:pic>
      <p:sp>
        <p:nvSpPr>
          <p:cNvPr id="82" name="Rectangle 81">
            <a:extLst>
              <a:ext uri="{FF2B5EF4-FFF2-40B4-BE49-F238E27FC236}">
                <a16:creationId xmlns:a16="http://schemas.microsoft.com/office/drawing/2014/main" id="{3531889E-DC11-3B41-B5C5-5BB98F496013}"/>
              </a:ext>
            </a:extLst>
          </p:cNvPr>
          <p:cNvSpPr/>
          <p:nvPr/>
        </p:nvSpPr>
        <p:spPr>
          <a:xfrm>
            <a:off x="830340" y="1295400"/>
            <a:ext cx="10689139" cy="460331"/>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4827" rIns="44827" rtlCol="0" anchor="ctr"/>
          <a:lstStyle/>
          <a:p>
            <a:pPr algn="ctr"/>
            <a:endParaRPr lang="en-US" sz="1373" b="1">
              <a:solidFill>
                <a:schemeClr val="tx1"/>
              </a:solidFill>
            </a:endParaRPr>
          </a:p>
        </p:txBody>
      </p:sp>
      <p:sp>
        <p:nvSpPr>
          <p:cNvPr id="83" name="TextBox 82">
            <a:extLst>
              <a:ext uri="{FF2B5EF4-FFF2-40B4-BE49-F238E27FC236}">
                <a16:creationId xmlns:a16="http://schemas.microsoft.com/office/drawing/2014/main" id="{A925D063-3704-464F-9302-7A9E4BF78563}"/>
              </a:ext>
            </a:extLst>
          </p:cNvPr>
          <p:cNvSpPr txBox="1"/>
          <p:nvPr/>
        </p:nvSpPr>
        <p:spPr>
          <a:xfrm>
            <a:off x="712095" y="1348041"/>
            <a:ext cx="1878708" cy="514885"/>
          </a:xfrm>
          <a:prstGeom prst="rect">
            <a:avLst/>
          </a:prstGeom>
          <a:noFill/>
        </p:spPr>
        <p:txBody>
          <a:bodyPr wrap="square" rtlCol="0">
            <a:spAutoFit/>
          </a:bodyPr>
          <a:lstStyle>
            <a:defPPr>
              <a:defRPr lang="en-US"/>
            </a:defPPr>
            <a:lvl1pPr>
              <a:defRPr sz="1200" b="0">
                <a:solidFill>
                  <a:prstClr val="black"/>
                </a:solidFill>
                <a:latin typeface="Calibri"/>
              </a:defRPr>
            </a:lvl1pPr>
          </a:lstStyle>
          <a:p>
            <a:r>
              <a:rPr lang="en-US" sz="1373" b="1">
                <a:solidFill>
                  <a:schemeClr val="tx1"/>
                </a:solidFill>
                <a:latin typeface="+mn-lt"/>
              </a:rPr>
              <a:t>Infrastructure Capabilities</a:t>
            </a:r>
          </a:p>
        </p:txBody>
      </p:sp>
      <p:sp>
        <p:nvSpPr>
          <p:cNvPr id="84" name="TextBox 83">
            <a:extLst>
              <a:ext uri="{FF2B5EF4-FFF2-40B4-BE49-F238E27FC236}">
                <a16:creationId xmlns:a16="http://schemas.microsoft.com/office/drawing/2014/main" id="{22ADB2B3-C8F8-BA48-9483-80759608D99A}"/>
              </a:ext>
            </a:extLst>
          </p:cNvPr>
          <p:cNvSpPr txBox="1"/>
          <p:nvPr/>
        </p:nvSpPr>
        <p:spPr>
          <a:xfrm>
            <a:off x="2396118" y="1467698"/>
            <a:ext cx="1064855" cy="303609"/>
          </a:xfrm>
          <a:prstGeom prst="rect">
            <a:avLst/>
          </a:prstGeom>
          <a:noFill/>
        </p:spPr>
        <p:txBody>
          <a:bodyPr wrap="square" rtlCol="0">
            <a:spAutoFit/>
          </a:bodyPr>
          <a:lstStyle/>
          <a:p>
            <a:pPr algn="ctr"/>
            <a:r>
              <a:rPr lang="en-US" sz="1373">
                <a:solidFill>
                  <a:schemeClr val="bg2">
                    <a:lumMod val="25000"/>
                  </a:schemeClr>
                </a:solidFill>
                <a:latin typeface="Calibri"/>
              </a:rPr>
              <a:t>Compute</a:t>
            </a:r>
          </a:p>
        </p:txBody>
      </p:sp>
      <p:sp>
        <p:nvSpPr>
          <p:cNvPr id="85" name="TextBox 84">
            <a:extLst>
              <a:ext uri="{FF2B5EF4-FFF2-40B4-BE49-F238E27FC236}">
                <a16:creationId xmlns:a16="http://schemas.microsoft.com/office/drawing/2014/main" id="{1232A19E-ED26-E54E-A446-54284E9872E9}"/>
              </a:ext>
            </a:extLst>
          </p:cNvPr>
          <p:cNvSpPr txBox="1"/>
          <p:nvPr/>
        </p:nvSpPr>
        <p:spPr>
          <a:xfrm>
            <a:off x="3394700" y="1476501"/>
            <a:ext cx="919125" cy="303609"/>
          </a:xfrm>
          <a:prstGeom prst="rect">
            <a:avLst/>
          </a:prstGeom>
          <a:noFill/>
        </p:spPr>
        <p:txBody>
          <a:bodyPr wrap="square" rtlCol="0">
            <a:spAutoFit/>
          </a:bodyPr>
          <a:lstStyle/>
          <a:p>
            <a:pPr algn="ctr"/>
            <a:r>
              <a:rPr lang="en-US" sz="1373">
                <a:solidFill>
                  <a:schemeClr val="bg2">
                    <a:lumMod val="25000"/>
                  </a:schemeClr>
                </a:solidFill>
                <a:latin typeface="Calibri"/>
              </a:rPr>
              <a:t>Storage</a:t>
            </a:r>
          </a:p>
        </p:txBody>
      </p:sp>
      <p:sp>
        <p:nvSpPr>
          <p:cNvPr id="86" name="TextBox 85">
            <a:extLst>
              <a:ext uri="{FF2B5EF4-FFF2-40B4-BE49-F238E27FC236}">
                <a16:creationId xmlns:a16="http://schemas.microsoft.com/office/drawing/2014/main" id="{48E374A7-A0C3-F14A-8B1C-80CE855535D1}"/>
              </a:ext>
            </a:extLst>
          </p:cNvPr>
          <p:cNvSpPr txBox="1"/>
          <p:nvPr/>
        </p:nvSpPr>
        <p:spPr>
          <a:xfrm>
            <a:off x="4278424" y="1466898"/>
            <a:ext cx="1014123" cy="303609"/>
          </a:xfrm>
          <a:prstGeom prst="rect">
            <a:avLst/>
          </a:prstGeom>
          <a:noFill/>
        </p:spPr>
        <p:txBody>
          <a:bodyPr wrap="square" rtlCol="0">
            <a:spAutoFit/>
          </a:bodyPr>
          <a:lstStyle/>
          <a:p>
            <a:pPr algn="ctr"/>
            <a:r>
              <a:rPr lang="en-US" sz="1373">
                <a:solidFill>
                  <a:schemeClr val="bg2">
                    <a:lumMod val="25000"/>
                  </a:schemeClr>
                </a:solidFill>
                <a:latin typeface="Calibri"/>
              </a:rPr>
              <a:t>Network</a:t>
            </a:r>
          </a:p>
        </p:txBody>
      </p:sp>
      <p:sp>
        <p:nvSpPr>
          <p:cNvPr id="87" name="TextBox 86">
            <a:extLst>
              <a:ext uri="{FF2B5EF4-FFF2-40B4-BE49-F238E27FC236}">
                <a16:creationId xmlns:a16="http://schemas.microsoft.com/office/drawing/2014/main" id="{4E76DCF2-607E-DF4C-8B6B-30263837CEC6}"/>
              </a:ext>
            </a:extLst>
          </p:cNvPr>
          <p:cNvSpPr txBox="1"/>
          <p:nvPr/>
        </p:nvSpPr>
        <p:spPr>
          <a:xfrm>
            <a:off x="5237021" y="1476501"/>
            <a:ext cx="1662368" cy="303609"/>
          </a:xfrm>
          <a:prstGeom prst="rect">
            <a:avLst/>
          </a:prstGeom>
          <a:noFill/>
        </p:spPr>
        <p:txBody>
          <a:bodyPr wrap="square" rtlCol="0">
            <a:spAutoFit/>
          </a:bodyPr>
          <a:lstStyle/>
          <a:p>
            <a:pPr algn="ctr"/>
            <a:r>
              <a:rPr lang="en-US" sz="1373">
                <a:solidFill>
                  <a:schemeClr val="bg2">
                    <a:lumMod val="25000"/>
                  </a:schemeClr>
                </a:solidFill>
                <a:latin typeface="Calibri"/>
              </a:rPr>
              <a:t>Metrics/logging</a:t>
            </a:r>
          </a:p>
        </p:txBody>
      </p:sp>
      <p:sp>
        <p:nvSpPr>
          <p:cNvPr id="88" name="TextBox 87">
            <a:extLst>
              <a:ext uri="{FF2B5EF4-FFF2-40B4-BE49-F238E27FC236}">
                <a16:creationId xmlns:a16="http://schemas.microsoft.com/office/drawing/2014/main" id="{25038340-4F50-FA40-B073-317424F11452}"/>
              </a:ext>
            </a:extLst>
          </p:cNvPr>
          <p:cNvSpPr txBox="1"/>
          <p:nvPr/>
        </p:nvSpPr>
        <p:spPr>
          <a:xfrm>
            <a:off x="6706546" y="1466897"/>
            <a:ext cx="748191" cy="303609"/>
          </a:xfrm>
          <a:prstGeom prst="rect">
            <a:avLst/>
          </a:prstGeom>
          <a:noFill/>
        </p:spPr>
        <p:txBody>
          <a:bodyPr wrap="square" rtlCol="0">
            <a:spAutoFit/>
          </a:bodyPr>
          <a:lstStyle/>
          <a:p>
            <a:pPr algn="ctr"/>
            <a:r>
              <a:rPr lang="en-US" sz="1373">
                <a:solidFill>
                  <a:schemeClr val="bg2">
                    <a:lumMod val="25000"/>
                  </a:schemeClr>
                </a:solidFill>
                <a:latin typeface="Calibri"/>
              </a:rPr>
              <a:t>CI/CD</a:t>
            </a:r>
          </a:p>
        </p:txBody>
      </p:sp>
      <p:sp>
        <p:nvSpPr>
          <p:cNvPr id="89" name="TextBox 88">
            <a:extLst>
              <a:ext uri="{FF2B5EF4-FFF2-40B4-BE49-F238E27FC236}">
                <a16:creationId xmlns:a16="http://schemas.microsoft.com/office/drawing/2014/main" id="{7A23C591-B55E-B24E-BEF6-410E86BC4CF0}"/>
              </a:ext>
            </a:extLst>
          </p:cNvPr>
          <p:cNvSpPr txBox="1"/>
          <p:nvPr/>
        </p:nvSpPr>
        <p:spPr>
          <a:xfrm>
            <a:off x="7455547" y="1466428"/>
            <a:ext cx="2122608" cy="303609"/>
          </a:xfrm>
          <a:prstGeom prst="rect">
            <a:avLst/>
          </a:prstGeom>
          <a:noFill/>
        </p:spPr>
        <p:txBody>
          <a:bodyPr wrap="square" rtlCol="0">
            <a:spAutoFit/>
          </a:bodyPr>
          <a:lstStyle/>
          <a:p>
            <a:pPr algn="ctr"/>
            <a:r>
              <a:rPr lang="en-US" sz="1373">
                <a:solidFill>
                  <a:schemeClr val="bg2">
                    <a:lumMod val="25000"/>
                  </a:schemeClr>
                </a:solidFill>
                <a:latin typeface="Calibri"/>
              </a:rPr>
              <a:t>Workload Placement</a:t>
            </a:r>
          </a:p>
        </p:txBody>
      </p:sp>
      <p:sp>
        <p:nvSpPr>
          <p:cNvPr id="74" name="Rectangle 73">
            <a:extLst>
              <a:ext uri="{FF2B5EF4-FFF2-40B4-BE49-F238E27FC236}">
                <a16:creationId xmlns:a16="http://schemas.microsoft.com/office/drawing/2014/main" id="{30C3A2A8-9B8C-A74D-85D7-D944287EE893}"/>
              </a:ext>
            </a:extLst>
          </p:cNvPr>
          <p:cNvSpPr/>
          <p:nvPr/>
        </p:nvSpPr>
        <p:spPr bwMode="auto">
          <a:xfrm>
            <a:off x="809574" y="1865603"/>
            <a:ext cx="10709905" cy="5229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HealthCare Cloud</a:t>
            </a:r>
          </a:p>
        </p:txBody>
      </p:sp>
      <p:sp>
        <p:nvSpPr>
          <p:cNvPr id="90" name="TextBox 89">
            <a:extLst>
              <a:ext uri="{FF2B5EF4-FFF2-40B4-BE49-F238E27FC236}">
                <a16:creationId xmlns:a16="http://schemas.microsoft.com/office/drawing/2014/main" id="{F3E12BEF-A52F-4140-8334-D38CC2526799}"/>
              </a:ext>
            </a:extLst>
          </p:cNvPr>
          <p:cNvSpPr txBox="1"/>
          <p:nvPr/>
        </p:nvSpPr>
        <p:spPr>
          <a:xfrm>
            <a:off x="9361511" y="1461170"/>
            <a:ext cx="2122608" cy="303609"/>
          </a:xfrm>
          <a:prstGeom prst="rect">
            <a:avLst/>
          </a:prstGeom>
          <a:noFill/>
        </p:spPr>
        <p:txBody>
          <a:bodyPr wrap="square" rtlCol="0">
            <a:spAutoFit/>
          </a:bodyPr>
          <a:lstStyle/>
          <a:p>
            <a:pPr algn="ctr"/>
            <a:r>
              <a:rPr lang="en-US" sz="1373">
                <a:solidFill>
                  <a:schemeClr val="bg2">
                    <a:lumMod val="25000"/>
                  </a:schemeClr>
                </a:solidFill>
                <a:latin typeface="Calibri"/>
              </a:rPr>
              <a:t>Security/ Monitoring</a:t>
            </a:r>
          </a:p>
        </p:txBody>
      </p:sp>
      <p:sp>
        <p:nvSpPr>
          <p:cNvPr id="8" name="Rectangle 7">
            <a:extLst>
              <a:ext uri="{FF2B5EF4-FFF2-40B4-BE49-F238E27FC236}">
                <a16:creationId xmlns:a16="http://schemas.microsoft.com/office/drawing/2014/main" id="{6FFCD557-4C08-7B43-A249-6B74954BFFE3}"/>
              </a:ext>
            </a:extLst>
          </p:cNvPr>
          <p:cNvSpPr/>
          <p:nvPr/>
        </p:nvSpPr>
        <p:spPr bwMode="auto">
          <a:xfrm>
            <a:off x="4378797" y="2900577"/>
            <a:ext cx="1796112" cy="1069140"/>
          </a:xfrm>
          <a:prstGeom prst="rect">
            <a:avLst/>
          </a:prstGeom>
          <a:solidFill>
            <a:schemeClr val="accent2">
              <a:lumMod val="20000"/>
              <a:lumOff val="80000"/>
              <a:alpha val="28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4CCBBE98-D73F-8240-B065-95905A1DDB9D}"/>
              </a:ext>
            </a:extLst>
          </p:cNvPr>
          <p:cNvSpPr txBox="1"/>
          <p:nvPr/>
        </p:nvSpPr>
        <p:spPr>
          <a:xfrm>
            <a:off x="5052192" y="3895214"/>
            <a:ext cx="538448" cy="615554"/>
          </a:xfrm>
          <a:prstGeom prst="rect">
            <a:avLst/>
          </a:prstGeom>
          <a:noFill/>
        </p:spPr>
        <p:txBody>
          <a:bodyPr wrap="none" lIns="179308" tIns="143447" rIns="179308" bIns="143447" rtlCol="0">
            <a:spAutoFit/>
          </a:bodyPr>
          <a:lstStyle/>
          <a:p>
            <a:pPr>
              <a:lnSpc>
                <a:spcPct val="90000"/>
              </a:lnSpc>
              <a:spcAft>
                <a:spcPts val="588"/>
              </a:spcAft>
            </a:pPr>
            <a:r>
              <a:rPr lang="en-US" sz="2353">
                <a:gradFill>
                  <a:gsLst>
                    <a:gs pos="2917">
                      <a:schemeClr val="tx1"/>
                    </a:gs>
                    <a:gs pos="30000">
                      <a:schemeClr val="tx1"/>
                    </a:gs>
                  </a:gsLst>
                  <a:lin ang="5400000" scaled="0"/>
                </a:gradFill>
              </a:rPr>
              <a:t>=</a:t>
            </a:r>
          </a:p>
        </p:txBody>
      </p:sp>
      <p:sp>
        <p:nvSpPr>
          <p:cNvPr id="10" name="TextBox 9">
            <a:extLst>
              <a:ext uri="{FF2B5EF4-FFF2-40B4-BE49-F238E27FC236}">
                <a16:creationId xmlns:a16="http://schemas.microsoft.com/office/drawing/2014/main" id="{233C7933-AAD1-4A4F-8AD7-12C619CC7DD9}"/>
              </a:ext>
            </a:extLst>
          </p:cNvPr>
          <p:cNvSpPr txBox="1"/>
          <p:nvPr/>
        </p:nvSpPr>
        <p:spPr>
          <a:xfrm>
            <a:off x="8739408" y="3901326"/>
            <a:ext cx="538448" cy="615554"/>
          </a:xfrm>
          <a:prstGeom prst="rect">
            <a:avLst/>
          </a:prstGeom>
          <a:noFill/>
        </p:spPr>
        <p:txBody>
          <a:bodyPr wrap="none" lIns="179308" tIns="143447" rIns="179308" bIns="143447" rtlCol="0">
            <a:spAutoFit/>
          </a:bodyPr>
          <a:lstStyle/>
          <a:p>
            <a:pPr>
              <a:lnSpc>
                <a:spcPct val="90000"/>
              </a:lnSpc>
              <a:spcAft>
                <a:spcPts val="588"/>
              </a:spcAft>
            </a:pPr>
            <a:r>
              <a:rPr lang="en-US" sz="2353">
                <a:gradFill>
                  <a:gsLst>
                    <a:gs pos="2917">
                      <a:schemeClr val="tx1"/>
                    </a:gs>
                    <a:gs pos="30000">
                      <a:schemeClr val="tx1"/>
                    </a:gs>
                  </a:gsLst>
                  <a:lin ang="5400000" scaled="0"/>
                </a:gradFill>
              </a:rPr>
              <a:t>+</a:t>
            </a:r>
          </a:p>
        </p:txBody>
      </p:sp>
      <p:sp>
        <p:nvSpPr>
          <p:cNvPr id="81" name="TextBox 80">
            <a:extLst>
              <a:ext uri="{FF2B5EF4-FFF2-40B4-BE49-F238E27FC236}">
                <a16:creationId xmlns:a16="http://schemas.microsoft.com/office/drawing/2014/main" id="{7519A0E9-6058-D749-93AE-0310989D088D}"/>
              </a:ext>
            </a:extLst>
          </p:cNvPr>
          <p:cNvSpPr txBox="1"/>
          <p:nvPr/>
        </p:nvSpPr>
        <p:spPr>
          <a:xfrm>
            <a:off x="7010765" y="3658215"/>
            <a:ext cx="538448" cy="615554"/>
          </a:xfrm>
          <a:prstGeom prst="rect">
            <a:avLst/>
          </a:prstGeom>
          <a:noFill/>
        </p:spPr>
        <p:txBody>
          <a:bodyPr wrap="none" lIns="179308" tIns="143447" rIns="179308" bIns="143447" rtlCol="0">
            <a:spAutoFit/>
          </a:bodyPr>
          <a:lstStyle/>
          <a:p>
            <a:pPr>
              <a:lnSpc>
                <a:spcPct val="90000"/>
              </a:lnSpc>
              <a:spcAft>
                <a:spcPts val="588"/>
              </a:spcAft>
            </a:pPr>
            <a:r>
              <a:rPr lang="en-US" sz="2353">
                <a:gradFill>
                  <a:gsLst>
                    <a:gs pos="2917">
                      <a:schemeClr val="tx1"/>
                    </a:gs>
                    <a:gs pos="30000">
                      <a:schemeClr val="tx1"/>
                    </a:gs>
                  </a:gsLst>
                  <a:lin ang="5400000" scaled="0"/>
                </a:gradFill>
              </a:rPr>
              <a:t>=</a:t>
            </a:r>
          </a:p>
        </p:txBody>
      </p:sp>
      <p:sp>
        <p:nvSpPr>
          <p:cNvPr id="91" name="TextBox 90">
            <a:extLst>
              <a:ext uri="{FF2B5EF4-FFF2-40B4-BE49-F238E27FC236}">
                <a16:creationId xmlns:a16="http://schemas.microsoft.com/office/drawing/2014/main" id="{BA662945-FAC4-0041-A207-D5C6BE781A04}"/>
              </a:ext>
            </a:extLst>
          </p:cNvPr>
          <p:cNvSpPr txBox="1"/>
          <p:nvPr/>
        </p:nvSpPr>
        <p:spPr>
          <a:xfrm>
            <a:off x="7078824" y="3108215"/>
            <a:ext cx="538448" cy="615554"/>
          </a:xfrm>
          <a:prstGeom prst="rect">
            <a:avLst/>
          </a:prstGeom>
          <a:noFill/>
        </p:spPr>
        <p:txBody>
          <a:bodyPr wrap="none" lIns="179308" tIns="143447" rIns="179308" bIns="143447" rtlCol="0">
            <a:spAutoFit/>
          </a:bodyPr>
          <a:lstStyle/>
          <a:p>
            <a:pPr>
              <a:lnSpc>
                <a:spcPct val="90000"/>
              </a:lnSpc>
              <a:spcAft>
                <a:spcPts val="588"/>
              </a:spcAft>
            </a:pPr>
            <a:r>
              <a:rPr lang="en-US" sz="2353">
                <a:gradFill>
                  <a:gsLst>
                    <a:gs pos="2917">
                      <a:schemeClr val="tx1"/>
                    </a:gs>
                    <a:gs pos="30000">
                      <a:schemeClr val="tx1"/>
                    </a:gs>
                  </a:gsLst>
                  <a:lin ang="5400000" scaled="0"/>
                </a:gradFill>
              </a:rPr>
              <a:t>+</a:t>
            </a:r>
          </a:p>
        </p:txBody>
      </p:sp>
      <p:grpSp>
        <p:nvGrpSpPr>
          <p:cNvPr id="35" name="Group 34">
            <a:extLst>
              <a:ext uri="{FF2B5EF4-FFF2-40B4-BE49-F238E27FC236}">
                <a16:creationId xmlns:a16="http://schemas.microsoft.com/office/drawing/2014/main" id="{C5F4EF0F-3CD7-7B48-AA5F-61821AB4AEBA}"/>
              </a:ext>
            </a:extLst>
          </p:cNvPr>
          <p:cNvGrpSpPr/>
          <p:nvPr/>
        </p:nvGrpSpPr>
        <p:grpSpPr>
          <a:xfrm>
            <a:off x="2617015" y="4169387"/>
            <a:ext cx="646347" cy="711285"/>
            <a:chOff x="2118087" y="4364705"/>
            <a:chExt cx="659223" cy="725455"/>
          </a:xfrm>
        </p:grpSpPr>
        <p:grpSp>
          <p:nvGrpSpPr>
            <p:cNvPr id="92" name="Group 91">
              <a:extLst>
                <a:ext uri="{FF2B5EF4-FFF2-40B4-BE49-F238E27FC236}">
                  <a16:creationId xmlns:a16="http://schemas.microsoft.com/office/drawing/2014/main" id="{C8419891-0DD6-4C47-8DBC-E3ABFAD88424}"/>
                </a:ext>
              </a:extLst>
            </p:cNvPr>
            <p:cNvGrpSpPr/>
            <p:nvPr/>
          </p:nvGrpSpPr>
          <p:grpSpPr>
            <a:xfrm>
              <a:off x="2124753" y="4364705"/>
              <a:ext cx="652557" cy="725455"/>
              <a:chOff x="3975096" y="3192462"/>
              <a:chExt cx="815194" cy="895523"/>
            </a:xfrm>
          </p:grpSpPr>
          <p:sp>
            <p:nvSpPr>
              <p:cNvPr id="93" name="Rectangle 92">
                <a:extLst>
                  <a:ext uri="{FF2B5EF4-FFF2-40B4-BE49-F238E27FC236}">
                    <a16:creationId xmlns:a16="http://schemas.microsoft.com/office/drawing/2014/main" id="{CB5084FD-AAF6-3B46-BC3D-AFFDC0FEA909}"/>
                  </a:ext>
                </a:extLst>
              </p:cNvPr>
              <p:cNvSpPr/>
              <p:nvPr/>
            </p:nvSpPr>
            <p:spPr bwMode="auto">
              <a:xfrm>
                <a:off x="3975096" y="3192462"/>
                <a:ext cx="815194" cy="895523"/>
              </a:xfrm>
              <a:prstGeom prst="rect">
                <a:avLst/>
              </a:prstGeom>
              <a:solidFill>
                <a:schemeClr val="bg1">
                  <a:lumMod val="95000"/>
                  <a:alpha val="88000"/>
                </a:schemeClr>
              </a:solidFill>
              <a:ln w="2222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808B4558-1D41-E945-AA23-E084F583E0C6}"/>
                  </a:ext>
                </a:extLst>
              </p:cNvPr>
              <p:cNvSpPr/>
              <p:nvPr/>
            </p:nvSpPr>
            <p:spPr bwMode="auto">
              <a:xfrm>
                <a:off x="40737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D67D079F-9838-DC41-A32B-25E2B063AD69}"/>
                  </a:ext>
                </a:extLst>
              </p:cNvPr>
              <p:cNvSpPr/>
              <p:nvPr/>
            </p:nvSpPr>
            <p:spPr bwMode="auto">
              <a:xfrm>
                <a:off x="40737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02552055-F8F5-B848-9AC2-0AC19D9F5730}"/>
                  </a:ext>
                </a:extLst>
              </p:cNvPr>
              <p:cNvSpPr/>
              <p:nvPr/>
            </p:nvSpPr>
            <p:spPr bwMode="auto">
              <a:xfrm>
                <a:off x="4226100" y="37409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83BE51B4-3E5D-4248-A69A-4A7361E163EE}"/>
                  </a:ext>
                </a:extLst>
              </p:cNvPr>
              <p:cNvSpPr/>
              <p:nvPr/>
            </p:nvSpPr>
            <p:spPr bwMode="auto">
              <a:xfrm>
                <a:off x="4226100" y="34361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extLst>
                  <a:ext uri="{FF2B5EF4-FFF2-40B4-BE49-F238E27FC236}">
                    <a16:creationId xmlns:a16="http://schemas.microsoft.com/office/drawing/2014/main" id="{F9641E0A-9EE4-5D47-A9FA-81DCFEBE25F4}"/>
                  </a:ext>
                </a:extLst>
              </p:cNvPr>
              <p:cNvSpPr/>
              <p:nvPr/>
            </p:nvSpPr>
            <p:spPr bwMode="auto">
              <a:xfrm>
                <a:off x="43785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A4FC730E-23D1-BE49-9317-41461299C843}"/>
                  </a:ext>
                </a:extLst>
              </p:cNvPr>
              <p:cNvSpPr/>
              <p:nvPr/>
            </p:nvSpPr>
            <p:spPr bwMode="auto">
              <a:xfrm>
                <a:off x="43785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8E509A53-5314-9D4E-8C9C-487DEBE13B92}"/>
                  </a:ext>
                </a:extLst>
              </p:cNvPr>
              <p:cNvSpPr/>
              <p:nvPr/>
            </p:nvSpPr>
            <p:spPr bwMode="auto">
              <a:xfrm>
                <a:off x="43785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5C3D616A-6FEA-B54F-96F1-C30F32AF880C}"/>
                  </a:ext>
                </a:extLst>
              </p:cNvPr>
              <p:cNvSpPr/>
              <p:nvPr/>
            </p:nvSpPr>
            <p:spPr bwMode="auto">
              <a:xfrm>
                <a:off x="40737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383909DA-7308-564B-B2BB-FD16A3283A5E}"/>
                </a:ext>
              </a:extLst>
            </p:cNvPr>
            <p:cNvSpPr/>
            <p:nvPr/>
          </p:nvSpPr>
          <p:spPr bwMode="auto">
            <a:xfrm>
              <a:off x="2118087" y="4364705"/>
              <a:ext cx="659223" cy="725455"/>
            </a:xfrm>
            <a:prstGeom prst="rect">
              <a:avLst/>
            </a:prstGeom>
            <a:solidFill>
              <a:schemeClr val="bg1">
                <a:lumMod val="95000"/>
                <a:alpha val="82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4AE1C3D1-89E1-9E40-B4D9-C6D2D981C735}"/>
              </a:ext>
            </a:extLst>
          </p:cNvPr>
          <p:cNvGrpSpPr/>
          <p:nvPr/>
        </p:nvGrpSpPr>
        <p:grpSpPr>
          <a:xfrm>
            <a:off x="4472647" y="3108215"/>
            <a:ext cx="646347" cy="711285"/>
            <a:chOff x="2118087" y="4364705"/>
            <a:chExt cx="659223" cy="725455"/>
          </a:xfrm>
        </p:grpSpPr>
        <p:grpSp>
          <p:nvGrpSpPr>
            <p:cNvPr id="105" name="Group 104">
              <a:extLst>
                <a:ext uri="{FF2B5EF4-FFF2-40B4-BE49-F238E27FC236}">
                  <a16:creationId xmlns:a16="http://schemas.microsoft.com/office/drawing/2014/main" id="{18114CA7-7A13-CC48-917E-BEF3AE8053CC}"/>
                </a:ext>
              </a:extLst>
            </p:cNvPr>
            <p:cNvGrpSpPr/>
            <p:nvPr/>
          </p:nvGrpSpPr>
          <p:grpSpPr>
            <a:xfrm>
              <a:off x="2124753" y="4364705"/>
              <a:ext cx="652557" cy="725455"/>
              <a:chOff x="3975096" y="3192462"/>
              <a:chExt cx="815194" cy="895523"/>
            </a:xfrm>
          </p:grpSpPr>
          <p:sp>
            <p:nvSpPr>
              <p:cNvPr id="107" name="Rectangle 106">
                <a:extLst>
                  <a:ext uri="{FF2B5EF4-FFF2-40B4-BE49-F238E27FC236}">
                    <a16:creationId xmlns:a16="http://schemas.microsoft.com/office/drawing/2014/main" id="{EFDFAD6D-7F3F-7D4D-B7EB-B0C85D871ACA}"/>
                  </a:ext>
                </a:extLst>
              </p:cNvPr>
              <p:cNvSpPr/>
              <p:nvPr/>
            </p:nvSpPr>
            <p:spPr bwMode="auto">
              <a:xfrm>
                <a:off x="3975096" y="3192462"/>
                <a:ext cx="815194" cy="895523"/>
              </a:xfrm>
              <a:prstGeom prst="rect">
                <a:avLst/>
              </a:prstGeom>
              <a:solidFill>
                <a:schemeClr val="bg1">
                  <a:lumMod val="95000"/>
                  <a:alpha val="88000"/>
                </a:schemeClr>
              </a:solidFill>
              <a:ln w="2222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94465025-E171-254B-9380-194D57C90CA1}"/>
                  </a:ext>
                </a:extLst>
              </p:cNvPr>
              <p:cNvSpPr/>
              <p:nvPr/>
            </p:nvSpPr>
            <p:spPr bwMode="auto">
              <a:xfrm>
                <a:off x="40737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27E66CEE-C574-3C4C-AC23-F59006C92899}"/>
                  </a:ext>
                </a:extLst>
              </p:cNvPr>
              <p:cNvSpPr/>
              <p:nvPr/>
            </p:nvSpPr>
            <p:spPr bwMode="auto">
              <a:xfrm>
                <a:off x="40737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D463C775-D1BF-B94A-9B6A-591554752CED}"/>
                  </a:ext>
                </a:extLst>
              </p:cNvPr>
              <p:cNvSpPr/>
              <p:nvPr/>
            </p:nvSpPr>
            <p:spPr bwMode="auto">
              <a:xfrm>
                <a:off x="4226100" y="37409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07A8A15E-CABD-F546-81C5-21AD5F02A1D5}"/>
                  </a:ext>
                </a:extLst>
              </p:cNvPr>
              <p:cNvSpPr/>
              <p:nvPr/>
            </p:nvSpPr>
            <p:spPr bwMode="auto">
              <a:xfrm>
                <a:off x="4226100" y="34361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A4861B0D-56FC-2145-A2E7-A1F014B52D2E}"/>
                  </a:ext>
                </a:extLst>
              </p:cNvPr>
              <p:cNvSpPr/>
              <p:nvPr/>
            </p:nvSpPr>
            <p:spPr bwMode="auto">
              <a:xfrm>
                <a:off x="43785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8E6A492D-DD87-474C-ADE3-ECC02ED4802B}"/>
                  </a:ext>
                </a:extLst>
              </p:cNvPr>
              <p:cNvSpPr/>
              <p:nvPr/>
            </p:nvSpPr>
            <p:spPr bwMode="auto">
              <a:xfrm>
                <a:off x="43785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extLst>
                  <a:ext uri="{FF2B5EF4-FFF2-40B4-BE49-F238E27FC236}">
                    <a16:creationId xmlns:a16="http://schemas.microsoft.com/office/drawing/2014/main" id="{1F2BC0FF-A97D-EB41-85C7-3C5F22DB4CD7}"/>
                  </a:ext>
                </a:extLst>
              </p:cNvPr>
              <p:cNvSpPr/>
              <p:nvPr/>
            </p:nvSpPr>
            <p:spPr bwMode="auto">
              <a:xfrm>
                <a:off x="43785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3B14B4DF-021E-F74A-BC49-99BD14433E1D}"/>
                  </a:ext>
                </a:extLst>
              </p:cNvPr>
              <p:cNvSpPr/>
              <p:nvPr/>
            </p:nvSpPr>
            <p:spPr bwMode="auto">
              <a:xfrm>
                <a:off x="40737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06" name="Rectangle 105">
              <a:extLst>
                <a:ext uri="{FF2B5EF4-FFF2-40B4-BE49-F238E27FC236}">
                  <a16:creationId xmlns:a16="http://schemas.microsoft.com/office/drawing/2014/main" id="{257D8B0F-1A63-E84D-B1E2-8C61E838A415}"/>
                </a:ext>
              </a:extLst>
            </p:cNvPr>
            <p:cNvSpPr/>
            <p:nvPr/>
          </p:nvSpPr>
          <p:spPr bwMode="auto">
            <a:xfrm>
              <a:off x="2118087" y="4364705"/>
              <a:ext cx="659223" cy="725455"/>
            </a:xfrm>
            <a:prstGeom prst="rect">
              <a:avLst/>
            </a:prstGeom>
            <a:solidFill>
              <a:schemeClr val="bg1">
                <a:lumMod val="95000"/>
                <a:alpha val="82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7" name="Group 116">
            <a:extLst>
              <a:ext uri="{FF2B5EF4-FFF2-40B4-BE49-F238E27FC236}">
                <a16:creationId xmlns:a16="http://schemas.microsoft.com/office/drawing/2014/main" id="{F62CB99E-4E2A-3244-8795-858C2B0A94E3}"/>
              </a:ext>
            </a:extLst>
          </p:cNvPr>
          <p:cNvGrpSpPr/>
          <p:nvPr/>
        </p:nvGrpSpPr>
        <p:grpSpPr>
          <a:xfrm>
            <a:off x="2650744" y="3299024"/>
            <a:ext cx="639811" cy="711285"/>
            <a:chOff x="3975096" y="3192462"/>
            <a:chExt cx="815194" cy="895523"/>
          </a:xfrm>
        </p:grpSpPr>
        <p:sp>
          <p:nvSpPr>
            <p:cNvPr id="119" name="Rectangle 118">
              <a:extLst>
                <a:ext uri="{FF2B5EF4-FFF2-40B4-BE49-F238E27FC236}">
                  <a16:creationId xmlns:a16="http://schemas.microsoft.com/office/drawing/2014/main" id="{1C5FBF9F-2757-2B46-87EF-E848C081B336}"/>
                </a:ext>
              </a:extLst>
            </p:cNvPr>
            <p:cNvSpPr/>
            <p:nvPr/>
          </p:nvSpPr>
          <p:spPr bwMode="auto">
            <a:xfrm>
              <a:off x="3975096" y="3192462"/>
              <a:ext cx="815194" cy="895523"/>
            </a:xfrm>
            <a:prstGeom prst="rect">
              <a:avLst/>
            </a:prstGeom>
            <a:solidFill>
              <a:schemeClr val="bg1">
                <a:lumMod val="95000"/>
                <a:alpha val="88000"/>
              </a:schemeClr>
            </a:solidFill>
            <a:ln w="2222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E0D65ABE-CBEB-DC4A-A5BF-9A40DA233061}"/>
                </a:ext>
              </a:extLst>
            </p:cNvPr>
            <p:cNvSpPr/>
            <p:nvPr/>
          </p:nvSpPr>
          <p:spPr bwMode="auto">
            <a:xfrm>
              <a:off x="40737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CD99A0A2-49C6-9142-87EA-A3AB20828D9D}"/>
                </a:ext>
              </a:extLst>
            </p:cNvPr>
            <p:cNvSpPr/>
            <p:nvPr/>
          </p:nvSpPr>
          <p:spPr bwMode="auto">
            <a:xfrm>
              <a:off x="40737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8A73CA05-AAE5-7A4B-B09B-304026492D0E}"/>
                </a:ext>
              </a:extLst>
            </p:cNvPr>
            <p:cNvSpPr/>
            <p:nvPr/>
          </p:nvSpPr>
          <p:spPr bwMode="auto">
            <a:xfrm>
              <a:off x="4226100" y="37409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4AF6962A-53AB-3C43-8CFF-09085F54FF27}"/>
                </a:ext>
              </a:extLst>
            </p:cNvPr>
            <p:cNvSpPr/>
            <p:nvPr/>
          </p:nvSpPr>
          <p:spPr bwMode="auto">
            <a:xfrm>
              <a:off x="4226100" y="34361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CBB3734D-5862-AC49-A4A6-D48ABE12AC35}"/>
                </a:ext>
              </a:extLst>
            </p:cNvPr>
            <p:cNvSpPr/>
            <p:nvPr/>
          </p:nvSpPr>
          <p:spPr bwMode="auto">
            <a:xfrm>
              <a:off x="43785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a:extLst>
                <a:ext uri="{FF2B5EF4-FFF2-40B4-BE49-F238E27FC236}">
                  <a16:creationId xmlns:a16="http://schemas.microsoft.com/office/drawing/2014/main" id="{3996E1EF-2FCA-354C-B1E9-EE3754CCDD0C}"/>
                </a:ext>
              </a:extLst>
            </p:cNvPr>
            <p:cNvSpPr/>
            <p:nvPr/>
          </p:nvSpPr>
          <p:spPr bwMode="auto">
            <a:xfrm>
              <a:off x="4378500" y="32837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C4669CFA-2956-7D4D-917C-9D96B28B4D24}"/>
                </a:ext>
              </a:extLst>
            </p:cNvPr>
            <p:cNvSpPr/>
            <p:nvPr/>
          </p:nvSpPr>
          <p:spPr bwMode="auto">
            <a:xfrm>
              <a:off x="4378500" y="35885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a:extLst>
                <a:ext uri="{FF2B5EF4-FFF2-40B4-BE49-F238E27FC236}">
                  <a16:creationId xmlns:a16="http://schemas.microsoft.com/office/drawing/2014/main" id="{78D62481-B60F-6745-94F5-42A32AAE50C9}"/>
                </a:ext>
              </a:extLst>
            </p:cNvPr>
            <p:cNvSpPr/>
            <p:nvPr/>
          </p:nvSpPr>
          <p:spPr bwMode="auto">
            <a:xfrm>
              <a:off x="4073700" y="3893331"/>
              <a:ext cx="304800" cy="10621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8" name="Rectangle 117">
            <a:extLst>
              <a:ext uri="{FF2B5EF4-FFF2-40B4-BE49-F238E27FC236}">
                <a16:creationId xmlns:a16="http://schemas.microsoft.com/office/drawing/2014/main" id="{CA9CB968-F7F5-D349-97DB-31AF989E9B60}"/>
              </a:ext>
            </a:extLst>
          </p:cNvPr>
          <p:cNvSpPr/>
          <p:nvPr/>
        </p:nvSpPr>
        <p:spPr bwMode="auto">
          <a:xfrm>
            <a:off x="2644208" y="3299024"/>
            <a:ext cx="646347" cy="711285"/>
          </a:xfrm>
          <a:prstGeom prst="rect">
            <a:avLst/>
          </a:prstGeom>
          <a:solidFill>
            <a:schemeClr val="accent2">
              <a:lumMod val="20000"/>
              <a:lumOff val="80000"/>
              <a:alpha val="82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8" name="TextBox 127">
            <a:extLst>
              <a:ext uri="{FF2B5EF4-FFF2-40B4-BE49-F238E27FC236}">
                <a16:creationId xmlns:a16="http://schemas.microsoft.com/office/drawing/2014/main" id="{28A14BF5-B216-E448-8D82-14C2569BB96F}"/>
              </a:ext>
            </a:extLst>
          </p:cNvPr>
          <p:cNvSpPr txBox="1"/>
          <p:nvPr/>
        </p:nvSpPr>
        <p:spPr>
          <a:xfrm>
            <a:off x="10305130" y="3161474"/>
            <a:ext cx="538448" cy="615554"/>
          </a:xfrm>
          <a:prstGeom prst="rect">
            <a:avLst/>
          </a:prstGeom>
          <a:noFill/>
        </p:spPr>
        <p:txBody>
          <a:bodyPr wrap="none" lIns="179308" tIns="143447" rIns="179308" bIns="143447" rtlCol="0">
            <a:spAutoFit/>
          </a:bodyPr>
          <a:lstStyle/>
          <a:p>
            <a:pPr>
              <a:lnSpc>
                <a:spcPct val="90000"/>
              </a:lnSpc>
              <a:spcAft>
                <a:spcPts val="588"/>
              </a:spcAft>
            </a:pPr>
            <a:r>
              <a:rPr lang="en-US" sz="2353">
                <a:gradFill>
                  <a:gsLst>
                    <a:gs pos="2917">
                      <a:schemeClr val="tx1"/>
                    </a:gs>
                    <a:gs pos="30000">
                      <a:schemeClr val="tx1"/>
                    </a:gs>
                  </a:gsLst>
                  <a:lin ang="5400000" scaled="0"/>
                </a:gradFill>
              </a:rPr>
              <a:t>+</a:t>
            </a:r>
          </a:p>
        </p:txBody>
      </p:sp>
      <p:sp>
        <p:nvSpPr>
          <p:cNvPr id="103" name="Rectangle 102">
            <a:extLst>
              <a:ext uri="{FF2B5EF4-FFF2-40B4-BE49-F238E27FC236}">
                <a16:creationId xmlns:a16="http://schemas.microsoft.com/office/drawing/2014/main" id="{601669D5-9E6B-B44D-A4FF-BB8CD0CA57A4}"/>
              </a:ext>
            </a:extLst>
          </p:cNvPr>
          <p:cNvSpPr/>
          <p:nvPr/>
        </p:nvSpPr>
        <p:spPr bwMode="auto">
          <a:xfrm>
            <a:off x="798082" y="5718198"/>
            <a:ext cx="10709905" cy="507237"/>
          </a:xfrm>
          <a:prstGeom prst="rect">
            <a:avLst/>
          </a:prstGeom>
          <a:gradFill flip="none" rotWithShape="1">
            <a:gsLst>
              <a:gs pos="9000">
                <a:schemeClr val="accent1">
                  <a:lumMod val="5000"/>
                  <a:lumOff val="95000"/>
                </a:schemeClr>
              </a:gs>
              <a:gs pos="27000">
                <a:schemeClr val="accent1">
                  <a:lumMod val="45000"/>
                  <a:lumOff val="55000"/>
                </a:schemeClr>
              </a:gs>
              <a:gs pos="83000">
                <a:schemeClr val="bg1">
                  <a:lumMod val="50000"/>
                </a:schemeClr>
              </a:gs>
              <a:gs pos="100000">
                <a:schemeClr val="accent1">
                  <a:lumMod val="30000"/>
                  <a:lumOff val="70000"/>
                </a:scheme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defTabSz="914297"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2019                                   2020                      2021            </a:t>
            </a:r>
            <a:r>
              <a:rPr lang="en-US" sz="2353">
                <a:solidFill>
                  <a:schemeClr val="tx1"/>
                </a:solidFill>
                <a:ea typeface="Segoe UI" pitchFamily="34" charset="0"/>
                <a:cs typeface="Segoe UI" pitchFamily="34" charset="0"/>
              </a:rPr>
              <a:t>Future</a:t>
            </a:r>
          </a:p>
        </p:txBody>
      </p:sp>
      <p:sp>
        <p:nvSpPr>
          <p:cNvPr id="62" name="5-Point Star 61">
            <a:extLst>
              <a:ext uri="{FF2B5EF4-FFF2-40B4-BE49-F238E27FC236}">
                <a16:creationId xmlns:a16="http://schemas.microsoft.com/office/drawing/2014/main" id="{B729A3EF-D9FB-164D-B681-AD3CF12A9C7B}"/>
              </a:ext>
            </a:extLst>
          </p:cNvPr>
          <p:cNvSpPr/>
          <p:nvPr/>
        </p:nvSpPr>
        <p:spPr bwMode="auto">
          <a:xfrm>
            <a:off x="6146651" y="4887831"/>
            <a:ext cx="505069" cy="368597"/>
          </a:xfrm>
          <a:prstGeom prst="star5">
            <a:avLst/>
          </a:prstGeom>
          <a:solidFill>
            <a:schemeClr val="accent1"/>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ight Arrow 30">
            <a:extLst>
              <a:ext uri="{FF2B5EF4-FFF2-40B4-BE49-F238E27FC236}">
                <a16:creationId xmlns:a16="http://schemas.microsoft.com/office/drawing/2014/main" id="{9A10B4C1-F653-A64B-BC63-3D9142C2CBE7}"/>
              </a:ext>
            </a:extLst>
          </p:cNvPr>
          <p:cNvSpPr/>
          <p:nvPr/>
        </p:nvSpPr>
        <p:spPr bwMode="auto">
          <a:xfrm>
            <a:off x="809572" y="5020166"/>
            <a:ext cx="5622965" cy="905407"/>
          </a:xfrm>
          <a:prstGeom prst="rightArrow">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defTabSz="914297" fontAlgn="base">
              <a:lnSpc>
                <a:spcPct val="90000"/>
              </a:lnSpc>
              <a:spcBef>
                <a:spcPct val="0"/>
              </a:spcBef>
              <a:spcAft>
                <a:spcPct val="0"/>
              </a:spcAft>
            </a:pPr>
            <a:r>
              <a:rPr lang="en-US" sz="1373" b="1">
                <a:solidFill>
                  <a:schemeClr val="accent1"/>
                </a:solidFill>
                <a:ea typeface="Segoe UI" pitchFamily="34" charset="0"/>
                <a:cs typeface="Segoe UI" pitchFamily="34" charset="0"/>
              </a:rPr>
              <a:t>Core Teams Spend time Building Components &amp; Services </a:t>
            </a:r>
          </a:p>
        </p:txBody>
      </p:sp>
      <p:sp>
        <p:nvSpPr>
          <p:cNvPr id="116" name="Rectangle 115">
            <a:extLst>
              <a:ext uri="{FF2B5EF4-FFF2-40B4-BE49-F238E27FC236}">
                <a16:creationId xmlns:a16="http://schemas.microsoft.com/office/drawing/2014/main" id="{7BC5E529-27C5-224E-ADEF-8F47CA8429AD}"/>
              </a:ext>
            </a:extLst>
          </p:cNvPr>
          <p:cNvSpPr/>
          <p:nvPr/>
        </p:nvSpPr>
        <p:spPr>
          <a:xfrm>
            <a:off x="445898" y="2362175"/>
            <a:ext cx="346913" cy="3356024"/>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39" tIns="45719" rIns="91439" bIns="45719" numCol="1" spcCol="0" rtlCol="0" fromWordArt="0" anchor="ctr" anchorCtr="0" forceAA="0" compatLnSpc="1">
            <a:prstTxWarp prst="textNoShape">
              <a:avLst/>
            </a:prstTxWarp>
            <a:noAutofit/>
          </a:bodyPr>
          <a:lstStyle/>
          <a:p>
            <a:pPr algn="ctr"/>
            <a:r>
              <a:rPr lang="en-US" b="1"/>
              <a:t>Automation &amp; Tools </a:t>
            </a:r>
          </a:p>
        </p:txBody>
      </p:sp>
    </p:spTree>
    <p:extLst>
      <p:ext uri="{BB962C8B-B14F-4D97-AF65-F5344CB8AC3E}">
        <p14:creationId xmlns:p14="http://schemas.microsoft.com/office/powerpoint/2010/main" val="3484847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5930893" y="3519552"/>
            <a:ext cx="823081" cy="276999"/>
          </a:xfrm>
          <a:prstGeom prst="rect">
            <a:avLst/>
          </a:prstGeom>
          <a:noFill/>
        </p:spPr>
        <p:txBody>
          <a:bodyPr wrap="square" rtlCol="0">
            <a:spAutoFit/>
          </a:bodyPr>
          <a:lstStyle/>
          <a:p>
            <a:pPr algn="ctr"/>
            <a:r>
              <a:rPr lang="en-US" sz="1200" b="1">
                <a:solidFill>
                  <a:schemeClr val="accent1"/>
                </a:solidFill>
                <a:ea typeface="Helvetica Light" charset="0"/>
                <a:cs typeface="Helvetica Light" charset="0"/>
              </a:rPr>
              <a:t>PUBLIC</a:t>
            </a:r>
          </a:p>
        </p:txBody>
      </p:sp>
      <p:sp>
        <p:nvSpPr>
          <p:cNvPr id="51" name="TextBox 50"/>
          <p:cNvSpPr txBox="1"/>
          <p:nvPr/>
        </p:nvSpPr>
        <p:spPr>
          <a:xfrm>
            <a:off x="2495543" y="1124080"/>
            <a:ext cx="1810947" cy="1754326"/>
          </a:xfrm>
          <a:prstGeom prst="rect">
            <a:avLst/>
          </a:prstGeom>
          <a:noFill/>
          <a:ln>
            <a:noFill/>
            <a:prstDash val="sysDash"/>
          </a:ln>
        </p:spPr>
        <p:txBody>
          <a:bodyPr wrap="square" rtlCol="0" anchor="ctr">
            <a:spAutoFit/>
          </a:bodyPr>
          <a:lstStyle/>
          <a:p>
            <a:r>
              <a:rPr lang="en-US" sz="900" b="1">
                <a:solidFill>
                  <a:srgbClr val="626262"/>
                </a:solidFill>
                <a:cs typeface="Helvetica Light"/>
              </a:rPr>
              <a:t>Reasons to go public</a:t>
            </a:r>
          </a:p>
          <a:p>
            <a:pPr marL="128585" indent="-128585">
              <a:buFont typeface="Arial" charset="0"/>
              <a:buChar char="•"/>
            </a:pPr>
            <a:r>
              <a:rPr lang="en-US" sz="900" b="1">
                <a:solidFill>
                  <a:srgbClr val="626262"/>
                </a:solidFill>
                <a:cs typeface="Helvetica Light"/>
              </a:rPr>
              <a:t>Commercial </a:t>
            </a:r>
            <a:r>
              <a:rPr lang="en-US" sz="900">
                <a:solidFill>
                  <a:srgbClr val="626262"/>
                </a:solidFill>
                <a:cs typeface="Helvetica Light"/>
              </a:rPr>
              <a:t>intent</a:t>
            </a:r>
            <a:endParaRPr lang="en-US" sz="900" b="1">
              <a:solidFill>
                <a:srgbClr val="626262"/>
              </a:solidFill>
              <a:cs typeface="Helvetica Light"/>
            </a:endParaRPr>
          </a:p>
          <a:p>
            <a:pPr marL="128585" indent="-128585">
              <a:buFont typeface="Arial" charset="0"/>
              <a:buChar char="•"/>
            </a:pPr>
            <a:r>
              <a:rPr lang="en-US" sz="900" b="1">
                <a:solidFill>
                  <a:srgbClr val="626262"/>
                </a:solidFill>
                <a:cs typeface="Helvetica Light"/>
              </a:rPr>
              <a:t>Volatile</a:t>
            </a:r>
            <a:r>
              <a:rPr lang="en-US" sz="900">
                <a:solidFill>
                  <a:srgbClr val="626262"/>
                </a:solidFill>
                <a:cs typeface="Helvetica Light"/>
              </a:rPr>
              <a:t> Workload</a:t>
            </a:r>
          </a:p>
          <a:p>
            <a:pPr marL="128585" indent="-128585">
              <a:buFont typeface="Arial" charset="0"/>
              <a:buChar char="•"/>
            </a:pPr>
            <a:r>
              <a:rPr lang="en-US" sz="900" b="1">
                <a:solidFill>
                  <a:srgbClr val="626262"/>
                </a:solidFill>
                <a:cs typeface="Helvetica Light"/>
              </a:rPr>
              <a:t>Internet-facing B2C</a:t>
            </a:r>
            <a:r>
              <a:rPr lang="en-US" sz="900">
                <a:solidFill>
                  <a:srgbClr val="626262"/>
                </a:solidFill>
                <a:cs typeface="Helvetica Light"/>
              </a:rPr>
              <a:t> or geographically sensitive consumption</a:t>
            </a:r>
          </a:p>
          <a:p>
            <a:pPr marL="128585" indent="-128585">
              <a:buFont typeface="Arial" charset="0"/>
              <a:buChar char="•"/>
            </a:pPr>
            <a:r>
              <a:rPr lang="en-US" sz="900">
                <a:solidFill>
                  <a:srgbClr val="626262"/>
                </a:solidFill>
                <a:cs typeface="Helvetica Light"/>
              </a:rPr>
              <a:t>Workload </a:t>
            </a:r>
            <a:r>
              <a:rPr lang="en-US" sz="900" b="1">
                <a:solidFill>
                  <a:srgbClr val="626262"/>
                </a:solidFill>
                <a:cs typeface="Helvetica Light"/>
              </a:rPr>
              <a:t>Quarantine</a:t>
            </a:r>
          </a:p>
          <a:p>
            <a:pPr marL="128585" indent="-128585">
              <a:buFont typeface="Arial" charset="0"/>
              <a:buChar char="•"/>
            </a:pPr>
            <a:r>
              <a:rPr lang="en-US" sz="900">
                <a:solidFill>
                  <a:srgbClr val="626262"/>
                </a:solidFill>
                <a:cs typeface="Helvetica Light"/>
              </a:rPr>
              <a:t>Un-adopted/</a:t>
            </a:r>
            <a:r>
              <a:rPr lang="en-US" sz="900" b="1">
                <a:solidFill>
                  <a:srgbClr val="626262"/>
                </a:solidFill>
                <a:cs typeface="Helvetica Light"/>
              </a:rPr>
              <a:t>emerging</a:t>
            </a:r>
            <a:r>
              <a:rPr lang="en-US" sz="900">
                <a:solidFill>
                  <a:srgbClr val="626262"/>
                </a:solidFill>
                <a:cs typeface="Helvetica Light"/>
              </a:rPr>
              <a:t> Tech</a:t>
            </a:r>
          </a:p>
          <a:p>
            <a:pPr marL="128585" indent="-128585">
              <a:buFont typeface="Arial" charset="0"/>
              <a:buChar char="•"/>
            </a:pPr>
            <a:r>
              <a:rPr lang="en-US" sz="900">
                <a:solidFill>
                  <a:srgbClr val="626262"/>
                </a:solidFill>
                <a:cs typeface="Helvetica Light"/>
              </a:rPr>
              <a:t>Critical </a:t>
            </a:r>
            <a:r>
              <a:rPr lang="en-US" sz="900" b="1">
                <a:solidFill>
                  <a:srgbClr val="626262"/>
                </a:solidFill>
                <a:cs typeface="Helvetica Light"/>
              </a:rPr>
              <a:t>feature</a:t>
            </a:r>
            <a:r>
              <a:rPr lang="en-US" sz="900">
                <a:solidFill>
                  <a:srgbClr val="626262"/>
                </a:solidFill>
                <a:cs typeface="Helvetica Light"/>
              </a:rPr>
              <a:t> availability</a:t>
            </a:r>
          </a:p>
          <a:p>
            <a:endParaRPr lang="en-US" sz="900">
              <a:solidFill>
                <a:srgbClr val="626262"/>
              </a:solidFill>
              <a:cs typeface="Helvetica Light"/>
            </a:endParaRPr>
          </a:p>
          <a:p>
            <a:r>
              <a:rPr lang="en-US" sz="900" b="1">
                <a:solidFill>
                  <a:schemeClr val="accent1"/>
                </a:solidFill>
                <a:cs typeface="Helvetica Light"/>
              </a:rPr>
              <a:t>Otherwise, default to on-</a:t>
            </a:r>
            <a:r>
              <a:rPr lang="en-US" sz="900" b="1" err="1">
                <a:solidFill>
                  <a:schemeClr val="accent1"/>
                </a:solidFill>
                <a:cs typeface="Helvetica Light"/>
              </a:rPr>
              <a:t>prem</a:t>
            </a:r>
            <a:r>
              <a:rPr lang="en-US" sz="900" b="1">
                <a:solidFill>
                  <a:schemeClr val="accent1"/>
                </a:solidFill>
                <a:cs typeface="Helvetica Light"/>
              </a:rPr>
              <a:t> private cloud.</a:t>
            </a:r>
          </a:p>
        </p:txBody>
      </p:sp>
      <p:sp>
        <p:nvSpPr>
          <p:cNvPr id="70" name="Oval 69"/>
          <p:cNvSpPr/>
          <p:nvPr/>
        </p:nvSpPr>
        <p:spPr>
          <a:xfrm>
            <a:off x="2405953" y="2971800"/>
            <a:ext cx="969963" cy="99099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a:solidFill>
                  <a:srgbClr val="E87722"/>
                </a:solidFill>
              </a:rPr>
              <a:t>Developer</a:t>
            </a:r>
          </a:p>
          <a:p>
            <a:pPr algn="ctr"/>
            <a:r>
              <a:rPr lang="en-US" sz="900" b="1">
                <a:solidFill>
                  <a:srgbClr val="E87722"/>
                </a:solidFill>
              </a:rPr>
              <a:t>Needs</a:t>
            </a:r>
          </a:p>
          <a:p>
            <a:pPr algn="ctr"/>
            <a:r>
              <a:rPr lang="en-US" sz="900" b="1">
                <a:solidFill>
                  <a:srgbClr val="E87722"/>
                </a:solidFill>
              </a:rPr>
              <a:t>Hosting</a:t>
            </a:r>
          </a:p>
        </p:txBody>
      </p:sp>
      <p:sp>
        <p:nvSpPr>
          <p:cNvPr id="21" name="TextBox 20"/>
          <p:cNvSpPr txBox="1"/>
          <p:nvPr/>
        </p:nvSpPr>
        <p:spPr>
          <a:xfrm>
            <a:off x="4504867" y="4819209"/>
            <a:ext cx="546839" cy="276999"/>
          </a:xfrm>
          <a:prstGeom prst="rect">
            <a:avLst/>
          </a:prstGeom>
          <a:noFill/>
        </p:spPr>
        <p:txBody>
          <a:bodyPr wrap="square" rtlCol="0">
            <a:spAutoFit/>
          </a:bodyPr>
          <a:lstStyle/>
          <a:p>
            <a:pPr algn="ctr"/>
            <a:r>
              <a:rPr lang="en-US" sz="1200" b="1">
                <a:solidFill>
                  <a:schemeClr val="accent1"/>
                </a:solidFill>
                <a:ea typeface="Helvetica Light" charset="0"/>
                <a:cs typeface="Helvetica Light" charset="0"/>
              </a:rPr>
              <a:t>NO</a:t>
            </a:r>
          </a:p>
        </p:txBody>
      </p:sp>
      <p:sp>
        <p:nvSpPr>
          <p:cNvPr id="22" name="TextBox 21"/>
          <p:cNvSpPr txBox="1"/>
          <p:nvPr/>
        </p:nvSpPr>
        <p:spPr>
          <a:xfrm>
            <a:off x="8132765" y="1219319"/>
            <a:ext cx="2137073" cy="1384995"/>
          </a:xfrm>
          <a:prstGeom prst="rect">
            <a:avLst/>
          </a:prstGeom>
          <a:noFill/>
        </p:spPr>
        <p:txBody>
          <a:bodyPr wrap="square" rtlCol="0">
            <a:spAutoFit/>
          </a:bodyPr>
          <a:lstStyle/>
          <a:p>
            <a:r>
              <a:rPr lang="en-US" sz="1200">
                <a:solidFill>
                  <a:schemeClr val="accent1"/>
                </a:solidFill>
                <a:ea typeface="Helvetica Light" charset="0"/>
                <a:cs typeface="Helvetica Light" charset="0"/>
              </a:rPr>
              <a:t>On-</a:t>
            </a:r>
            <a:r>
              <a:rPr lang="en-US" sz="1200" err="1">
                <a:solidFill>
                  <a:schemeClr val="accent1"/>
                </a:solidFill>
                <a:ea typeface="Helvetica Light" charset="0"/>
                <a:cs typeface="Helvetica Light" charset="0"/>
              </a:rPr>
              <a:t>prem</a:t>
            </a:r>
            <a:r>
              <a:rPr lang="en-US" sz="1200">
                <a:solidFill>
                  <a:schemeClr val="accent1"/>
                </a:solidFill>
                <a:ea typeface="Helvetica Light" charset="0"/>
                <a:cs typeface="Helvetica Light" charset="0"/>
              </a:rPr>
              <a:t> private cloud is the </a:t>
            </a:r>
            <a:r>
              <a:rPr lang="en-US" sz="1200" b="1">
                <a:solidFill>
                  <a:schemeClr val="accent1"/>
                </a:solidFill>
                <a:ea typeface="Helvetica Light" charset="0"/>
                <a:cs typeface="Helvetica Light" charset="0"/>
              </a:rPr>
              <a:t>default</a:t>
            </a:r>
            <a:r>
              <a:rPr lang="en-US" sz="1200">
                <a:solidFill>
                  <a:schemeClr val="accent1"/>
                </a:solidFill>
                <a:ea typeface="Helvetica Light" charset="0"/>
                <a:cs typeface="Helvetica Light" charset="0"/>
              </a:rPr>
              <a:t> </a:t>
            </a:r>
            <a:r>
              <a:rPr lang="mr-IN" sz="1200">
                <a:solidFill>
                  <a:schemeClr val="accent1"/>
                </a:solidFill>
                <a:ea typeface="Helvetica Light" charset="0"/>
                <a:cs typeface="Helvetica Light" charset="0"/>
              </a:rPr>
              <a:t>–</a:t>
            </a:r>
            <a:r>
              <a:rPr lang="en-US" sz="1200">
                <a:solidFill>
                  <a:schemeClr val="accent1"/>
                </a:solidFill>
                <a:ea typeface="Helvetica Light" charset="0"/>
                <a:cs typeface="Helvetica Light" charset="0"/>
              </a:rPr>
              <a:t> it leverages our modernization to cloud while utilizing the assets in the data centers we already own adjacent to other related applications or data.</a:t>
            </a:r>
          </a:p>
        </p:txBody>
      </p:sp>
      <p:sp>
        <p:nvSpPr>
          <p:cNvPr id="24" name="Title 2"/>
          <p:cNvSpPr>
            <a:spLocks noGrp="1"/>
          </p:cNvSpPr>
          <p:nvPr>
            <p:ph type="title"/>
          </p:nvPr>
        </p:nvSpPr>
        <p:spPr>
          <a:xfrm>
            <a:off x="223790" y="580147"/>
            <a:ext cx="10982036" cy="434975"/>
          </a:xfrm>
        </p:spPr>
        <p:txBody>
          <a:bodyPr/>
          <a:lstStyle/>
          <a:p>
            <a:r>
              <a:rPr lang="en-US"/>
              <a:t> </a:t>
            </a:r>
            <a:r>
              <a:rPr lang="en-US" sz="2667" b="1"/>
              <a:t>Health Care Cloud | </a:t>
            </a:r>
            <a:r>
              <a:rPr lang="en-US" sz="2667" b="1">
                <a:solidFill>
                  <a:schemeClr val="accent1"/>
                </a:solidFill>
              </a:rPr>
              <a:t>2018 Workload Placement Decision Tree</a:t>
            </a:r>
          </a:p>
        </p:txBody>
      </p:sp>
      <p:sp>
        <p:nvSpPr>
          <p:cNvPr id="26" name="Oval 25"/>
          <p:cNvSpPr/>
          <p:nvPr/>
        </p:nvSpPr>
        <p:spPr>
          <a:xfrm>
            <a:off x="4135437" y="2971800"/>
            <a:ext cx="969963" cy="99099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a:solidFill>
                  <a:srgbClr val="E87722"/>
                </a:solidFill>
              </a:rPr>
              <a:t>Cloud</a:t>
            </a:r>
          </a:p>
          <a:p>
            <a:pPr algn="ctr"/>
            <a:r>
              <a:rPr lang="en-US" sz="900" b="1">
                <a:solidFill>
                  <a:srgbClr val="E87722"/>
                </a:solidFill>
              </a:rPr>
              <a:t>Ready?</a:t>
            </a:r>
          </a:p>
        </p:txBody>
      </p:sp>
      <p:sp>
        <p:nvSpPr>
          <p:cNvPr id="27" name="Oval 26"/>
          <p:cNvSpPr/>
          <p:nvPr/>
        </p:nvSpPr>
        <p:spPr>
          <a:xfrm>
            <a:off x="7162801" y="4724400"/>
            <a:ext cx="969963" cy="99099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err="1">
                <a:solidFill>
                  <a:srgbClr val="E87722"/>
                </a:solidFill>
              </a:rPr>
              <a:t>VMaaS</a:t>
            </a:r>
            <a:endParaRPr lang="en-US" sz="900" b="1">
              <a:solidFill>
                <a:srgbClr val="E87722"/>
              </a:solidFill>
            </a:endParaRPr>
          </a:p>
          <a:p>
            <a:pPr algn="ctr"/>
            <a:r>
              <a:rPr lang="en-US" sz="900" b="1">
                <a:solidFill>
                  <a:srgbClr val="E87722"/>
                </a:solidFill>
              </a:rPr>
              <a:t>(UCI)</a:t>
            </a:r>
          </a:p>
        </p:txBody>
      </p:sp>
      <p:sp>
        <p:nvSpPr>
          <p:cNvPr id="28" name="Oval 27"/>
          <p:cNvSpPr/>
          <p:nvPr/>
        </p:nvSpPr>
        <p:spPr>
          <a:xfrm>
            <a:off x="5572759" y="2209800"/>
            <a:ext cx="969963" cy="99099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a:solidFill>
                  <a:srgbClr val="E87722"/>
                </a:solidFill>
              </a:rPr>
              <a:t>Public</a:t>
            </a:r>
          </a:p>
          <a:p>
            <a:pPr algn="ctr"/>
            <a:r>
              <a:rPr lang="en-US" sz="900" b="1">
                <a:solidFill>
                  <a:srgbClr val="E87722"/>
                </a:solidFill>
              </a:rPr>
              <a:t>or </a:t>
            </a:r>
          </a:p>
          <a:p>
            <a:pPr algn="ctr"/>
            <a:r>
              <a:rPr lang="en-US" sz="900" b="1">
                <a:solidFill>
                  <a:srgbClr val="E87722"/>
                </a:solidFill>
              </a:rPr>
              <a:t>Private?</a:t>
            </a:r>
          </a:p>
        </p:txBody>
      </p:sp>
      <p:cxnSp>
        <p:nvCxnSpPr>
          <p:cNvPr id="8" name="Straight Arrow Connector 7"/>
          <p:cNvCxnSpPr>
            <a:cxnSpLocks/>
            <a:stCxn id="70" idx="6"/>
            <a:endCxn id="26" idx="2"/>
          </p:cNvCxnSpPr>
          <p:nvPr/>
        </p:nvCxnSpPr>
        <p:spPr>
          <a:xfrm>
            <a:off x="3375915" y="3467297"/>
            <a:ext cx="75952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26" idx="4"/>
            <a:endCxn id="27" idx="2"/>
          </p:cNvCxnSpPr>
          <p:nvPr/>
        </p:nvCxnSpPr>
        <p:spPr>
          <a:xfrm rot="16200000" flipH="1">
            <a:off x="5263059" y="3320155"/>
            <a:ext cx="1257103" cy="2542381"/>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558562" y="2724037"/>
            <a:ext cx="546839" cy="276999"/>
          </a:xfrm>
          <a:prstGeom prst="rect">
            <a:avLst/>
          </a:prstGeom>
          <a:noFill/>
        </p:spPr>
        <p:txBody>
          <a:bodyPr wrap="square" rtlCol="0">
            <a:spAutoFit/>
          </a:bodyPr>
          <a:lstStyle/>
          <a:p>
            <a:pPr algn="ctr"/>
            <a:r>
              <a:rPr lang="en-US" sz="1200" b="1">
                <a:solidFill>
                  <a:schemeClr val="accent1"/>
                </a:solidFill>
                <a:ea typeface="Helvetica Light" charset="0"/>
                <a:cs typeface="Helvetica Light" charset="0"/>
              </a:rPr>
              <a:t>YES</a:t>
            </a:r>
          </a:p>
        </p:txBody>
      </p:sp>
      <p:cxnSp>
        <p:nvCxnSpPr>
          <p:cNvPr id="35" name="Straight Arrow Connector 34"/>
          <p:cNvCxnSpPr>
            <a:cxnSpLocks/>
            <a:stCxn id="26" idx="0"/>
            <a:endCxn id="28" idx="2"/>
          </p:cNvCxnSpPr>
          <p:nvPr/>
        </p:nvCxnSpPr>
        <p:spPr>
          <a:xfrm rot="5400000" flipH="1" flipV="1">
            <a:off x="4963338" y="2362381"/>
            <a:ext cx="266503" cy="95233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7122265" y="1320689"/>
            <a:ext cx="969963" cy="99099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a:solidFill>
                  <a:srgbClr val="E87722"/>
                </a:solidFill>
              </a:rPr>
              <a:t>OSFI</a:t>
            </a:r>
          </a:p>
          <a:p>
            <a:pPr algn="ctr"/>
            <a:r>
              <a:rPr lang="en-US" sz="900" b="1">
                <a:solidFill>
                  <a:srgbClr val="E87722"/>
                </a:solidFill>
              </a:rPr>
              <a:t>or</a:t>
            </a:r>
          </a:p>
          <a:p>
            <a:pPr algn="ctr"/>
            <a:r>
              <a:rPr lang="en-US" sz="900" b="1">
                <a:solidFill>
                  <a:srgbClr val="E87722"/>
                </a:solidFill>
              </a:rPr>
              <a:t>OSE</a:t>
            </a:r>
          </a:p>
        </p:txBody>
      </p:sp>
      <p:sp>
        <p:nvSpPr>
          <p:cNvPr id="39" name="Oval 38"/>
          <p:cNvSpPr/>
          <p:nvPr/>
        </p:nvSpPr>
        <p:spPr>
          <a:xfrm>
            <a:off x="7144112" y="3048000"/>
            <a:ext cx="969963" cy="99099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a:solidFill>
                  <a:srgbClr val="E87722"/>
                </a:solidFill>
              </a:rPr>
              <a:t>Azure</a:t>
            </a:r>
          </a:p>
          <a:p>
            <a:pPr algn="ctr"/>
            <a:r>
              <a:rPr lang="en-US" sz="900" b="1">
                <a:solidFill>
                  <a:srgbClr val="E87722"/>
                </a:solidFill>
              </a:rPr>
              <a:t>or</a:t>
            </a:r>
            <a:br>
              <a:rPr lang="en-US" sz="900" b="1">
                <a:solidFill>
                  <a:srgbClr val="E87722"/>
                </a:solidFill>
              </a:rPr>
            </a:br>
            <a:r>
              <a:rPr lang="en-US" sz="900" b="1">
                <a:solidFill>
                  <a:srgbClr val="E87722"/>
                </a:solidFill>
              </a:rPr>
              <a:t>AWS</a:t>
            </a:r>
          </a:p>
        </p:txBody>
      </p:sp>
      <p:cxnSp>
        <p:nvCxnSpPr>
          <p:cNvPr id="40" name="Straight Arrow Connector 39"/>
          <p:cNvCxnSpPr>
            <a:stCxn id="28" idx="0"/>
          </p:cNvCxnSpPr>
          <p:nvPr/>
        </p:nvCxnSpPr>
        <p:spPr>
          <a:xfrm rot="5400000" flipH="1" flipV="1">
            <a:off x="6386194" y="1433196"/>
            <a:ext cx="448153" cy="110505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8" idx="4"/>
            <a:endCxn id="39" idx="2"/>
          </p:cNvCxnSpPr>
          <p:nvPr/>
        </p:nvCxnSpPr>
        <p:spPr>
          <a:xfrm rot="16200000" flipH="1">
            <a:off x="6429575" y="2828960"/>
            <a:ext cx="342703" cy="108637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933143" y="1494240"/>
            <a:ext cx="903312" cy="276999"/>
          </a:xfrm>
          <a:prstGeom prst="rect">
            <a:avLst/>
          </a:prstGeom>
          <a:noFill/>
        </p:spPr>
        <p:txBody>
          <a:bodyPr wrap="square" rtlCol="0">
            <a:spAutoFit/>
          </a:bodyPr>
          <a:lstStyle/>
          <a:p>
            <a:pPr algn="ctr"/>
            <a:r>
              <a:rPr lang="en-US" sz="1200" b="1">
                <a:solidFill>
                  <a:schemeClr val="accent1"/>
                </a:solidFill>
                <a:ea typeface="Helvetica Light" charset="0"/>
                <a:cs typeface="Helvetica Light" charset="0"/>
              </a:rPr>
              <a:t>PRIVATE</a:t>
            </a:r>
          </a:p>
        </p:txBody>
      </p:sp>
      <p:sp>
        <p:nvSpPr>
          <p:cNvPr id="19" name="Left Brace 18"/>
          <p:cNvSpPr/>
          <p:nvPr/>
        </p:nvSpPr>
        <p:spPr>
          <a:xfrm rot="10800000">
            <a:off x="4340578" y="1282187"/>
            <a:ext cx="102151" cy="1471084"/>
          </a:xfrm>
          <a:prstGeom prst="leftBrace">
            <a:avLst>
              <a:gd name="adj1" fmla="val 90936"/>
              <a:gd name="adj2"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1">
              <a:solidFill>
                <a:srgbClr val="55565A"/>
              </a:solidFill>
            </a:endParaRPr>
          </a:p>
        </p:txBody>
      </p:sp>
      <p:cxnSp>
        <p:nvCxnSpPr>
          <p:cNvPr id="37" name="Straight Connector 36"/>
          <p:cNvCxnSpPr>
            <a:endCxn id="77" idx="1"/>
          </p:cNvCxnSpPr>
          <p:nvPr/>
        </p:nvCxnSpPr>
        <p:spPr>
          <a:xfrm flipH="1">
            <a:off x="4267315" y="3928331"/>
            <a:ext cx="201060" cy="104353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28" idx="1"/>
            <a:endCxn id="19" idx="1"/>
          </p:cNvCxnSpPr>
          <p:nvPr/>
        </p:nvCxnSpPr>
        <p:spPr>
          <a:xfrm flipH="1" flipV="1">
            <a:off x="4442729" y="2017728"/>
            <a:ext cx="1272079" cy="33720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622688" y="4080546"/>
            <a:ext cx="2689737" cy="1754326"/>
          </a:xfrm>
          <a:prstGeom prst="rect">
            <a:avLst/>
          </a:prstGeom>
          <a:noFill/>
          <a:ln>
            <a:noFill/>
            <a:prstDash val="sysDash"/>
          </a:ln>
        </p:spPr>
        <p:txBody>
          <a:bodyPr wrap="square" rtlCol="0" anchor="ctr">
            <a:spAutoFit/>
          </a:bodyPr>
          <a:lstStyle/>
          <a:p>
            <a:r>
              <a:rPr lang="en-US" sz="900" b="1">
                <a:solidFill>
                  <a:srgbClr val="626262"/>
                </a:solidFill>
                <a:cs typeface="Helvetica Light"/>
              </a:rPr>
              <a:t>Cloud-ready Characteristics</a:t>
            </a:r>
          </a:p>
          <a:p>
            <a:pPr marL="128585" indent="-128585">
              <a:buFont typeface="Arial" charset="0"/>
              <a:buChar char="•"/>
            </a:pPr>
            <a:r>
              <a:rPr lang="en-US" sz="900" b="1">
                <a:solidFill>
                  <a:srgbClr val="626262"/>
                </a:solidFill>
                <a:cs typeface="Helvetica Light"/>
              </a:rPr>
              <a:t>Application</a:t>
            </a:r>
            <a:r>
              <a:rPr lang="en-US" sz="900">
                <a:solidFill>
                  <a:srgbClr val="626262"/>
                </a:solidFill>
                <a:cs typeface="Helvetica Light"/>
              </a:rPr>
              <a:t> is architected to be stateless, have external </a:t>
            </a:r>
            <a:r>
              <a:rPr lang="en-US" sz="900" err="1">
                <a:solidFill>
                  <a:srgbClr val="626262"/>
                </a:solidFill>
                <a:cs typeface="Helvetica Light"/>
              </a:rPr>
              <a:t>config</a:t>
            </a:r>
            <a:r>
              <a:rPr lang="en-US" sz="900">
                <a:solidFill>
                  <a:srgbClr val="626262"/>
                </a:solidFill>
                <a:cs typeface="Helvetica Light"/>
              </a:rPr>
              <a:t>, ships logs, is API- and </a:t>
            </a:r>
            <a:r>
              <a:rPr lang="en-US" sz="900" err="1">
                <a:solidFill>
                  <a:srgbClr val="626262"/>
                </a:solidFill>
                <a:cs typeface="Helvetica Light"/>
              </a:rPr>
              <a:t>microservice</a:t>
            </a:r>
            <a:r>
              <a:rPr lang="en-US" sz="900">
                <a:solidFill>
                  <a:srgbClr val="626262"/>
                </a:solidFill>
                <a:cs typeface="Helvetica Light"/>
              </a:rPr>
              <a:t>-based, is 12-factor, and has portable data.</a:t>
            </a:r>
          </a:p>
          <a:p>
            <a:pPr marL="128585" indent="-128585">
              <a:buFont typeface="Arial" charset="0"/>
              <a:buChar char="•"/>
            </a:pPr>
            <a:r>
              <a:rPr lang="en-US" sz="900" b="1">
                <a:solidFill>
                  <a:srgbClr val="626262"/>
                </a:solidFill>
                <a:cs typeface="Helvetica Light"/>
              </a:rPr>
              <a:t>Team</a:t>
            </a:r>
            <a:r>
              <a:rPr lang="en-US" sz="900">
                <a:solidFill>
                  <a:srgbClr val="626262"/>
                </a:solidFill>
                <a:cs typeface="Helvetica Light"/>
              </a:rPr>
              <a:t> is competent with modern development approaches and technology, and is prepared to operate cloud applications.</a:t>
            </a:r>
          </a:p>
          <a:p>
            <a:pPr marL="128585" indent="-128585">
              <a:buFont typeface="Arial" charset="0"/>
              <a:buChar char="•"/>
            </a:pPr>
            <a:r>
              <a:rPr lang="en-US" sz="900" b="1">
                <a:solidFill>
                  <a:srgbClr val="626262"/>
                </a:solidFill>
                <a:cs typeface="Helvetica Light"/>
              </a:rPr>
              <a:t>Operations</a:t>
            </a:r>
            <a:r>
              <a:rPr lang="en-US" sz="900">
                <a:solidFill>
                  <a:srgbClr val="626262"/>
                </a:solidFill>
                <a:cs typeface="Helvetica Light"/>
              </a:rPr>
              <a:t> is ready with correct instrumentation, telemetry, and </a:t>
            </a:r>
            <a:r>
              <a:rPr lang="en-US" sz="900" err="1">
                <a:solidFill>
                  <a:srgbClr val="626262"/>
                </a:solidFill>
                <a:cs typeface="Helvetica Light"/>
              </a:rPr>
              <a:t>dashboarding</a:t>
            </a:r>
            <a:r>
              <a:rPr lang="en-US" sz="900">
                <a:solidFill>
                  <a:srgbClr val="626262"/>
                </a:solidFill>
                <a:cs typeface="Helvetica Light"/>
              </a:rPr>
              <a:t>.</a:t>
            </a:r>
          </a:p>
          <a:p>
            <a:endParaRPr lang="en-US" sz="900" b="1">
              <a:solidFill>
                <a:schemeClr val="accent1"/>
              </a:solidFill>
              <a:ea typeface="Helvetica Light" charset="0"/>
              <a:cs typeface="Helvetica Light" charset="0"/>
            </a:endParaRPr>
          </a:p>
          <a:p>
            <a:r>
              <a:rPr lang="en-US" sz="900" b="1">
                <a:solidFill>
                  <a:schemeClr val="accent1"/>
                </a:solidFill>
                <a:ea typeface="Helvetica Light" charset="0"/>
                <a:cs typeface="Helvetica Light" charset="0"/>
              </a:rPr>
              <a:t>If not, consider </a:t>
            </a:r>
            <a:r>
              <a:rPr lang="en-US" sz="900" b="1" i="1">
                <a:solidFill>
                  <a:schemeClr val="accent1"/>
                </a:solidFill>
                <a:ea typeface="Helvetica Light" charset="0"/>
                <a:cs typeface="Helvetica Light" charset="0"/>
              </a:rPr>
              <a:t>pathway to cloud </a:t>
            </a:r>
            <a:r>
              <a:rPr lang="en-US" sz="900" b="1">
                <a:solidFill>
                  <a:schemeClr val="accent1"/>
                </a:solidFill>
                <a:ea typeface="Helvetica Light" charset="0"/>
                <a:cs typeface="Helvetica Light" charset="0"/>
              </a:rPr>
              <a:t>guidance!</a:t>
            </a:r>
            <a:endParaRPr lang="en-US" sz="900">
              <a:solidFill>
                <a:srgbClr val="626262"/>
              </a:solidFill>
              <a:cs typeface="Helvetica Light"/>
            </a:endParaRPr>
          </a:p>
        </p:txBody>
      </p:sp>
      <p:sp>
        <p:nvSpPr>
          <p:cNvPr id="77" name="Left Brace 76"/>
          <p:cNvSpPr/>
          <p:nvPr/>
        </p:nvSpPr>
        <p:spPr>
          <a:xfrm rot="10800000" flipV="1">
            <a:off x="4106240" y="4198577"/>
            <a:ext cx="161075" cy="1546579"/>
          </a:xfrm>
          <a:prstGeom prst="leftBrace">
            <a:avLst>
              <a:gd name="adj1" fmla="val 90936"/>
              <a:gd name="adj2"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1">
              <a:solidFill>
                <a:srgbClr val="55565A"/>
              </a:solidFill>
            </a:endParaRPr>
          </a:p>
        </p:txBody>
      </p:sp>
      <p:sp>
        <p:nvSpPr>
          <p:cNvPr id="84" name="TextBox 83"/>
          <p:cNvSpPr txBox="1"/>
          <p:nvPr/>
        </p:nvSpPr>
        <p:spPr>
          <a:xfrm>
            <a:off x="8169257" y="4957710"/>
            <a:ext cx="2137073" cy="830997"/>
          </a:xfrm>
          <a:prstGeom prst="rect">
            <a:avLst/>
          </a:prstGeom>
          <a:noFill/>
        </p:spPr>
        <p:txBody>
          <a:bodyPr wrap="square" rtlCol="0">
            <a:spAutoFit/>
          </a:bodyPr>
          <a:lstStyle/>
          <a:p>
            <a:r>
              <a:rPr lang="en-US" sz="1200">
                <a:solidFill>
                  <a:schemeClr val="accent1"/>
                </a:solidFill>
                <a:ea typeface="Helvetica Light" charset="0"/>
                <a:cs typeface="Helvetica Light" charset="0"/>
              </a:rPr>
              <a:t>On-</a:t>
            </a:r>
            <a:r>
              <a:rPr lang="en-US" sz="1200" err="1">
                <a:solidFill>
                  <a:schemeClr val="accent1"/>
                </a:solidFill>
                <a:ea typeface="Helvetica Light" charset="0"/>
                <a:cs typeface="Helvetica Light" charset="0"/>
              </a:rPr>
              <a:t>prem</a:t>
            </a:r>
            <a:r>
              <a:rPr lang="en-US" sz="1200">
                <a:solidFill>
                  <a:schemeClr val="accent1"/>
                </a:solidFill>
                <a:ea typeface="Helvetica Light" charset="0"/>
                <a:cs typeface="Helvetica Light" charset="0"/>
              </a:rPr>
              <a:t> managed VMs will always be relevant for ERP and old-style </a:t>
            </a:r>
            <a:r>
              <a:rPr lang="en-US" sz="1200" err="1">
                <a:solidFill>
                  <a:schemeClr val="accent1"/>
                </a:solidFill>
                <a:ea typeface="Helvetica Light" charset="0"/>
                <a:cs typeface="Helvetica Light" charset="0"/>
              </a:rPr>
              <a:t>stateful</a:t>
            </a:r>
            <a:r>
              <a:rPr lang="en-US" sz="1200">
                <a:solidFill>
                  <a:schemeClr val="accent1"/>
                </a:solidFill>
                <a:ea typeface="Helvetica Light" charset="0"/>
                <a:cs typeface="Helvetica Light" charset="0"/>
              </a:rPr>
              <a:t> applications.</a:t>
            </a:r>
          </a:p>
        </p:txBody>
      </p:sp>
      <p:sp>
        <p:nvSpPr>
          <p:cNvPr id="85" name="TextBox 84"/>
          <p:cNvSpPr txBox="1"/>
          <p:nvPr/>
        </p:nvSpPr>
        <p:spPr>
          <a:xfrm>
            <a:off x="8150566" y="3022938"/>
            <a:ext cx="2137073" cy="1015663"/>
          </a:xfrm>
          <a:prstGeom prst="rect">
            <a:avLst/>
          </a:prstGeom>
          <a:noFill/>
        </p:spPr>
        <p:txBody>
          <a:bodyPr wrap="square" rtlCol="0">
            <a:spAutoFit/>
          </a:bodyPr>
          <a:lstStyle/>
          <a:p>
            <a:r>
              <a:rPr lang="en-US" sz="1200">
                <a:solidFill>
                  <a:schemeClr val="accent1"/>
                </a:solidFill>
                <a:ea typeface="Helvetica Light" charset="0"/>
                <a:cs typeface="Helvetica Light" charset="0"/>
              </a:rPr>
              <a:t>Public cloud is a </a:t>
            </a:r>
            <a:r>
              <a:rPr lang="en-US" sz="1200" b="1">
                <a:solidFill>
                  <a:schemeClr val="accent1"/>
                </a:solidFill>
                <a:ea typeface="Helvetica Light" charset="0"/>
                <a:cs typeface="Helvetica Light" charset="0"/>
              </a:rPr>
              <a:t>high-accountability</a:t>
            </a:r>
            <a:r>
              <a:rPr lang="en-US" sz="1200">
                <a:solidFill>
                  <a:schemeClr val="accent1"/>
                </a:solidFill>
                <a:ea typeface="Helvetica Light" charset="0"/>
                <a:cs typeface="Helvetica Light" charset="0"/>
              </a:rPr>
              <a:t> zone that is best suited for certain kinds of workloads and/or those with </a:t>
            </a:r>
            <a:r>
              <a:rPr lang="en-US" sz="1200" b="1">
                <a:solidFill>
                  <a:schemeClr val="accent1"/>
                </a:solidFill>
                <a:ea typeface="Helvetica Light" charset="0"/>
                <a:cs typeface="Helvetica Light" charset="0"/>
              </a:rPr>
              <a:t>commercial</a:t>
            </a:r>
            <a:r>
              <a:rPr lang="en-US" sz="1200">
                <a:solidFill>
                  <a:schemeClr val="accent1"/>
                </a:solidFill>
                <a:ea typeface="Helvetica Light" charset="0"/>
                <a:cs typeface="Helvetica Light" charset="0"/>
              </a:rPr>
              <a:t> intent.</a:t>
            </a:r>
          </a:p>
        </p:txBody>
      </p:sp>
      <p:sp>
        <p:nvSpPr>
          <p:cNvPr id="29" name="TextBox 28"/>
          <p:cNvSpPr txBox="1"/>
          <p:nvPr/>
        </p:nvSpPr>
        <p:spPr>
          <a:xfrm>
            <a:off x="8169256" y="4164787"/>
            <a:ext cx="2344608" cy="461665"/>
          </a:xfrm>
          <a:prstGeom prst="rect">
            <a:avLst/>
          </a:prstGeom>
          <a:noFill/>
        </p:spPr>
        <p:txBody>
          <a:bodyPr wrap="square" rtlCol="0">
            <a:spAutoFit/>
          </a:bodyPr>
          <a:lstStyle/>
          <a:p>
            <a:r>
              <a:rPr lang="en-US" sz="1200" b="1">
                <a:ea typeface="Helvetica Light" charset="0"/>
                <a:cs typeface="Helvetica Light" charset="0"/>
              </a:rPr>
              <a:t>Go to Public Cloud Onboarding and Governance</a:t>
            </a:r>
          </a:p>
        </p:txBody>
      </p:sp>
      <p:cxnSp>
        <p:nvCxnSpPr>
          <p:cNvPr id="30" name="Straight Arrow Connector 29"/>
          <p:cNvCxnSpPr>
            <a:stCxn id="39" idx="5"/>
            <a:endCxn id="29" idx="1"/>
          </p:cNvCxnSpPr>
          <p:nvPr/>
        </p:nvCxnSpPr>
        <p:spPr>
          <a:xfrm rot="16200000" flipH="1">
            <a:off x="7819765" y="4046128"/>
            <a:ext cx="501753" cy="19722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16200000">
            <a:off x="7167471" y="2557128"/>
            <a:ext cx="903312" cy="230832"/>
          </a:xfrm>
          <a:prstGeom prst="rect">
            <a:avLst/>
          </a:prstGeom>
          <a:noFill/>
        </p:spPr>
        <p:txBody>
          <a:bodyPr wrap="square" rtlCol="0">
            <a:spAutoFit/>
          </a:bodyPr>
          <a:lstStyle/>
          <a:p>
            <a:pPr algn="ctr"/>
            <a:r>
              <a:rPr lang="en-US" sz="900" b="1">
                <a:solidFill>
                  <a:schemeClr val="accent1"/>
                </a:solidFill>
                <a:ea typeface="Helvetica Light" charset="0"/>
                <a:cs typeface="Helvetica Light" charset="0"/>
              </a:rPr>
              <a:t>HYBRID</a:t>
            </a:r>
          </a:p>
        </p:txBody>
      </p:sp>
      <p:sp>
        <p:nvSpPr>
          <p:cNvPr id="33" name="TextBox 32"/>
          <p:cNvSpPr txBox="1"/>
          <p:nvPr/>
        </p:nvSpPr>
        <p:spPr>
          <a:xfrm rot="16200000">
            <a:off x="7203895" y="4280205"/>
            <a:ext cx="903312" cy="230832"/>
          </a:xfrm>
          <a:prstGeom prst="rect">
            <a:avLst/>
          </a:prstGeom>
          <a:noFill/>
        </p:spPr>
        <p:txBody>
          <a:bodyPr wrap="square" rtlCol="0">
            <a:spAutoFit/>
          </a:bodyPr>
          <a:lstStyle/>
          <a:p>
            <a:pPr algn="ctr"/>
            <a:r>
              <a:rPr lang="en-US" sz="900" b="1">
                <a:solidFill>
                  <a:schemeClr val="accent1"/>
                </a:solidFill>
                <a:ea typeface="Helvetica Light" charset="0"/>
                <a:cs typeface="Helvetica Light" charset="0"/>
              </a:rPr>
              <a:t>HYBRID</a:t>
            </a:r>
          </a:p>
        </p:txBody>
      </p:sp>
      <p:cxnSp>
        <p:nvCxnSpPr>
          <p:cNvPr id="41" name="Straight Arrow Connector 30"/>
          <p:cNvCxnSpPr>
            <a:cxnSpLocks/>
          </p:cNvCxnSpPr>
          <p:nvPr/>
        </p:nvCxnSpPr>
        <p:spPr>
          <a:xfrm rot="5400000" flipH="1" flipV="1">
            <a:off x="5918825" y="2671267"/>
            <a:ext cx="68928" cy="2665740"/>
          </a:xfrm>
          <a:prstGeom prst="curvedConnector3">
            <a:avLst>
              <a:gd name="adj1" fmla="val -1118016"/>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132931" y="4212758"/>
            <a:ext cx="1919295" cy="461665"/>
          </a:xfrm>
          <a:prstGeom prst="rect">
            <a:avLst/>
          </a:prstGeom>
          <a:noFill/>
        </p:spPr>
        <p:txBody>
          <a:bodyPr wrap="square" rtlCol="0">
            <a:spAutoFit/>
          </a:bodyPr>
          <a:lstStyle/>
          <a:p>
            <a:pPr algn="ctr"/>
            <a:r>
              <a:rPr lang="en-US" sz="1200" b="1">
                <a:solidFill>
                  <a:schemeClr val="accent1"/>
                </a:solidFill>
                <a:ea typeface="Helvetica Light" charset="0"/>
                <a:cs typeface="Helvetica Light" charset="0"/>
              </a:rPr>
              <a:t>NO, WITH </a:t>
            </a:r>
          </a:p>
          <a:p>
            <a:pPr algn="ctr"/>
            <a:r>
              <a:rPr lang="en-US" sz="1200" b="1">
                <a:solidFill>
                  <a:schemeClr val="accent1"/>
                </a:solidFill>
                <a:ea typeface="Helvetica Light" charset="0"/>
                <a:cs typeface="Helvetica Light" charset="0"/>
              </a:rPr>
              <a:t>EXCEPTION</a:t>
            </a:r>
          </a:p>
        </p:txBody>
      </p:sp>
      <p:sp>
        <p:nvSpPr>
          <p:cNvPr id="45" name="TextBox 44"/>
          <p:cNvSpPr txBox="1"/>
          <p:nvPr/>
        </p:nvSpPr>
        <p:spPr>
          <a:xfrm>
            <a:off x="4355515" y="5272367"/>
            <a:ext cx="2107268" cy="784830"/>
          </a:xfrm>
          <a:prstGeom prst="rect">
            <a:avLst/>
          </a:prstGeom>
          <a:noFill/>
          <a:ln>
            <a:noFill/>
            <a:prstDash val="sysDash"/>
          </a:ln>
        </p:spPr>
        <p:txBody>
          <a:bodyPr wrap="square" rtlCol="0" anchor="ctr">
            <a:spAutoFit/>
          </a:bodyPr>
          <a:lstStyle/>
          <a:p>
            <a:r>
              <a:rPr lang="en-US" sz="900" b="1">
                <a:solidFill>
                  <a:srgbClr val="626262"/>
                </a:solidFill>
                <a:cs typeface="Helvetica Light"/>
              </a:rPr>
              <a:t>Possible Exceptions Include</a:t>
            </a:r>
          </a:p>
          <a:p>
            <a:pPr marL="128585" indent="-128585">
              <a:buFont typeface="Arial" charset="0"/>
              <a:buChar char="•"/>
            </a:pPr>
            <a:r>
              <a:rPr lang="en-US" sz="900">
                <a:solidFill>
                  <a:srgbClr val="626262"/>
                </a:solidFill>
                <a:cs typeface="Helvetica Light"/>
              </a:rPr>
              <a:t>Acquired entity legacy placement</a:t>
            </a:r>
          </a:p>
          <a:p>
            <a:pPr marL="128585" indent="-128585">
              <a:buFont typeface="Arial" charset="0"/>
              <a:buChar char="•"/>
            </a:pPr>
            <a:r>
              <a:rPr lang="en-US" sz="900">
                <a:solidFill>
                  <a:srgbClr val="626262"/>
                </a:solidFill>
                <a:cs typeface="Helvetica Light"/>
              </a:rPr>
              <a:t>Obligatory legacy migrations</a:t>
            </a:r>
          </a:p>
          <a:p>
            <a:pPr marL="128585" indent="-128585">
              <a:buFont typeface="Arial" charset="0"/>
              <a:buChar char="•"/>
            </a:pPr>
            <a:r>
              <a:rPr lang="en-US" sz="900">
                <a:solidFill>
                  <a:srgbClr val="626262"/>
                </a:solidFill>
                <a:cs typeface="Helvetica Light"/>
              </a:rPr>
              <a:t>Possible analytical cases</a:t>
            </a:r>
          </a:p>
          <a:p>
            <a:r>
              <a:rPr lang="en-US" sz="900" b="1">
                <a:solidFill>
                  <a:schemeClr val="accent1"/>
                </a:solidFill>
                <a:cs typeface="Helvetica Light"/>
              </a:rPr>
              <a:t>All exceptions will be tracked.</a:t>
            </a:r>
          </a:p>
        </p:txBody>
      </p:sp>
      <p:cxnSp>
        <p:nvCxnSpPr>
          <p:cNvPr id="48" name="Straight Connector 47"/>
          <p:cNvCxnSpPr>
            <a:endCxn id="49" idx="1"/>
          </p:cNvCxnSpPr>
          <p:nvPr/>
        </p:nvCxnSpPr>
        <p:spPr>
          <a:xfrm flipH="1">
            <a:off x="6357899" y="4591346"/>
            <a:ext cx="243027" cy="107343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9" name="Left Brace 48"/>
          <p:cNvSpPr/>
          <p:nvPr/>
        </p:nvSpPr>
        <p:spPr>
          <a:xfrm rot="10800000" flipV="1">
            <a:off x="6248400" y="5272369"/>
            <a:ext cx="109499" cy="784831"/>
          </a:xfrm>
          <a:prstGeom prst="leftBrace">
            <a:avLst>
              <a:gd name="adj1" fmla="val 90936"/>
              <a:gd name="adj2"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1">
              <a:solidFill>
                <a:srgbClr val="55565A"/>
              </a:solidFill>
            </a:endParaRPr>
          </a:p>
        </p:txBody>
      </p:sp>
    </p:spTree>
    <p:extLst>
      <p:ext uri="{BB962C8B-B14F-4D97-AF65-F5344CB8AC3E}">
        <p14:creationId xmlns:p14="http://schemas.microsoft.com/office/powerpoint/2010/main" val="17528435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769B806-5CCF-9542-84A2-B61AEDD9740B}"/>
              </a:ext>
            </a:extLst>
          </p:cNvPr>
          <p:cNvSpPr>
            <a:spLocks noGrp="1"/>
          </p:cNvSpPr>
          <p:nvPr>
            <p:ph type="title"/>
          </p:nvPr>
        </p:nvSpPr>
        <p:spPr>
          <a:xfrm>
            <a:off x="514350" y="1828800"/>
            <a:ext cx="7791450" cy="2128837"/>
          </a:xfrm>
        </p:spPr>
        <p:txBody>
          <a:bodyPr/>
          <a:lstStyle/>
          <a:p>
            <a:r>
              <a:rPr lang="en-US"/>
              <a:t>Healthcare Cloud Strategy</a:t>
            </a:r>
          </a:p>
        </p:txBody>
      </p:sp>
      <p:sp>
        <p:nvSpPr>
          <p:cNvPr id="3" name="Text Placeholder 2">
            <a:extLst>
              <a:ext uri="{FF2B5EF4-FFF2-40B4-BE49-F238E27FC236}">
                <a16:creationId xmlns:a16="http://schemas.microsoft.com/office/drawing/2014/main" id="{329F66E9-BFD7-284B-A2D4-E6457B8508E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15875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769B806-5CCF-9542-84A2-B61AEDD9740B}"/>
              </a:ext>
            </a:extLst>
          </p:cNvPr>
          <p:cNvSpPr>
            <a:spLocks noGrp="1"/>
          </p:cNvSpPr>
          <p:nvPr>
            <p:ph type="title"/>
          </p:nvPr>
        </p:nvSpPr>
        <p:spPr>
          <a:xfrm>
            <a:off x="514350" y="1828800"/>
            <a:ext cx="9455150" cy="2128837"/>
          </a:xfrm>
        </p:spPr>
        <p:txBody>
          <a:bodyPr/>
          <a:lstStyle/>
          <a:p>
            <a:r>
              <a:rPr lang="en-US"/>
              <a:t>Cloud Ready Applications</a:t>
            </a:r>
          </a:p>
        </p:txBody>
      </p:sp>
    </p:spTree>
    <p:extLst>
      <p:ext uri="{BB962C8B-B14F-4D97-AF65-F5344CB8AC3E}">
        <p14:creationId xmlns:p14="http://schemas.microsoft.com/office/powerpoint/2010/main" val="779841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152ECA-1ECA-1A49-962D-074EDEB4E890}"/>
              </a:ext>
            </a:extLst>
          </p:cNvPr>
          <p:cNvSpPr>
            <a:spLocks noGrp="1"/>
          </p:cNvSpPr>
          <p:nvPr>
            <p:ph type="sldNum" sz="quarter" idx="12"/>
          </p:nvPr>
        </p:nvSpPr>
        <p:spPr/>
        <p:txBody>
          <a:bodyPr/>
          <a:lstStyle/>
          <a:p>
            <a:fld id="{F18F5FCC-583C-47C6-9953-2F6AD74D46AE}" type="slidenum">
              <a:rPr lang="en-US" smtClean="0"/>
              <a:pPr/>
              <a:t>40</a:t>
            </a:fld>
            <a:endParaRPr lang="en-US"/>
          </a:p>
        </p:txBody>
      </p:sp>
      <p:sp>
        <p:nvSpPr>
          <p:cNvPr id="3" name="Title 2">
            <a:extLst>
              <a:ext uri="{FF2B5EF4-FFF2-40B4-BE49-F238E27FC236}">
                <a16:creationId xmlns:a16="http://schemas.microsoft.com/office/drawing/2014/main" id="{7E74F287-A716-7942-A0D1-883588CD593A}"/>
              </a:ext>
            </a:extLst>
          </p:cNvPr>
          <p:cNvSpPr>
            <a:spLocks noGrp="1"/>
          </p:cNvSpPr>
          <p:nvPr>
            <p:ph type="title"/>
          </p:nvPr>
        </p:nvSpPr>
        <p:spPr>
          <a:xfrm>
            <a:off x="503553" y="362551"/>
            <a:ext cx="11195817" cy="893763"/>
          </a:xfrm>
        </p:spPr>
        <p:txBody>
          <a:bodyPr/>
          <a:lstStyle/>
          <a:p>
            <a:r>
              <a:rPr lang="en-US" sz="3733"/>
              <a:t>Healthcare Cloud </a:t>
            </a:r>
            <a:r>
              <a:rPr lang="en-US" sz="3733">
                <a:solidFill>
                  <a:schemeClr val="accent1"/>
                </a:solidFill>
              </a:rPr>
              <a:t>Vision</a:t>
            </a:r>
          </a:p>
        </p:txBody>
      </p:sp>
      <p:cxnSp>
        <p:nvCxnSpPr>
          <p:cNvPr id="4" name="Straight Connector 3">
            <a:extLst>
              <a:ext uri="{FF2B5EF4-FFF2-40B4-BE49-F238E27FC236}">
                <a16:creationId xmlns:a16="http://schemas.microsoft.com/office/drawing/2014/main" id="{195D4D56-7042-9B40-99F9-784D2903A46F}"/>
              </a:ext>
            </a:extLst>
          </p:cNvPr>
          <p:cNvCxnSpPr/>
          <p:nvPr/>
        </p:nvCxnSpPr>
        <p:spPr>
          <a:xfrm>
            <a:off x="269273" y="1337075"/>
            <a:ext cx="1143009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8AB4771-C87B-DB40-8319-A5EAC9C9DFC1}"/>
              </a:ext>
            </a:extLst>
          </p:cNvPr>
          <p:cNvSpPr/>
          <p:nvPr/>
        </p:nvSpPr>
        <p:spPr>
          <a:xfrm>
            <a:off x="162281" y="3165203"/>
            <a:ext cx="11537089" cy="3293209"/>
          </a:xfrm>
          <a:prstGeom prst="rect">
            <a:avLst/>
          </a:prstGeom>
        </p:spPr>
        <p:txBody>
          <a:bodyPr wrap="square">
            <a:spAutoFit/>
          </a:bodyPr>
          <a:lstStyle/>
          <a:p>
            <a:pPr marL="228594" indent="-228594">
              <a:buClr>
                <a:schemeClr val="accent1"/>
              </a:buClr>
              <a:buFont typeface="Wingdings" pitchFamily="2" charset="2"/>
              <a:buChar char="v"/>
            </a:pPr>
            <a:r>
              <a:rPr lang="en-US" sz="1600"/>
              <a:t>Private and Public Cloud teams being unified creates one user experience for access, assistance, solutions, information and documentation.</a:t>
            </a:r>
          </a:p>
          <a:p>
            <a:pPr marL="228594" indent="-228594">
              <a:buClr>
                <a:schemeClr val="accent1"/>
              </a:buClr>
              <a:buFont typeface="Wingdings" pitchFamily="2" charset="2"/>
              <a:buChar char="v"/>
            </a:pPr>
            <a:endParaRPr lang="en-US" sz="1600"/>
          </a:p>
          <a:p>
            <a:pPr marL="228594" indent="-228594">
              <a:buClr>
                <a:schemeClr val="accent1"/>
              </a:buClr>
              <a:buFont typeface="Wingdings" pitchFamily="2" charset="2"/>
              <a:buChar char="v"/>
            </a:pPr>
            <a:r>
              <a:rPr lang="en-US" sz="1600"/>
              <a:t>Provide for an orderly adoption of Healthcare cloud services with visibility into who is utilizing, what is being used, how much we are spending, and what risks we are exposing.</a:t>
            </a:r>
            <a:br>
              <a:rPr lang="en-US" sz="1600"/>
            </a:br>
            <a:endParaRPr lang="en-US" sz="1600"/>
          </a:p>
          <a:p>
            <a:pPr marL="228594" indent="-228594">
              <a:buClr>
                <a:schemeClr val="accent1"/>
              </a:buClr>
              <a:buFont typeface="Wingdings" pitchFamily="2" charset="2"/>
              <a:buChar char="v"/>
            </a:pPr>
            <a:r>
              <a:rPr lang="en-US" sz="1600"/>
              <a:t>Provide key stakeholders approval at point of decision for workload placement, product strategy and team maturity.</a:t>
            </a:r>
            <a:br>
              <a:rPr lang="en-US" sz="1600"/>
            </a:br>
            <a:endParaRPr lang="en-US" sz="1600"/>
          </a:p>
          <a:p>
            <a:pPr marL="228594" indent="-228594">
              <a:buClr>
                <a:schemeClr val="accent1"/>
              </a:buClr>
              <a:buFont typeface="Wingdings" pitchFamily="2" charset="2"/>
              <a:buChar char="v"/>
            </a:pPr>
            <a:r>
              <a:rPr lang="en-US" sz="1600"/>
              <a:t>Provide for the on-going monitoring and review of products and services used on public cloud for risk evaluation, financial oversight, and future contract negotiations.</a:t>
            </a:r>
            <a:br>
              <a:rPr lang="en-US" sz="1600"/>
            </a:br>
            <a:endParaRPr lang="en-US" sz="1600"/>
          </a:p>
          <a:p>
            <a:pPr marL="228594" indent="-228594">
              <a:buClr>
                <a:schemeClr val="accent1"/>
              </a:buClr>
              <a:buFont typeface="Wingdings" pitchFamily="2" charset="2"/>
              <a:buChar char="v"/>
            </a:pPr>
            <a:r>
              <a:rPr lang="en-US" sz="1600"/>
              <a:t>Healthcare Cloud governance and enablement strategy is predicated on automation, enabling code and platforms that accelerate adoption.  </a:t>
            </a:r>
          </a:p>
        </p:txBody>
      </p:sp>
      <p:sp>
        <p:nvSpPr>
          <p:cNvPr id="7" name="Rectangle 6">
            <a:extLst>
              <a:ext uri="{FF2B5EF4-FFF2-40B4-BE49-F238E27FC236}">
                <a16:creationId xmlns:a16="http://schemas.microsoft.com/office/drawing/2014/main" id="{8C9997E5-078C-0648-AC61-9C60FB62D7E7}"/>
              </a:ext>
            </a:extLst>
          </p:cNvPr>
          <p:cNvSpPr/>
          <p:nvPr/>
        </p:nvSpPr>
        <p:spPr>
          <a:xfrm>
            <a:off x="1913560" y="1450664"/>
            <a:ext cx="8026400" cy="1569660"/>
          </a:xfrm>
          <a:prstGeom prst="rect">
            <a:avLst/>
          </a:prstGeom>
        </p:spPr>
        <p:txBody>
          <a:bodyPr wrap="square">
            <a:spAutoFit/>
          </a:bodyPr>
          <a:lstStyle/>
          <a:p>
            <a:pPr algn="ctr" fontAlgn="base"/>
            <a:r>
              <a:rPr lang="en-US" sz="2400" b="1">
                <a:solidFill>
                  <a:srgbClr val="2F4F4F"/>
                </a:solidFill>
                <a:latin typeface="-apple-system"/>
              </a:rPr>
              <a:t>Enabling teams to deliver value safely, quickly and </a:t>
            </a:r>
            <a:r>
              <a:rPr lang="en-US" sz="2400" b="1">
                <a:solidFill>
                  <a:schemeClr val="accent1"/>
                </a:solidFill>
                <a:latin typeface="-apple-system"/>
              </a:rPr>
              <a:t>sustainably in the Healthcare Cloud</a:t>
            </a:r>
          </a:p>
          <a:p>
            <a:pPr algn="ctr" fontAlgn="base"/>
            <a:r>
              <a:rPr lang="en-US" sz="2400" b="1">
                <a:solidFill>
                  <a:srgbClr val="2F4F4F"/>
                </a:solidFill>
                <a:latin typeface="-apple-system"/>
              </a:rPr>
              <a:t>to help people live healthier lives and to help make the health system work better for everyone</a:t>
            </a:r>
            <a:r>
              <a:rPr lang="en-US" sz="2400">
                <a:solidFill>
                  <a:srgbClr val="24292E"/>
                </a:solidFill>
                <a:latin typeface="inherit"/>
              </a:rPr>
              <a:t>.</a:t>
            </a:r>
            <a:endParaRPr lang="en-US" sz="2400" b="1">
              <a:solidFill>
                <a:srgbClr val="2F4F4F"/>
              </a:solidFill>
              <a:latin typeface="-apple-system"/>
            </a:endParaRPr>
          </a:p>
        </p:txBody>
      </p:sp>
    </p:spTree>
    <p:extLst>
      <p:ext uri="{BB962C8B-B14F-4D97-AF65-F5344CB8AC3E}">
        <p14:creationId xmlns:p14="http://schemas.microsoft.com/office/powerpoint/2010/main" val="3215003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DFC2-EFC0-DF4B-95E5-64C49C3FFC15}"/>
              </a:ext>
            </a:extLst>
          </p:cNvPr>
          <p:cNvSpPr>
            <a:spLocks noGrp="1"/>
          </p:cNvSpPr>
          <p:nvPr>
            <p:ph type="title"/>
          </p:nvPr>
        </p:nvSpPr>
        <p:spPr/>
        <p:txBody>
          <a:bodyPr/>
          <a:lstStyle/>
          <a:p>
            <a:r>
              <a:rPr lang="en-US" sz="3200"/>
              <a:t>Healthcare Cloud- </a:t>
            </a:r>
            <a:r>
              <a:rPr lang="en-US" sz="3200">
                <a:solidFill>
                  <a:schemeClr val="accent1"/>
                </a:solidFill>
              </a:rPr>
              <a:t>Foundational</a:t>
            </a:r>
            <a:r>
              <a:rPr lang="en-US" sz="3200"/>
              <a:t>!</a:t>
            </a:r>
          </a:p>
        </p:txBody>
      </p:sp>
      <p:sp>
        <p:nvSpPr>
          <p:cNvPr id="4" name="Rectangle 3">
            <a:extLst>
              <a:ext uri="{FF2B5EF4-FFF2-40B4-BE49-F238E27FC236}">
                <a16:creationId xmlns:a16="http://schemas.microsoft.com/office/drawing/2014/main" id="{0AF6FABE-77AF-1147-BD91-1DEE6FA4D008}"/>
              </a:ext>
            </a:extLst>
          </p:cNvPr>
          <p:cNvSpPr/>
          <p:nvPr/>
        </p:nvSpPr>
        <p:spPr>
          <a:xfrm>
            <a:off x="774031" y="2378101"/>
            <a:ext cx="511685" cy="40958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39" tIns="45719" rIns="91439" bIns="45719" numCol="1" spcCol="0" rtlCol="0" fromWordArt="0" anchor="ctr" anchorCtr="0" forceAA="0" compatLnSpc="1">
            <a:prstTxWarp prst="textNoShape">
              <a:avLst/>
            </a:prstTxWarp>
            <a:noAutofit/>
          </a:bodyPr>
          <a:lstStyle/>
          <a:p>
            <a:pPr algn="ctr"/>
            <a:r>
              <a:rPr lang="en-US" b="1"/>
              <a:t>HEALTHCARE PLATFORM</a:t>
            </a:r>
          </a:p>
        </p:txBody>
      </p:sp>
      <p:sp>
        <p:nvSpPr>
          <p:cNvPr id="5" name="Rectangle 4">
            <a:extLst>
              <a:ext uri="{FF2B5EF4-FFF2-40B4-BE49-F238E27FC236}">
                <a16:creationId xmlns:a16="http://schemas.microsoft.com/office/drawing/2014/main" id="{FB1EE250-2933-314C-9834-3FFDDDCFE9F4}"/>
              </a:ext>
            </a:extLst>
          </p:cNvPr>
          <p:cNvSpPr/>
          <p:nvPr/>
        </p:nvSpPr>
        <p:spPr>
          <a:xfrm>
            <a:off x="1285712" y="3967006"/>
            <a:ext cx="10279427" cy="1630292"/>
          </a:xfrm>
          <a:prstGeom prst="rect">
            <a:avLst/>
          </a:prstGeom>
          <a:solidFill>
            <a:schemeClr val="bg2">
              <a:lumMod val="25000"/>
              <a:alpha val="8000"/>
            </a:schemeClr>
          </a:solidFill>
          <a:ln>
            <a:no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t" anchorCtr="0" forceAA="0" compatLnSpc="1">
            <a:prstTxWarp prst="textNoShape">
              <a:avLst/>
            </a:prstTxWarp>
            <a:noAutofit/>
          </a:bodyPr>
          <a:lstStyle/>
          <a:p>
            <a:r>
              <a:rPr lang="en-US" sz="1600">
                <a:solidFill>
                  <a:srgbClr val="002060"/>
                </a:solidFill>
              </a:rPr>
              <a:t>CORE</a:t>
            </a:r>
          </a:p>
        </p:txBody>
      </p:sp>
      <p:sp>
        <p:nvSpPr>
          <p:cNvPr id="6" name="Rectangle 5">
            <a:extLst>
              <a:ext uri="{FF2B5EF4-FFF2-40B4-BE49-F238E27FC236}">
                <a16:creationId xmlns:a16="http://schemas.microsoft.com/office/drawing/2014/main" id="{893AB481-722C-3545-8466-021D9C65310C}"/>
              </a:ext>
            </a:extLst>
          </p:cNvPr>
          <p:cNvSpPr/>
          <p:nvPr/>
        </p:nvSpPr>
        <p:spPr>
          <a:xfrm>
            <a:off x="775963" y="1179822"/>
            <a:ext cx="10791109" cy="1128519"/>
          </a:xfrm>
          <a:prstGeom prst="rect">
            <a:avLst/>
          </a:prstGeom>
          <a:solidFill>
            <a:srgbClr val="00B0F0">
              <a:alpha val="8000"/>
            </a:srgbClr>
          </a:solidFill>
          <a:ln>
            <a:no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t" anchorCtr="0" forceAA="0" compatLnSpc="1">
            <a:prstTxWarp prst="textNoShape">
              <a:avLst/>
            </a:prstTxWarp>
            <a:noAutofit/>
          </a:bodyPr>
          <a:lstStyle/>
          <a:p>
            <a:r>
              <a:rPr lang="en-US" sz="1600">
                <a:solidFill>
                  <a:srgbClr val="002060"/>
                </a:solidFill>
              </a:rPr>
              <a:t>Ecosystem</a:t>
            </a:r>
          </a:p>
        </p:txBody>
      </p:sp>
      <p:sp>
        <p:nvSpPr>
          <p:cNvPr id="7" name="Rectangle 6">
            <a:extLst>
              <a:ext uri="{FF2B5EF4-FFF2-40B4-BE49-F238E27FC236}">
                <a16:creationId xmlns:a16="http://schemas.microsoft.com/office/drawing/2014/main" id="{8891A26C-A8EC-1D43-89B4-900A76DE9776}"/>
              </a:ext>
            </a:extLst>
          </p:cNvPr>
          <p:cNvSpPr/>
          <p:nvPr/>
        </p:nvSpPr>
        <p:spPr>
          <a:xfrm>
            <a:off x="2850555" y="1278415"/>
            <a:ext cx="8590851" cy="952355"/>
          </a:xfrm>
          <a:prstGeom prst="rect">
            <a:avLst/>
          </a:prstGeom>
          <a:solidFill>
            <a:schemeClr val="bg2">
              <a:lumMod val="20000"/>
              <a:lumOff val="80000"/>
            </a:schemeClr>
          </a:solidFill>
          <a:ln w="25400" cap="flat" cmpd="sng" algn="ctr">
            <a:solidFill>
              <a:schemeClr val="bg1"/>
            </a:solidFill>
            <a:prstDash val="solid"/>
          </a:ln>
          <a:effectLst/>
        </p:spPr>
        <p:txBody>
          <a:bodyPr rtlCol="0" anchor="ctr"/>
          <a:lstStyle/>
          <a:p>
            <a:pPr algn="ctr">
              <a:defRPr/>
            </a:pPr>
            <a:endParaRPr lang="en-US" kern="0">
              <a:solidFill>
                <a:prstClr val="white"/>
              </a:solidFill>
              <a:latin typeface="Calibri"/>
            </a:endParaRPr>
          </a:p>
        </p:txBody>
      </p:sp>
      <p:sp>
        <p:nvSpPr>
          <p:cNvPr id="8" name="TextBox 7">
            <a:extLst>
              <a:ext uri="{FF2B5EF4-FFF2-40B4-BE49-F238E27FC236}">
                <a16:creationId xmlns:a16="http://schemas.microsoft.com/office/drawing/2014/main" id="{40051AF6-2306-2C46-8F03-3C4A2A1F4DF8}"/>
              </a:ext>
            </a:extLst>
          </p:cNvPr>
          <p:cNvSpPr txBox="1"/>
          <p:nvPr/>
        </p:nvSpPr>
        <p:spPr>
          <a:xfrm>
            <a:off x="5401481" y="1407039"/>
            <a:ext cx="1082412" cy="523220"/>
          </a:xfrm>
          <a:prstGeom prst="rect">
            <a:avLst/>
          </a:prstGeom>
          <a:noFill/>
        </p:spPr>
        <p:txBody>
          <a:bodyPr wrap="none" rtlCol="0">
            <a:spAutoFit/>
          </a:bodyPr>
          <a:lstStyle/>
          <a:p>
            <a:r>
              <a:rPr lang="en-US" sz="1400">
                <a:solidFill>
                  <a:srgbClr val="F79646">
                    <a:lumMod val="75000"/>
                  </a:srgbClr>
                </a:solidFill>
                <a:latin typeface="Calibri"/>
              </a:rPr>
              <a:t>Consumer </a:t>
            </a:r>
            <a:br>
              <a:rPr lang="en-US" sz="1400">
                <a:solidFill>
                  <a:srgbClr val="F79646">
                    <a:lumMod val="75000"/>
                  </a:srgbClr>
                </a:solidFill>
                <a:latin typeface="Calibri"/>
              </a:rPr>
            </a:br>
            <a:r>
              <a:rPr lang="en-US" sz="1400">
                <a:solidFill>
                  <a:srgbClr val="F79646">
                    <a:lumMod val="75000"/>
                  </a:srgbClr>
                </a:solidFill>
                <a:latin typeface="Calibri"/>
              </a:rPr>
              <a:t>Applications</a:t>
            </a:r>
          </a:p>
        </p:txBody>
      </p:sp>
      <p:sp>
        <p:nvSpPr>
          <p:cNvPr id="9" name="TextBox 8">
            <a:extLst>
              <a:ext uri="{FF2B5EF4-FFF2-40B4-BE49-F238E27FC236}">
                <a16:creationId xmlns:a16="http://schemas.microsoft.com/office/drawing/2014/main" id="{444875BC-197E-E246-B2B1-BF2183169340}"/>
              </a:ext>
            </a:extLst>
          </p:cNvPr>
          <p:cNvSpPr txBox="1"/>
          <p:nvPr/>
        </p:nvSpPr>
        <p:spPr>
          <a:xfrm>
            <a:off x="7206962" y="1407039"/>
            <a:ext cx="1298817" cy="523220"/>
          </a:xfrm>
          <a:prstGeom prst="rect">
            <a:avLst/>
          </a:prstGeom>
          <a:noFill/>
        </p:spPr>
        <p:txBody>
          <a:bodyPr wrap="none" rtlCol="0">
            <a:spAutoFit/>
          </a:bodyPr>
          <a:lstStyle/>
          <a:p>
            <a:r>
              <a:rPr lang="en-US" sz="1400">
                <a:solidFill>
                  <a:srgbClr val="F79646">
                    <a:lumMod val="75000"/>
                  </a:srgbClr>
                </a:solidFill>
                <a:latin typeface="Calibri"/>
              </a:rPr>
              <a:t>Clinical and </a:t>
            </a:r>
            <a:br>
              <a:rPr lang="en-US" sz="1400">
                <a:solidFill>
                  <a:srgbClr val="F79646">
                    <a:lumMod val="75000"/>
                  </a:srgbClr>
                </a:solidFill>
                <a:latin typeface="Calibri"/>
              </a:rPr>
            </a:br>
            <a:r>
              <a:rPr lang="en-US" sz="1400">
                <a:solidFill>
                  <a:srgbClr val="F79646">
                    <a:lumMod val="75000"/>
                  </a:srgbClr>
                </a:solidFill>
                <a:latin typeface="Calibri"/>
              </a:rPr>
              <a:t>Rx Applications</a:t>
            </a:r>
          </a:p>
        </p:txBody>
      </p:sp>
      <p:sp>
        <p:nvSpPr>
          <p:cNvPr id="10" name="TextBox 9">
            <a:extLst>
              <a:ext uri="{FF2B5EF4-FFF2-40B4-BE49-F238E27FC236}">
                <a16:creationId xmlns:a16="http://schemas.microsoft.com/office/drawing/2014/main" id="{67A2DF5F-B9A8-BC41-A728-1E28FC5BB6C7}"/>
              </a:ext>
            </a:extLst>
          </p:cNvPr>
          <p:cNvSpPr txBox="1"/>
          <p:nvPr/>
        </p:nvSpPr>
        <p:spPr>
          <a:xfrm>
            <a:off x="9228744" y="1299319"/>
            <a:ext cx="1122487" cy="738664"/>
          </a:xfrm>
          <a:prstGeom prst="rect">
            <a:avLst/>
          </a:prstGeom>
          <a:noFill/>
        </p:spPr>
        <p:txBody>
          <a:bodyPr wrap="none" rtlCol="0">
            <a:spAutoFit/>
          </a:bodyPr>
          <a:lstStyle/>
          <a:p>
            <a:r>
              <a:rPr lang="en-US" sz="1400">
                <a:solidFill>
                  <a:srgbClr val="F79646">
                    <a:lumMod val="75000"/>
                  </a:srgbClr>
                </a:solidFill>
                <a:latin typeface="Calibri"/>
              </a:rPr>
              <a:t>Provider </a:t>
            </a:r>
          </a:p>
          <a:p>
            <a:r>
              <a:rPr lang="en-US" sz="1400">
                <a:solidFill>
                  <a:srgbClr val="F79646">
                    <a:lumMod val="75000"/>
                  </a:srgbClr>
                </a:solidFill>
                <a:latin typeface="Calibri"/>
              </a:rPr>
              <a:t>Applications </a:t>
            </a:r>
          </a:p>
          <a:p>
            <a:r>
              <a:rPr lang="en-US" sz="1400">
                <a:solidFill>
                  <a:srgbClr val="F79646">
                    <a:lumMod val="75000"/>
                  </a:srgbClr>
                </a:solidFill>
                <a:latin typeface="Calibri"/>
              </a:rPr>
              <a:t>(EMR, etc.)</a:t>
            </a:r>
          </a:p>
        </p:txBody>
      </p:sp>
      <p:grpSp>
        <p:nvGrpSpPr>
          <p:cNvPr id="11" name="Group 10">
            <a:extLst>
              <a:ext uri="{FF2B5EF4-FFF2-40B4-BE49-F238E27FC236}">
                <a16:creationId xmlns:a16="http://schemas.microsoft.com/office/drawing/2014/main" id="{793E861C-CE93-AE45-B030-9E06A12B5011}"/>
              </a:ext>
            </a:extLst>
          </p:cNvPr>
          <p:cNvGrpSpPr/>
          <p:nvPr/>
        </p:nvGrpSpPr>
        <p:grpSpPr>
          <a:xfrm>
            <a:off x="8952823" y="1436798"/>
            <a:ext cx="301000" cy="463697"/>
            <a:chOff x="2767013" y="2630488"/>
            <a:chExt cx="373062" cy="574675"/>
          </a:xfrm>
        </p:grpSpPr>
        <p:sp>
          <p:nvSpPr>
            <p:cNvPr id="12" name="Freeform 25">
              <a:extLst>
                <a:ext uri="{FF2B5EF4-FFF2-40B4-BE49-F238E27FC236}">
                  <a16:creationId xmlns:a16="http://schemas.microsoft.com/office/drawing/2014/main" id="{51B49259-DAAE-B74E-99E2-F052D1A565FC}"/>
                </a:ext>
              </a:extLst>
            </p:cNvPr>
            <p:cNvSpPr>
              <a:spLocks noEditPoints="1"/>
            </p:cNvSpPr>
            <p:nvPr/>
          </p:nvSpPr>
          <p:spPr bwMode="auto">
            <a:xfrm>
              <a:off x="2835275" y="2630488"/>
              <a:ext cx="304800" cy="574675"/>
            </a:xfrm>
            <a:custGeom>
              <a:avLst/>
              <a:gdLst>
                <a:gd name="T0" fmla="*/ 344 w 432"/>
                <a:gd name="T1" fmla="*/ 371 h 815"/>
                <a:gd name="T2" fmla="*/ 304 w 432"/>
                <a:gd name="T3" fmla="*/ 371 h 815"/>
                <a:gd name="T4" fmla="*/ 304 w 432"/>
                <a:gd name="T5" fmla="*/ 411 h 815"/>
                <a:gd name="T6" fmla="*/ 280 w 432"/>
                <a:gd name="T7" fmla="*/ 411 h 815"/>
                <a:gd name="T8" fmla="*/ 280 w 432"/>
                <a:gd name="T9" fmla="*/ 371 h 815"/>
                <a:gd name="T10" fmla="*/ 240 w 432"/>
                <a:gd name="T11" fmla="*/ 371 h 815"/>
                <a:gd name="T12" fmla="*/ 240 w 432"/>
                <a:gd name="T13" fmla="*/ 347 h 815"/>
                <a:gd name="T14" fmla="*/ 280 w 432"/>
                <a:gd name="T15" fmla="*/ 347 h 815"/>
                <a:gd name="T16" fmla="*/ 280 w 432"/>
                <a:gd name="T17" fmla="*/ 307 h 815"/>
                <a:gd name="T18" fmla="*/ 304 w 432"/>
                <a:gd name="T19" fmla="*/ 307 h 815"/>
                <a:gd name="T20" fmla="*/ 304 w 432"/>
                <a:gd name="T21" fmla="*/ 347 h 815"/>
                <a:gd name="T22" fmla="*/ 344 w 432"/>
                <a:gd name="T23" fmla="*/ 347 h 815"/>
                <a:gd name="T24" fmla="*/ 344 w 432"/>
                <a:gd name="T25" fmla="*/ 371 h 815"/>
                <a:gd name="T26" fmla="*/ 432 w 432"/>
                <a:gd name="T27" fmla="*/ 583 h 815"/>
                <a:gd name="T28" fmla="*/ 344 w 432"/>
                <a:gd name="T29" fmla="*/ 583 h 815"/>
                <a:gd name="T30" fmla="*/ 344 w 432"/>
                <a:gd name="T31" fmla="*/ 815 h 815"/>
                <a:gd name="T32" fmla="*/ 320 w 432"/>
                <a:gd name="T33" fmla="*/ 815 h 815"/>
                <a:gd name="T34" fmla="*/ 320 w 432"/>
                <a:gd name="T35" fmla="*/ 507 h 815"/>
                <a:gd name="T36" fmla="*/ 344 w 432"/>
                <a:gd name="T37" fmla="*/ 507 h 815"/>
                <a:gd name="T38" fmla="*/ 344 w 432"/>
                <a:gd name="T39" fmla="*/ 559 h 815"/>
                <a:gd name="T40" fmla="*/ 404 w 432"/>
                <a:gd name="T41" fmla="*/ 559 h 815"/>
                <a:gd name="T42" fmla="*/ 404 w 432"/>
                <a:gd name="T43" fmla="*/ 409 h 815"/>
                <a:gd name="T44" fmla="*/ 214 w 432"/>
                <a:gd name="T45" fmla="*/ 219 h 815"/>
                <a:gd name="T46" fmla="*/ 24 w 432"/>
                <a:gd name="T47" fmla="*/ 409 h 815"/>
                <a:gd name="T48" fmla="*/ 24 w 432"/>
                <a:gd name="T49" fmla="*/ 559 h 815"/>
                <a:gd name="T50" fmla="*/ 92 w 432"/>
                <a:gd name="T51" fmla="*/ 559 h 815"/>
                <a:gd name="T52" fmla="*/ 92 w 432"/>
                <a:gd name="T53" fmla="*/ 507 h 815"/>
                <a:gd name="T54" fmla="*/ 116 w 432"/>
                <a:gd name="T55" fmla="*/ 507 h 815"/>
                <a:gd name="T56" fmla="*/ 116 w 432"/>
                <a:gd name="T57" fmla="*/ 815 h 815"/>
                <a:gd name="T58" fmla="*/ 92 w 432"/>
                <a:gd name="T59" fmla="*/ 815 h 815"/>
                <a:gd name="T60" fmla="*/ 92 w 432"/>
                <a:gd name="T61" fmla="*/ 583 h 815"/>
                <a:gd name="T62" fmla="*/ 0 w 432"/>
                <a:gd name="T63" fmla="*/ 583 h 815"/>
                <a:gd name="T64" fmla="*/ 0 w 432"/>
                <a:gd name="T65" fmla="*/ 409 h 815"/>
                <a:gd name="T66" fmla="*/ 161 w 432"/>
                <a:gd name="T67" fmla="*/ 201 h 815"/>
                <a:gd name="T68" fmla="*/ 108 w 432"/>
                <a:gd name="T69" fmla="*/ 108 h 815"/>
                <a:gd name="T70" fmla="*/ 215 w 432"/>
                <a:gd name="T71" fmla="*/ 0 h 815"/>
                <a:gd name="T72" fmla="*/ 323 w 432"/>
                <a:gd name="T73" fmla="*/ 108 h 815"/>
                <a:gd name="T74" fmla="*/ 270 w 432"/>
                <a:gd name="T75" fmla="*/ 201 h 815"/>
                <a:gd name="T76" fmla="*/ 432 w 432"/>
                <a:gd name="T77" fmla="*/ 409 h 815"/>
                <a:gd name="T78" fmla="*/ 432 w 432"/>
                <a:gd name="T79" fmla="*/ 583 h 815"/>
                <a:gd name="T80" fmla="*/ 215 w 432"/>
                <a:gd name="T81" fmla="*/ 190 h 815"/>
                <a:gd name="T82" fmla="*/ 298 w 432"/>
                <a:gd name="T83" fmla="*/ 108 h 815"/>
                <a:gd name="T84" fmla="*/ 215 w 432"/>
                <a:gd name="T85" fmla="*/ 25 h 815"/>
                <a:gd name="T86" fmla="*/ 133 w 432"/>
                <a:gd name="T87" fmla="*/ 108 h 815"/>
                <a:gd name="T88" fmla="*/ 215 w 432"/>
                <a:gd name="T89" fmla="*/ 190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2" h="815">
                  <a:moveTo>
                    <a:pt x="344" y="371"/>
                  </a:moveTo>
                  <a:cubicBezTo>
                    <a:pt x="304" y="371"/>
                    <a:pt x="304" y="371"/>
                    <a:pt x="304" y="371"/>
                  </a:cubicBezTo>
                  <a:cubicBezTo>
                    <a:pt x="304" y="411"/>
                    <a:pt x="304" y="411"/>
                    <a:pt x="304" y="411"/>
                  </a:cubicBezTo>
                  <a:cubicBezTo>
                    <a:pt x="280" y="411"/>
                    <a:pt x="280" y="411"/>
                    <a:pt x="280" y="411"/>
                  </a:cubicBezTo>
                  <a:cubicBezTo>
                    <a:pt x="280" y="371"/>
                    <a:pt x="280" y="371"/>
                    <a:pt x="280" y="371"/>
                  </a:cubicBezTo>
                  <a:cubicBezTo>
                    <a:pt x="240" y="371"/>
                    <a:pt x="240" y="371"/>
                    <a:pt x="240" y="371"/>
                  </a:cubicBezTo>
                  <a:cubicBezTo>
                    <a:pt x="240" y="347"/>
                    <a:pt x="240" y="347"/>
                    <a:pt x="240" y="347"/>
                  </a:cubicBezTo>
                  <a:cubicBezTo>
                    <a:pt x="280" y="347"/>
                    <a:pt x="280" y="347"/>
                    <a:pt x="280" y="347"/>
                  </a:cubicBezTo>
                  <a:cubicBezTo>
                    <a:pt x="280" y="307"/>
                    <a:pt x="280" y="307"/>
                    <a:pt x="280" y="307"/>
                  </a:cubicBezTo>
                  <a:cubicBezTo>
                    <a:pt x="304" y="307"/>
                    <a:pt x="304" y="307"/>
                    <a:pt x="304" y="307"/>
                  </a:cubicBezTo>
                  <a:cubicBezTo>
                    <a:pt x="304" y="347"/>
                    <a:pt x="304" y="347"/>
                    <a:pt x="304" y="347"/>
                  </a:cubicBezTo>
                  <a:cubicBezTo>
                    <a:pt x="344" y="347"/>
                    <a:pt x="344" y="347"/>
                    <a:pt x="344" y="347"/>
                  </a:cubicBezTo>
                  <a:lnTo>
                    <a:pt x="344" y="371"/>
                  </a:lnTo>
                  <a:close/>
                  <a:moveTo>
                    <a:pt x="432" y="583"/>
                  </a:moveTo>
                  <a:cubicBezTo>
                    <a:pt x="344" y="583"/>
                    <a:pt x="344" y="583"/>
                    <a:pt x="344" y="583"/>
                  </a:cubicBezTo>
                  <a:cubicBezTo>
                    <a:pt x="344" y="815"/>
                    <a:pt x="344" y="815"/>
                    <a:pt x="344" y="815"/>
                  </a:cubicBezTo>
                  <a:cubicBezTo>
                    <a:pt x="320" y="815"/>
                    <a:pt x="320" y="815"/>
                    <a:pt x="320" y="815"/>
                  </a:cubicBezTo>
                  <a:cubicBezTo>
                    <a:pt x="320" y="507"/>
                    <a:pt x="320" y="507"/>
                    <a:pt x="320" y="507"/>
                  </a:cubicBezTo>
                  <a:cubicBezTo>
                    <a:pt x="344" y="507"/>
                    <a:pt x="344" y="507"/>
                    <a:pt x="344" y="507"/>
                  </a:cubicBezTo>
                  <a:cubicBezTo>
                    <a:pt x="344" y="559"/>
                    <a:pt x="344" y="559"/>
                    <a:pt x="344" y="559"/>
                  </a:cubicBezTo>
                  <a:cubicBezTo>
                    <a:pt x="404" y="559"/>
                    <a:pt x="404" y="559"/>
                    <a:pt x="404" y="559"/>
                  </a:cubicBezTo>
                  <a:cubicBezTo>
                    <a:pt x="404" y="409"/>
                    <a:pt x="404" y="409"/>
                    <a:pt x="404" y="409"/>
                  </a:cubicBezTo>
                  <a:cubicBezTo>
                    <a:pt x="404" y="304"/>
                    <a:pt x="319" y="219"/>
                    <a:pt x="214" y="219"/>
                  </a:cubicBezTo>
                  <a:cubicBezTo>
                    <a:pt x="109" y="219"/>
                    <a:pt x="24" y="304"/>
                    <a:pt x="24" y="409"/>
                  </a:cubicBezTo>
                  <a:cubicBezTo>
                    <a:pt x="24" y="559"/>
                    <a:pt x="24" y="559"/>
                    <a:pt x="24" y="559"/>
                  </a:cubicBezTo>
                  <a:cubicBezTo>
                    <a:pt x="92" y="559"/>
                    <a:pt x="92" y="559"/>
                    <a:pt x="92" y="559"/>
                  </a:cubicBezTo>
                  <a:cubicBezTo>
                    <a:pt x="92" y="507"/>
                    <a:pt x="92" y="507"/>
                    <a:pt x="92" y="507"/>
                  </a:cubicBezTo>
                  <a:cubicBezTo>
                    <a:pt x="116" y="507"/>
                    <a:pt x="116" y="507"/>
                    <a:pt x="116" y="507"/>
                  </a:cubicBezTo>
                  <a:cubicBezTo>
                    <a:pt x="116" y="815"/>
                    <a:pt x="116" y="815"/>
                    <a:pt x="116" y="815"/>
                  </a:cubicBezTo>
                  <a:cubicBezTo>
                    <a:pt x="92" y="815"/>
                    <a:pt x="92" y="815"/>
                    <a:pt x="92" y="815"/>
                  </a:cubicBezTo>
                  <a:cubicBezTo>
                    <a:pt x="92" y="583"/>
                    <a:pt x="92" y="583"/>
                    <a:pt x="92" y="583"/>
                  </a:cubicBezTo>
                  <a:cubicBezTo>
                    <a:pt x="0" y="583"/>
                    <a:pt x="0" y="583"/>
                    <a:pt x="0" y="583"/>
                  </a:cubicBezTo>
                  <a:cubicBezTo>
                    <a:pt x="0" y="409"/>
                    <a:pt x="0" y="409"/>
                    <a:pt x="0" y="409"/>
                  </a:cubicBezTo>
                  <a:cubicBezTo>
                    <a:pt x="0" y="309"/>
                    <a:pt x="68" y="225"/>
                    <a:pt x="161" y="201"/>
                  </a:cubicBezTo>
                  <a:cubicBezTo>
                    <a:pt x="129" y="182"/>
                    <a:pt x="108" y="147"/>
                    <a:pt x="108" y="108"/>
                  </a:cubicBezTo>
                  <a:cubicBezTo>
                    <a:pt x="108" y="48"/>
                    <a:pt x="156" y="0"/>
                    <a:pt x="215" y="0"/>
                  </a:cubicBezTo>
                  <a:cubicBezTo>
                    <a:pt x="275" y="0"/>
                    <a:pt x="323" y="48"/>
                    <a:pt x="323" y="108"/>
                  </a:cubicBezTo>
                  <a:cubicBezTo>
                    <a:pt x="323" y="147"/>
                    <a:pt x="302" y="182"/>
                    <a:pt x="270" y="201"/>
                  </a:cubicBezTo>
                  <a:cubicBezTo>
                    <a:pt x="363" y="225"/>
                    <a:pt x="432" y="309"/>
                    <a:pt x="432" y="409"/>
                  </a:cubicBezTo>
                  <a:lnTo>
                    <a:pt x="432" y="583"/>
                  </a:lnTo>
                  <a:close/>
                  <a:moveTo>
                    <a:pt x="215" y="190"/>
                  </a:moveTo>
                  <a:cubicBezTo>
                    <a:pt x="261" y="190"/>
                    <a:pt x="298" y="153"/>
                    <a:pt x="298" y="108"/>
                  </a:cubicBezTo>
                  <a:cubicBezTo>
                    <a:pt x="298" y="62"/>
                    <a:pt x="261" y="25"/>
                    <a:pt x="215" y="25"/>
                  </a:cubicBezTo>
                  <a:cubicBezTo>
                    <a:pt x="170" y="25"/>
                    <a:pt x="133" y="62"/>
                    <a:pt x="133" y="108"/>
                  </a:cubicBezTo>
                  <a:cubicBezTo>
                    <a:pt x="133" y="153"/>
                    <a:pt x="170" y="190"/>
                    <a:pt x="215" y="190"/>
                  </a:cubicBezTo>
                  <a:close/>
                </a:path>
              </a:pathLst>
            </a:custGeom>
            <a:solidFill>
              <a:srgbClr val="E87722"/>
            </a:solidFill>
            <a:ln>
              <a:noFill/>
            </a:ln>
          </p:spPr>
          <p:txBody>
            <a:bodyPr vert="horz" wrap="square" lIns="91439" tIns="45719" rIns="91439" bIns="45719" numCol="1" anchor="t" anchorCtr="0" compatLnSpc="1">
              <a:prstTxWarp prst="textNoShape">
                <a:avLst/>
              </a:prstTxWarp>
            </a:bodyPr>
            <a:lstStyle/>
            <a:p>
              <a:endParaRPr lang="en-US">
                <a:solidFill>
                  <a:prstClr val="black"/>
                </a:solidFill>
                <a:latin typeface="Calibri"/>
              </a:endParaRPr>
            </a:p>
          </p:txBody>
        </p:sp>
        <p:sp>
          <p:nvSpPr>
            <p:cNvPr id="13" name="Freeform 26">
              <a:extLst>
                <a:ext uri="{FF2B5EF4-FFF2-40B4-BE49-F238E27FC236}">
                  <a16:creationId xmlns:a16="http://schemas.microsoft.com/office/drawing/2014/main" id="{5E8D2A68-320A-6845-ACD5-5284F102A62D}"/>
                </a:ext>
              </a:extLst>
            </p:cNvPr>
            <p:cNvSpPr>
              <a:spLocks noEditPoints="1"/>
            </p:cNvSpPr>
            <p:nvPr/>
          </p:nvSpPr>
          <p:spPr bwMode="auto">
            <a:xfrm>
              <a:off x="2767013" y="2717801"/>
              <a:ext cx="204788" cy="230188"/>
            </a:xfrm>
            <a:custGeom>
              <a:avLst/>
              <a:gdLst>
                <a:gd name="T0" fmla="*/ 239 w 290"/>
                <a:gd name="T1" fmla="*/ 225 h 327"/>
                <a:gd name="T2" fmla="*/ 195 w 290"/>
                <a:gd name="T3" fmla="*/ 251 h 327"/>
                <a:gd name="T4" fmla="*/ 27 w 290"/>
                <a:gd name="T5" fmla="*/ 106 h 327"/>
                <a:gd name="T6" fmla="*/ 51 w 290"/>
                <a:gd name="T7" fmla="*/ 64 h 327"/>
                <a:gd name="T8" fmla="*/ 189 w 290"/>
                <a:gd name="T9" fmla="*/ 108 h 327"/>
                <a:gd name="T10" fmla="*/ 211 w 290"/>
                <a:gd name="T11" fmla="*/ 95 h 327"/>
                <a:gd name="T12" fmla="*/ 38 w 290"/>
                <a:gd name="T13" fmla="*/ 42 h 327"/>
                <a:gd name="T14" fmla="*/ 2 w 290"/>
                <a:gd name="T15" fmla="*/ 108 h 327"/>
                <a:gd name="T16" fmla="*/ 188 w 290"/>
                <a:gd name="T17" fmla="*/ 276 h 327"/>
                <a:gd name="T18" fmla="*/ 188 w 290"/>
                <a:gd name="T19" fmla="*/ 276 h 327"/>
                <a:gd name="T20" fmla="*/ 239 w 290"/>
                <a:gd name="T21" fmla="*/ 327 h 327"/>
                <a:gd name="T22" fmla="*/ 290 w 290"/>
                <a:gd name="T23" fmla="*/ 276 h 327"/>
                <a:gd name="T24" fmla="*/ 239 w 290"/>
                <a:gd name="T25" fmla="*/ 225 h 327"/>
                <a:gd name="T26" fmla="*/ 239 w 290"/>
                <a:gd name="T27" fmla="*/ 302 h 327"/>
                <a:gd name="T28" fmla="*/ 214 w 290"/>
                <a:gd name="T29" fmla="*/ 276 h 327"/>
                <a:gd name="T30" fmla="*/ 239 w 290"/>
                <a:gd name="T31" fmla="*/ 251 h 327"/>
                <a:gd name="T32" fmla="*/ 264 w 290"/>
                <a:gd name="T33" fmla="*/ 276 h 327"/>
                <a:gd name="T34" fmla="*/ 239 w 290"/>
                <a:gd name="T35" fmla="*/ 30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0" h="327">
                  <a:moveTo>
                    <a:pt x="239" y="225"/>
                  </a:moveTo>
                  <a:cubicBezTo>
                    <a:pt x="220" y="225"/>
                    <a:pt x="203" y="236"/>
                    <a:pt x="195" y="251"/>
                  </a:cubicBezTo>
                  <a:cubicBezTo>
                    <a:pt x="84" y="206"/>
                    <a:pt x="31" y="146"/>
                    <a:pt x="27" y="106"/>
                  </a:cubicBezTo>
                  <a:cubicBezTo>
                    <a:pt x="26" y="88"/>
                    <a:pt x="34" y="74"/>
                    <a:pt x="51" y="64"/>
                  </a:cubicBezTo>
                  <a:cubicBezTo>
                    <a:pt x="121" y="23"/>
                    <a:pt x="188" y="107"/>
                    <a:pt x="189" y="108"/>
                  </a:cubicBezTo>
                  <a:cubicBezTo>
                    <a:pt x="211" y="95"/>
                    <a:pt x="211" y="95"/>
                    <a:pt x="211" y="95"/>
                  </a:cubicBezTo>
                  <a:cubicBezTo>
                    <a:pt x="181" y="57"/>
                    <a:pt x="109" y="0"/>
                    <a:pt x="38" y="42"/>
                  </a:cubicBezTo>
                  <a:cubicBezTo>
                    <a:pt x="12" y="57"/>
                    <a:pt x="0" y="81"/>
                    <a:pt x="2" y="108"/>
                  </a:cubicBezTo>
                  <a:cubicBezTo>
                    <a:pt x="7" y="167"/>
                    <a:pt x="78" y="231"/>
                    <a:pt x="188" y="276"/>
                  </a:cubicBezTo>
                  <a:cubicBezTo>
                    <a:pt x="188" y="276"/>
                    <a:pt x="188" y="276"/>
                    <a:pt x="188" y="276"/>
                  </a:cubicBezTo>
                  <a:cubicBezTo>
                    <a:pt x="188" y="304"/>
                    <a:pt x="211" y="327"/>
                    <a:pt x="239" y="327"/>
                  </a:cubicBezTo>
                  <a:cubicBezTo>
                    <a:pt x="267" y="327"/>
                    <a:pt x="290" y="304"/>
                    <a:pt x="290" y="276"/>
                  </a:cubicBezTo>
                  <a:cubicBezTo>
                    <a:pt x="290" y="248"/>
                    <a:pt x="267" y="225"/>
                    <a:pt x="239" y="225"/>
                  </a:cubicBezTo>
                  <a:close/>
                  <a:moveTo>
                    <a:pt x="239" y="302"/>
                  </a:moveTo>
                  <a:cubicBezTo>
                    <a:pt x="225" y="302"/>
                    <a:pt x="214" y="290"/>
                    <a:pt x="214" y="276"/>
                  </a:cubicBezTo>
                  <a:cubicBezTo>
                    <a:pt x="214" y="262"/>
                    <a:pt x="225" y="251"/>
                    <a:pt x="239" y="251"/>
                  </a:cubicBezTo>
                  <a:cubicBezTo>
                    <a:pt x="253" y="251"/>
                    <a:pt x="264" y="262"/>
                    <a:pt x="264" y="276"/>
                  </a:cubicBezTo>
                  <a:cubicBezTo>
                    <a:pt x="264" y="290"/>
                    <a:pt x="253" y="302"/>
                    <a:pt x="239" y="302"/>
                  </a:cubicBezTo>
                  <a:close/>
                </a:path>
              </a:pathLst>
            </a:custGeom>
            <a:solidFill>
              <a:srgbClr val="8A8A8D"/>
            </a:solidFill>
            <a:ln>
              <a:noFill/>
            </a:ln>
          </p:spPr>
          <p:txBody>
            <a:bodyPr vert="horz" wrap="square" lIns="91439" tIns="45719" rIns="91439" bIns="45719" numCol="1" anchor="t" anchorCtr="0" compatLnSpc="1">
              <a:prstTxWarp prst="textNoShape">
                <a:avLst/>
              </a:prstTxWarp>
            </a:bodyPr>
            <a:lstStyle/>
            <a:p>
              <a:endParaRPr lang="en-US">
                <a:solidFill>
                  <a:prstClr val="black"/>
                </a:solidFill>
                <a:latin typeface="Calibri"/>
              </a:endParaRPr>
            </a:p>
          </p:txBody>
        </p:sp>
      </p:grpSp>
      <p:sp>
        <p:nvSpPr>
          <p:cNvPr id="14" name="Freeform 62">
            <a:extLst>
              <a:ext uri="{FF2B5EF4-FFF2-40B4-BE49-F238E27FC236}">
                <a16:creationId xmlns:a16="http://schemas.microsoft.com/office/drawing/2014/main" id="{C0FD871E-4BBF-4048-9FB1-DE69D8BF39CF}"/>
              </a:ext>
            </a:extLst>
          </p:cNvPr>
          <p:cNvSpPr>
            <a:spLocks noEditPoints="1"/>
          </p:cNvSpPr>
          <p:nvPr/>
        </p:nvSpPr>
        <p:spPr bwMode="auto">
          <a:xfrm>
            <a:off x="4909331" y="1516247"/>
            <a:ext cx="494500" cy="304796"/>
          </a:xfrm>
          <a:custGeom>
            <a:avLst/>
            <a:gdLst>
              <a:gd name="T0" fmla="*/ 119 w 128"/>
              <a:gd name="T1" fmla="*/ 37 h 78"/>
              <a:gd name="T2" fmla="*/ 100 w 128"/>
              <a:gd name="T3" fmla="*/ 30 h 78"/>
              <a:gd name="T4" fmla="*/ 96 w 128"/>
              <a:gd name="T5" fmla="*/ 16 h 78"/>
              <a:gd name="T6" fmla="*/ 73 w 128"/>
              <a:gd name="T7" fmla="*/ 16 h 78"/>
              <a:gd name="T8" fmla="*/ 66 w 128"/>
              <a:gd name="T9" fmla="*/ 35 h 78"/>
              <a:gd name="T10" fmla="*/ 57 w 128"/>
              <a:gd name="T11" fmla="*/ 12 h 78"/>
              <a:gd name="T12" fmla="*/ 34 w 128"/>
              <a:gd name="T13" fmla="*/ 12 h 78"/>
              <a:gd name="T14" fmla="*/ 27 w 128"/>
              <a:gd name="T15" fmla="*/ 30 h 78"/>
              <a:gd name="T16" fmla="*/ 9 w 128"/>
              <a:gd name="T17" fmla="*/ 37 h 78"/>
              <a:gd name="T18" fmla="*/ 0 w 128"/>
              <a:gd name="T19" fmla="*/ 65 h 78"/>
              <a:gd name="T20" fmla="*/ 4 w 128"/>
              <a:gd name="T21" fmla="*/ 78 h 78"/>
              <a:gd name="T22" fmla="*/ 20 w 128"/>
              <a:gd name="T23" fmla="*/ 48 h 78"/>
              <a:gd name="T24" fmla="*/ 36 w 128"/>
              <a:gd name="T25" fmla="*/ 78 h 78"/>
              <a:gd name="T26" fmla="*/ 40 w 128"/>
              <a:gd name="T27" fmla="*/ 64 h 78"/>
              <a:gd name="T28" fmla="*/ 30 w 128"/>
              <a:gd name="T29" fmla="*/ 37 h 78"/>
              <a:gd name="T30" fmla="*/ 30 w 128"/>
              <a:gd name="T31" fmla="*/ 33 h 78"/>
              <a:gd name="T32" fmla="*/ 64 w 128"/>
              <a:gd name="T33" fmla="*/ 42 h 78"/>
              <a:gd name="T34" fmla="*/ 64 w 128"/>
              <a:gd name="T35" fmla="*/ 58 h 78"/>
              <a:gd name="T36" fmla="*/ 68 w 128"/>
              <a:gd name="T37" fmla="*/ 78 h 78"/>
              <a:gd name="T38" fmla="*/ 68 w 128"/>
              <a:gd name="T39" fmla="*/ 47 h 78"/>
              <a:gd name="T40" fmla="*/ 98 w 128"/>
              <a:gd name="T41" fmla="*/ 34 h 78"/>
              <a:gd name="T42" fmla="*/ 101 w 128"/>
              <a:gd name="T43" fmla="*/ 45 h 78"/>
              <a:gd name="T44" fmla="*/ 88 w 128"/>
              <a:gd name="T45" fmla="*/ 78 h 78"/>
              <a:gd name="T46" fmla="*/ 92 w 128"/>
              <a:gd name="T47" fmla="*/ 65 h 78"/>
              <a:gd name="T48" fmla="*/ 124 w 128"/>
              <a:gd name="T49" fmla="*/ 64 h 78"/>
              <a:gd name="T50" fmla="*/ 128 w 128"/>
              <a:gd name="T51" fmla="*/ 78 h 78"/>
              <a:gd name="T52" fmla="*/ 115 w 128"/>
              <a:gd name="T53" fmla="*/ 45 h 78"/>
              <a:gd name="T54" fmla="*/ 26 w 128"/>
              <a:gd name="T55" fmla="*/ 37 h 78"/>
              <a:gd name="T56" fmla="*/ 13 w 128"/>
              <a:gd name="T57" fmla="*/ 37 h 78"/>
              <a:gd name="T58" fmla="*/ 45 w 128"/>
              <a:gd name="T59" fmla="*/ 4 h 78"/>
              <a:gd name="T60" fmla="*/ 45 w 128"/>
              <a:gd name="T61" fmla="*/ 19 h 78"/>
              <a:gd name="T62" fmla="*/ 45 w 128"/>
              <a:gd name="T63" fmla="*/ 4 h 78"/>
              <a:gd name="T64" fmla="*/ 92 w 128"/>
              <a:gd name="T65" fmla="*/ 16 h 78"/>
              <a:gd name="T66" fmla="*/ 77 w 128"/>
              <a:gd name="T67" fmla="*/ 16 h 78"/>
              <a:gd name="T68" fmla="*/ 108 w 128"/>
              <a:gd name="T69" fmla="*/ 30 h 78"/>
              <a:gd name="T70" fmla="*/ 108 w 128"/>
              <a:gd name="T71" fmla="*/ 43 h 78"/>
              <a:gd name="T72" fmla="*/ 108 w 128"/>
              <a:gd name="T73" fmla="*/ 3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78">
                <a:moveTo>
                  <a:pt x="115" y="45"/>
                </a:moveTo>
                <a:cubicBezTo>
                  <a:pt x="117" y="43"/>
                  <a:pt x="119" y="40"/>
                  <a:pt x="119" y="37"/>
                </a:cubicBezTo>
                <a:cubicBezTo>
                  <a:pt x="119" y="31"/>
                  <a:pt x="114" y="26"/>
                  <a:pt x="108" y="26"/>
                </a:cubicBezTo>
                <a:cubicBezTo>
                  <a:pt x="105" y="26"/>
                  <a:pt x="102" y="28"/>
                  <a:pt x="100" y="30"/>
                </a:cubicBezTo>
                <a:cubicBezTo>
                  <a:pt x="98" y="28"/>
                  <a:pt x="95" y="26"/>
                  <a:pt x="92" y="25"/>
                </a:cubicBezTo>
                <a:cubicBezTo>
                  <a:pt x="94" y="23"/>
                  <a:pt x="96" y="20"/>
                  <a:pt x="96" y="16"/>
                </a:cubicBezTo>
                <a:cubicBezTo>
                  <a:pt x="96" y="10"/>
                  <a:pt x="91" y="4"/>
                  <a:pt x="85" y="4"/>
                </a:cubicBezTo>
                <a:cubicBezTo>
                  <a:pt x="78" y="4"/>
                  <a:pt x="73" y="10"/>
                  <a:pt x="73" y="16"/>
                </a:cubicBezTo>
                <a:cubicBezTo>
                  <a:pt x="73" y="20"/>
                  <a:pt x="75" y="23"/>
                  <a:pt x="78" y="25"/>
                </a:cubicBezTo>
                <a:cubicBezTo>
                  <a:pt x="73" y="27"/>
                  <a:pt x="69" y="31"/>
                  <a:pt x="66" y="35"/>
                </a:cubicBezTo>
                <a:cubicBezTo>
                  <a:pt x="64" y="28"/>
                  <a:pt x="59" y="23"/>
                  <a:pt x="52" y="21"/>
                </a:cubicBezTo>
                <a:cubicBezTo>
                  <a:pt x="55" y="19"/>
                  <a:pt x="57" y="15"/>
                  <a:pt x="57" y="12"/>
                </a:cubicBezTo>
                <a:cubicBezTo>
                  <a:pt x="57" y="5"/>
                  <a:pt x="52" y="0"/>
                  <a:pt x="45" y="0"/>
                </a:cubicBezTo>
                <a:cubicBezTo>
                  <a:pt x="39" y="0"/>
                  <a:pt x="34" y="5"/>
                  <a:pt x="34" y="12"/>
                </a:cubicBezTo>
                <a:cubicBezTo>
                  <a:pt x="34" y="15"/>
                  <a:pt x="36" y="19"/>
                  <a:pt x="38" y="21"/>
                </a:cubicBezTo>
                <a:cubicBezTo>
                  <a:pt x="34" y="22"/>
                  <a:pt x="30" y="25"/>
                  <a:pt x="27" y="30"/>
                </a:cubicBezTo>
                <a:cubicBezTo>
                  <a:pt x="26" y="28"/>
                  <a:pt x="23" y="26"/>
                  <a:pt x="20" y="26"/>
                </a:cubicBezTo>
                <a:cubicBezTo>
                  <a:pt x="14" y="26"/>
                  <a:pt x="9" y="31"/>
                  <a:pt x="9" y="37"/>
                </a:cubicBezTo>
                <a:cubicBezTo>
                  <a:pt x="9" y="40"/>
                  <a:pt x="11" y="43"/>
                  <a:pt x="13" y="45"/>
                </a:cubicBezTo>
                <a:cubicBezTo>
                  <a:pt x="6" y="48"/>
                  <a:pt x="0" y="56"/>
                  <a:pt x="0" y="65"/>
                </a:cubicBezTo>
                <a:cubicBezTo>
                  <a:pt x="0" y="78"/>
                  <a:pt x="0" y="78"/>
                  <a:pt x="0" y="78"/>
                </a:cubicBezTo>
                <a:cubicBezTo>
                  <a:pt x="4" y="78"/>
                  <a:pt x="4" y="78"/>
                  <a:pt x="4" y="78"/>
                </a:cubicBezTo>
                <a:cubicBezTo>
                  <a:pt x="4" y="65"/>
                  <a:pt x="4" y="65"/>
                  <a:pt x="4" y="65"/>
                </a:cubicBezTo>
                <a:cubicBezTo>
                  <a:pt x="4" y="56"/>
                  <a:pt x="12" y="48"/>
                  <a:pt x="20" y="48"/>
                </a:cubicBezTo>
                <a:cubicBezTo>
                  <a:pt x="29" y="48"/>
                  <a:pt x="36" y="55"/>
                  <a:pt x="36" y="64"/>
                </a:cubicBezTo>
                <a:cubicBezTo>
                  <a:pt x="36" y="78"/>
                  <a:pt x="36" y="78"/>
                  <a:pt x="36" y="78"/>
                </a:cubicBezTo>
                <a:cubicBezTo>
                  <a:pt x="40" y="78"/>
                  <a:pt x="40" y="78"/>
                  <a:pt x="40" y="78"/>
                </a:cubicBezTo>
                <a:cubicBezTo>
                  <a:pt x="40" y="64"/>
                  <a:pt x="40" y="64"/>
                  <a:pt x="40" y="64"/>
                </a:cubicBezTo>
                <a:cubicBezTo>
                  <a:pt x="40" y="55"/>
                  <a:pt x="34" y="48"/>
                  <a:pt x="27" y="45"/>
                </a:cubicBezTo>
                <a:cubicBezTo>
                  <a:pt x="29" y="43"/>
                  <a:pt x="30" y="40"/>
                  <a:pt x="30" y="37"/>
                </a:cubicBezTo>
                <a:cubicBezTo>
                  <a:pt x="30" y="36"/>
                  <a:pt x="30" y="35"/>
                  <a:pt x="30" y="34"/>
                </a:cubicBezTo>
                <a:cubicBezTo>
                  <a:pt x="30" y="33"/>
                  <a:pt x="30" y="33"/>
                  <a:pt x="30" y="33"/>
                </a:cubicBezTo>
                <a:cubicBezTo>
                  <a:pt x="33" y="27"/>
                  <a:pt x="40" y="23"/>
                  <a:pt x="46" y="23"/>
                </a:cubicBezTo>
                <a:cubicBezTo>
                  <a:pt x="56" y="23"/>
                  <a:pt x="64" y="32"/>
                  <a:pt x="64" y="42"/>
                </a:cubicBezTo>
                <a:cubicBezTo>
                  <a:pt x="64" y="47"/>
                  <a:pt x="64" y="47"/>
                  <a:pt x="64" y="47"/>
                </a:cubicBezTo>
                <a:cubicBezTo>
                  <a:pt x="64" y="58"/>
                  <a:pt x="64" y="58"/>
                  <a:pt x="64" y="58"/>
                </a:cubicBezTo>
                <a:cubicBezTo>
                  <a:pt x="64" y="78"/>
                  <a:pt x="64" y="78"/>
                  <a:pt x="64" y="78"/>
                </a:cubicBezTo>
                <a:cubicBezTo>
                  <a:pt x="68" y="78"/>
                  <a:pt x="68" y="78"/>
                  <a:pt x="68" y="78"/>
                </a:cubicBezTo>
                <a:cubicBezTo>
                  <a:pt x="68" y="58"/>
                  <a:pt x="68" y="58"/>
                  <a:pt x="68" y="58"/>
                </a:cubicBezTo>
                <a:cubicBezTo>
                  <a:pt x="68" y="47"/>
                  <a:pt x="68" y="47"/>
                  <a:pt x="68" y="47"/>
                </a:cubicBezTo>
                <a:cubicBezTo>
                  <a:pt x="68" y="37"/>
                  <a:pt x="76" y="28"/>
                  <a:pt x="85" y="28"/>
                </a:cubicBezTo>
                <a:cubicBezTo>
                  <a:pt x="90" y="28"/>
                  <a:pt x="95" y="30"/>
                  <a:pt x="98" y="34"/>
                </a:cubicBezTo>
                <a:cubicBezTo>
                  <a:pt x="98" y="35"/>
                  <a:pt x="98" y="36"/>
                  <a:pt x="98" y="37"/>
                </a:cubicBezTo>
                <a:cubicBezTo>
                  <a:pt x="98" y="40"/>
                  <a:pt x="99" y="43"/>
                  <a:pt x="101" y="45"/>
                </a:cubicBezTo>
                <a:cubicBezTo>
                  <a:pt x="94" y="48"/>
                  <a:pt x="88" y="56"/>
                  <a:pt x="88" y="65"/>
                </a:cubicBezTo>
                <a:cubicBezTo>
                  <a:pt x="88" y="78"/>
                  <a:pt x="88" y="78"/>
                  <a:pt x="88" y="78"/>
                </a:cubicBezTo>
                <a:cubicBezTo>
                  <a:pt x="92" y="78"/>
                  <a:pt x="92" y="78"/>
                  <a:pt x="92" y="78"/>
                </a:cubicBezTo>
                <a:cubicBezTo>
                  <a:pt x="92" y="65"/>
                  <a:pt x="92" y="65"/>
                  <a:pt x="92" y="65"/>
                </a:cubicBezTo>
                <a:cubicBezTo>
                  <a:pt x="92" y="56"/>
                  <a:pt x="100" y="48"/>
                  <a:pt x="108" y="48"/>
                </a:cubicBezTo>
                <a:cubicBezTo>
                  <a:pt x="117" y="48"/>
                  <a:pt x="124" y="55"/>
                  <a:pt x="124" y="64"/>
                </a:cubicBezTo>
                <a:cubicBezTo>
                  <a:pt x="124" y="78"/>
                  <a:pt x="124" y="78"/>
                  <a:pt x="124" y="78"/>
                </a:cubicBezTo>
                <a:cubicBezTo>
                  <a:pt x="128" y="78"/>
                  <a:pt x="128" y="78"/>
                  <a:pt x="128" y="78"/>
                </a:cubicBezTo>
                <a:cubicBezTo>
                  <a:pt x="128" y="64"/>
                  <a:pt x="128" y="64"/>
                  <a:pt x="128" y="64"/>
                </a:cubicBezTo>
                <a:cubicBezTo>
                  <a:pt x="128" y="55"/>
                  <a:pt x="123" y="48"/>
                  <a:pt x="115" y="45"/>
                </a:cubicBezTo>
                <a:close/>
                <a:moveTo>
                  <a:pt x="20" y="30"/>
                </a:moveTo>
                <a:cubicBezTo>
                  <a:pt x="23" y="30"/>
                  <a:pt x="26" y="33"/>
                  <a:pt x="26" y="37"/>
                </a:cubicBezTo>
                <a:cubicBezTo>
                  <a:pt x="26" y="40"/>
                  <a:pt x="23" y="43"/>
                  <a:pt x="20" y="43"/>
                </a:cubicBezTo>
                <a:cubicBezTo>
                  <a:pt x="16" y="43"/>
                  <a:pt x="13" y="40"/>
                  <a:pt x="13" y="37"/>
                </a:cubicBezTo>
                <a:cubicBezTo>
                  <a:pt x="13" y="33"/>
                  <a:pt x="16" y="30"/>
                  <a:pt x="20" y="30"/>
                </a:cubicBezTo>
                <a:close/>
                <a:moveTo>
                  <a:pt x="45" y="4"/>
                </a:moveTo>
                <a:cubicBezTo>
                  <a:pt x="49" y="4"/>
                  <a:pt x="53" y="7"/>
                  <a:pt x="53" y="12"/>
                </a:cubicBezTo>
                <a:cubicBezTo>
                  <a:pt x="53" y="16"/>
                  <a:pt x="49" y="19"/>
                  <a:pt x="45" y="19"/>
                </a:cubicBezTo>
                <a:cubicBezTo>
                  <a:pt x="41" y="19"/>
                  <a:pt x="38" y="16"/>
                  <a:pt x="38" y="12"/>
                </a:cubicBezTo>
                <a:cubicBezTo>
                  <a:pt x="38" y="7"/>
                  <a:pt x="41" y="4"/>
                  <a:pt x="45" y="4"/>
                </a:cubicBezTo>
                <a:close/>
                <a:moveTo>
                  <a:pt x="85" y="8"/>
                </a:moveTo>
                <a:cubicBezTo>
                  <a:pt x="89" y="8"/>
                  <a:pt x="92" y="12"/>
                  <a:pt x="92" y="16"/>
                </a:cubicBezTo>
                <a:cubicBezTo>
                  <a:pt x="92" y="20"/>
                  <a:pt x="89" y="24"/>
                  <a:pt x="85" y="24"/>
                </a:cubicBezTo>
                <a:cubicBezTo>
                  <a:pt x="81" y="24"/>
                  <a:pt x="77" y="20"/>
                  <a:pt x="77" y="16"/>
                </a:cubicBezTo>
                <a:cubicBezTo>
                  <a:pt x="77" y="12"/>
                  <a:pt x="81" y="8"/>
                  <a:pt x="85" y="8"/>
                </a:cubicBezTo>
                <a:close/>
                <a:moveTo>
                  <a:pt x="108" y="30"/>
                </a:moveTo>
                <a:cubicBezTo>
                  <a:pt x="112" y="30"/>
                  <a:pt x="115" y="33"/>
                  <a:pt x="115" y="37"/>
                </a:cubicBezTo>
                <a:cubicBezTo>
                  <a:pt x="115" y="40"/>
                  <a:pt x="112" y="43"/>
                  <a:pt x="108" y="43"/>
                </a:cubicBezTo>
                <a:cubicBezTo>
                  <a:pt x="105" y="43"/>
                  <a:pt x="102" y="40"/>
                  <a:pt x="102" y="37"/>
                </a:cubicBezTo>
                <a:cubicBezTo>
                  <a:pt x="102" y="33"/>
                  <a:pt x="105" y="30"/>
                  <a:pt x="108" y="30"/>
                </a:cubicBezTo>
                <a:close/>
              </a:path>
            </a:pathLst>
          </a:custGeom>
          <a:solidFill>
            <a:srgbClr val="E877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7" tIns="44823" rIns="89647" bIns="44823" numCol="1" anchor="t" anchorCtr="0" compatLnSpc="1">
            <a:prstTxWarp prst="textNoShape">
              <a:avLst/>
            </a:prstTxWarp>
          </a:bodyPr>
          <a:lstStyle/>
          <a:p>
            <a:endParaRPr lang="en-US">
              <a:solidFill>
                <a:prstClr val="black"/>
              </a:solidFill>
              <a:latin typeface="Calibri"/>
            </a:endParaRPr>
          </a:p>
        </p:txBody>
      </p:sp>
      <p:sp>
        <p:nvSpPr>
          <p:cNvPr id="15" name="Freeform 12">
            <a:extLst>
              <a:ext uri="{FF2B5EF4-FFF2-40B4-BE49-F238E27FC236}">
                <a16:creationId xmlns:a16="http://schemas.microsoft.com/office/drawing/2014/main" id="{7E9CD250-1AC8-7742-B43F-8E3CDAD3C567}"/>
              </a:ext>
            </a:extLst>
          </p:cNvPr>
          <p:cNvSpPr>
            <a:spLocks noEditPoints="1"/>
          </p:cNvSpPr>
          <p:nvPr/>
        </p:nvSpPr>
        <p:spPr bwMode="auto">
          <a:xfrm>
            <a:off x="6923943" y="1500881"/>
            <a:ext cx="271645" cy="335529"/>
          </a:xfrm>
          <a:custGeom>
            <a:avLst/>
            <a:gdLst>
              <a:gd name="T0" fmla="*/ 173 w 207"/>
              <a:gd name="T1" fmla="*/ 256 h 256"/>
              <a:gd name="T2" fmla="*/ 172 w 207"/>
              <a:gd name="T3" fmla="*/ 256 h 256"/>
              <a:gd name="T4" fmla="*/ 33 w 207"/>
              <a:gd name="T5" fmla="*/ 256 h 256"/>
              <a:gd name="T6" fmla="*/ 6 w 207"/>
              <a:gd name="T7" fmla="*/ 241 h 256"/>
              <a:gd name="T8" fmla="*/ 9 w 207"/>
              <a:gd name="T9" fmla="*/ 208 h 256"/>
              <a:gd name="T10" fmla="*/ 60 w 207"/>
              <a:gd name="T11" fmla="*/ 138 h 256"/>
              <a:gd name="T12" fmla="*/ 63 w 207"/>
              <a:gd name="T13" fmla="*/ 128 h 256"/>
              <a:gd name="T14" fmla="*/ 63 w 207"/>
              <a:gd name="T15" fmla="*/ 40 h 256"/>
              <a:gd name="T16" fmla="*/ 63 w 207"/>
              <a:gd name="T17" fmla="*/ 0 h 256"/>
              <a:gd name="T18" fmla="*/ 144 w 207"/>
              <a:gd name="T19" fmla="*/ 0 h 256"/>
              <a:gd name="T20" fmla="*/ 144 w 207"/>
              <a:gd name="T21" fmla="*/ 40 h 256"/>
              <a:gd name="T22" fmla="*/ 145 w 207"/>
              <a:gd name="T23" fmla="*/ 128 h 256"/>
              <a:gd name="T24" fmla="*/ 148 w 207"/>
              <a:gd name="T25" fmla="*/ 139 h 256"/>
              <a:gd name="T26" fmla="*/ 197 w 207"/>
              <a:gd name="T27" fmla="*/ 207 h 256"/>
              <a:gd name="T28" fmla="*/ 202 w 207"/>
              <a:gd name="T29" fmla="*/ 240 h 256"/>
              <a:gd name="T30" fmla="*/ 173 w 207"/>
              <a:gd name="T31" fmla="*/ 256 h 256"/>
              <a:gd name="T32" fmla="*/ 98 w 207"/>
              <a:gd name="T33" fmla="*/ 248 h 256"/>
              <a:gd name="T34" fmla="*/ 172 w 207"/>
              <a:gd name="T35" fmla="*/ 248 h 256"/>
              <a:gd name="T36" fmla="*/ 173 w 207"/>
              <a:gd name="T37" fmla="*/ 252 h 256"/>
              <a:gd name="T38" fmla="*/ 173 w 207"/>
              <a:gd name="T39" fmla="*/ 248 h 256"/>
              <a:gd name="T40" fmla="*/ 195 w 207"/>
              <a:gd name="T41" fmla="*/ 236 h 256"/>
              <a:gd name="T42" fmla="*/ 191 w 207"/>
              <a:gd name="T43" fmla="*/ 212 h 256"/>
              <a:gd name="T44" fmla="*/ 142 w 207"/>
              <a:gd name="T45" fmla="*/ 144 h 256"/>
              <a:gd name="T46" fmla="*/ 137 w 207"/>
              <a:gd name="T47" fmla="*/ 128 h 256"/>
              <a:gd name="T48" fmla="*/ 136 w 207"/>
              <a:gd name="T49" fmla="*/ 40 h 256"/>
              <a:gd name="T50" fmla="*/ 136 w 207"/>
              <a:gd name="T51" fmla="*/ 8 h 256"/>
              <a:gd name="T52" fmla="*/ 71 w 207"/>
              <a:gd name="T53" fmla="*/ 8 h 256"/>
              <a:gd name="T54" fmla="*/ 71 w 207"/>
              <a:gd name="T55" fmla="*/ 40 h 256"/>
              <a:gd name="T56" fmla="*/ 71 w 207"/>
              <a:gd name="T57" fmla="*/ 128 h 256"/>
              <a:gd name="T58" fmla="*/ 66 w 207"/>
              <a:gd name="T59" fmla="*/ 143 h 256"/>
              <a:gd name="T60" fmla="*/ 16 w 207"/>
              <a:gd name="T61" fmla="*/ 213 h 256"/>
              <a:gd name="T62" fmla="*/ 13 w 207"/>
              <a:gd name="T63" fmla="*/ 237 h 256"/>
              <a:gd name="T64" fmla="*/ 33 w 207"/>
              <a:gd name="T65" fmla="*/ 248 h 256"/>
              <a:gd name="T66" fmla="*/ 98 w 207"/>
              <a:gd name="T67" fmla="*/ 24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7" h="256">
                <a:moveTo>
                  <a:pt x="173" y="256"/>
                </a:moveTo>
                <a:cubicBezTo>
                  <a:pt x="172" y="256"/>
                  <a:pt x="172" y="256"/>
                  <a:pt x="172" y="256"/>
                </a:cubicBezTo>
                <a:cubicBezTo>
                  <a:pt x="126" y="256"/>
                  <a:pt x="79" y="256"/>
                  <a:pt x="33" y="256"/>
                </a:cubicBezTo>
                <a:cubicBezTo>
                  <a:pt x="20" y="256"/>
                  <a:pt x="11" y="251"/>
                  <a:pt x="6" y="241"/>
                </a:cubicBezTo>
                <a:cubicBezTo>
                  <a:pt x="0" y="230"/>
                  <a:pt x="1" y="219"/>
                  <a:pt x="9" y="208"/>
                </a:cubicBezTo>
                <a:cubicBezTo>
                  <a:pt x="28" y="182"/>
                  <a:pt x="45" y="159"/>
                  <a:pt x="60" y="138"/>
                </a:cubicBezTo>
                <a:cubicBezTo>
                  <a:pt x="61" y="136"/>
                  <a:pt x="63" y="132"/>
                  <a:pt x="63" y="128"/>
                </a:cubicBezTo>
                <a:cubicBezTo>
                  <a:pt x="63" y="99"/>
                  <a:pt x="63" y="69"/>
                  <a:pt x="63" y="40"/>
                </a:cubicBezTo>
                <a:cubicBezTo>
                  <a:pt x="63" y="0"/>
                  <a:pt x="63" y="0"/>
                  <a:pt x="63" y="0"/>
                </a:cubicBezTo>
                <a:cubicBezTo>
                  <a:pt x="144" y="0"/>
                  <a:pt x="144" y="0"/>
                  <a:pt x="144" y="0"/>
                </a:cubicBezTo>
                <a:cubicBezTo>
                  <a:pt x="144" y="40"/>
                  <a:pt x="144" y="40"/>
                  <a:pt x="144" y="40"/>
                </a:cubicBezTo>
                <a:cubicBezTo>
                  <a:pt x="144" y="69"/>
                  <a:pt x="144" y="99"/>
                  <a:pt x="145" y="128"/>
                </a:cubicBezTo>
                <a:cubicBezTo>
                  <a:pt x="145" y="131"/>
                  <a:pt x="146" y="136"/>
                  <a:pt x="148" y="139"/>
                </a:cubicBezTo>
                <a:cubicBezTo>
                  <a:pt x="165" y="163"/>
                  <a:pt x="182" y="187"/>
                  <a:pt x="197" y="207"/>
                </a:cubicBezTo>
                <a:cubicBezTo>
                  <a:pt x="206" y="219"/>
                  <a:pt x="207" y="230"/>
                  <a:pt x="202" y="240"/>
                </a:cubicBezTo>
                <a:cubicBezTo>
                  <a:pt x="196" y="251"/>
                  <a:pt x="186" y="256"/>
                  <a:pt x="173" y="256"/>
                </a:cubicBezTo>
                <a:close/>
                <a:moveTo>
                  <a:pt x="98" y="248"/>
                </a:moveTo>
                <a:cubicBezTo>
                  <a:pt x="123" y="248"/>
                  <a:pt x="148" y="248"/>
                  <a:pt x="172" y="248"/>
                </a:cubicBezTo>
                <a:cubicBezTo>
                  <a:pt x="173" y="252"/>
                  <a:pt x="173" y="252"/>
                  <a:pt x="173" y="252"/>
                </a:cubicBezTo>
                <a:cubicBezTo>
                  <a:pt x="173" y="248"/>
                  <a:pt x="173" y="248"/>
                  <a:pt x="173" y="248"/>
                </a:cubicBezTo>
                <a:cubicBezTo>
                  <a:pt x="184" y="248"/>
                  <a:pt x="190" y="244"/>
                  <a:pt x="195" y="236"/>
                </a:cubicBezTo>
                <a:cubicBezTo>
                  <a:pt x="198" y="229"/>
                  <a:pt x="197" y="221"/>
                  <a:pt x="191" y="212"/>
                </a:cubicBezTo>
                <a:cubicBezTo>
                  <a:pt x="176" y="192"/>
                  <a:pt x="158" y="168"/>
                  <a:pt x="142" y="144"/>
                </a:cubicBezTo>
                <a:cubicBezTo>
                  <a:pt x="139" y="139"/>
                  <a:pt x="137" y="133"/>
                  <a:pt x="137" y="128"/>
                </a:cubicBezTo>
                <a:cubicBezTo>
                  <a:pt x="136" y="99"/>
                  <a:pt x="136" y="69"/>
                  <a:pt x="136" y="40"/>
                </a:cubicBezTo>
                <a:cubicBezTo>
                  <a:pt x="136" y="8"/>
                  <a:pt x="136" y="8"/>
                  <a:pt x="136" y="8"/>
                </a:cubicBezTo>
                <a:cubicBezTo>
                  <a:pt x="71" y="8"/>
                  <a:pt x="71" y="8"/>
                  <a:pt x="71" y="8"/>
                </a:cubicBezTo>
                <a:cubicBezTo>
                  <a:pt x="71" y="40"/>
                  <a:pt x="71" y="40"/>
                  <a:pt x="71" y="40"/>
                </a:cubicBezTo>
                <a:cubicBezTo>
                  <a:pt x="71" y="69"/>
                  <a:pt x="71" y="99"/>
                  <a:pt x="71" y="128"/>
                </a:cubicBezTo>
                <a:cubicBezTo>
                  <a:pt x="71" y="133"/>
                  <a:pt x="69" y="139"/>
                  <a:pt x="66" y="143"/>
                </a:cubicBezTo>
                <a:cubicBezTo>
                  <a:pt x="51" y="164"/>
                  <a:pt x="35" y="187"/>
                  <a:pt x="16" y="213"/>
                </a:cubicBezTo>
                <a:cubicBezTo>
                  <a:pt x="9" y="222"/>
                  <a:pt x="8" y="229"/>
                  <a:pt x="13" y="237"/>
                </a:cubicBezTo>
                <a:cubicBezTo>
                  <a:pt x="17" y="244"/>
                  <a:pt x="23" y="248"/>
                  <a:pt x="33" y="248"/>
                </a:cubicBezTo>
                <a:cubicBezTo>
                  <a:pt x="55" y="248"/>
                  <a:pt x="76" y="248"/>
                  <a:pt x="98" y="248"/>
                </a:cubicBezTo>
                <a:close/>
              </a:path>
            </a:pathLst>
          </a:custGeom>
          <a:solidFill>
            <a:srgbClr val="E777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19" rIns="91439" bIns="45719" numCol="1" anchor="t" anchorCtr="0" compatLnSpc="1">
            <a:prstTxWarp prst="textNoShape">
              <a:avLst/>
            </a:prstTxWarp>
          </a:bodyPr>
          <a:lstStyle/>
          <a:p>
            <a:endParaRPr lang="en-US">
              <a:solidFill>
                <a:prstClr val="black"/>
              </a:solidFill>
              <a:latin typeface="Calibri"/>
            </a:endParaRPr>
          </a:p>
        </p:txBody>
      </p:sp>
      <p:sp>
        <p:nvSpPr>
          <p:cNvPr id="16" name="TextBox 15">
            <a:extLst>
              <a:ext uri="{FF2B5EF4-FFF2-40B4-BE49-F238E27FC236}">
                <a16:creationId xmlns:a16="http://schemas.microsoft.com/office/drawing/2014/main" id="{AC70AB28-80E8-C041-AC2E-B71D06BA56B6}"/>
              </a:ext>
            </a:extLst>
          </p:cNvPr>
          <p:cNvSpPr txBox="1"/>
          <p:nvPr/>
        </p:nvSpPr>
        <p:spPr>
          <a:xfrm>
            <a:off x="2848852" y="1335122"/>
            <a:ext cx="1339987" cy="523220"/>
          </a:xfrm>
          <a:prstGeom prst="rect">
            <a:avLst/>
          </a:prstGeom>
          <a:noFill/>
        </p:spPr>
        <p:txBody>
          <a:bodyPr wrap="square" rtlCol="0">
            <a:spAutoFit/>
          </a:bodyPr>
          <a:lstStyle>
            <a:defPPr>
              <a:defRPr lang="en-US"/>
            </a:defPPr>
            <a:lvl1pPr>
              <a:defRPr sz="1200" b="0">
                <a:solidFill>
                  <a:prstClr val="black"/>
                </a:solidFill>
                <a:latin typeface="Calibri"/>
              </a:defRPr>
            </a:lvl1pPr>
          </a:lstStyle>
          <a:p>
            <a:r>
              <a:rPr lang="en-US" sz="1400" b="1">
                <a:solidFill>
                  <a:schemeClr val="tx1"/>
                </a:solidFill>
                <a:latin typeface="+mn-lt"/>
              </a:rPr>
              <a:t>Healthcare Experiences</a:t>
            </a:r>
          </a:p>
        </p:txBody>
      </p:sp>
      <p:sp>
        <p:nvSpPr>
          <p:cNvPr id="17" name="Rectangle 16">
            <a:extLst>
              <a:ext uri="{FF2B5EF4-FFF2-40B4-BE49-F238E27FC236}">
                <a16:creationId xmlns:a16="http://schemas.microsoft.com/office/drawing/2014/main" id="{678559FA-00E8-FE4A-B851-1AA1DE290F60}"/>
              </a:ext>
            </a:extLst>
          </p:cNvPr>
          <p:cNvSpPr/>
          <p:nvPr/>
        </p:nvSpPr>
        <p:spPr>
          <a:xfrm>
            <a:off x="1285712" y="2387726"/>
            <a:ext cx="10279427" cy="1524681"/>
          </a:xfrm>
          <a:prstGeom prst="rect">
            <a:avLst/>
          </a:prstGeom>
          <a:solidFill>
            <a:srgbClr val="00B050">
              <a:alpha val="8000"/>
            </a:srgbClr>
          </a:solidFill>
          <a:ln>
            <a:no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t" anchorCtr="0" forceAA="0" compatLnSpc="1">
            <a:prstTxWarp prst="textNoShape">
              <a:avLst/>
            </a:prstTxWarp>
            <a:noAutofit/>
          </a:bodyPr>
          <a:lstStyle/>
          <a:p>
            <a:r>
              <a:rPr lang="en-US" sz="1600">
                <a:solidFill>
                  <a:srgbClr val="002060"/>
                </a:solidFill>
              </a:rPr>
              <a:t>Foundation</a:t>
            </a:r>
          </a:p>
        </p:txBody>
      </p:sp>
      <p:grpSp>
        <p:nvGrpSpPr>
          <p:cNvPr id="18" name="Group 17">
            <a:extLst>
              <a:ext uri="{FF2B5EF4-FFF2-40B4-BE49-F238E27FC236}">
                <a16:creationId xmlns:a16="http://schemas.microsoft.com/office/drawing/2014/main" id="{469A22B2-5267-F643-AFF7-826F458F2A69}"/>
              </a:ext>
            </a:extLst>
          </p:cNvPr>
          <p:cNvGrpSpPr/>
          <p:nvPr/>
        </p:nvGrpSpPr>
        <p:grpSpPr>
          <a:xfrm>
            <a:off x="1376206" y="4437031"/>
            <a:ext cx="890981" cy="307323"/>
            <a:chOff x="740844" y="4650474"/>
            <a:chExt cx="890995" cy="307327"/>
          </a:xfrm>
        </p:grpSpPr>
        <p:pic>
          <p:nvPicPr>
            <p:cNvPr id="19" name="Picture 18">
              <a:extLst>
                <a:ext uri="{FF2B5EF4-FFF2-40B4-BE49-F238E27FC236}">
                  <a16:creationId xmlns:a16="http://schemas.microsoft.com/office/drawing/2014/main" id="{3C7E9DE4-8E69-EA4C-85DB-48EE4C6D38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0844" y="4712205"/>
              <a:ext cx="202488" cy="205151"/>
            </a:xfrm>
            <a:prstGeom prst="rect">
              <a:avLst/>
            </a:prstGeom>
          </p:spPr>
        </p:pic>
        <p:pic>
          <p:nvPicPr>
            <p:cNvPr id="20" name="Picture 19">
              <a:extLst>
                <a:ext uri="{FF2B5EF4-FFF2-40B4-BE49-F238E27FC236}">
                  <a16:creationId xmlns:a16="http://schemas.microsoft.com/office/drawing/2014/main" id="{EB807D99-D269-2B46-8E33-6316B173A3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583" y="4687544"/>
              <a:ext cx="266749" cy="270257"/>
            </a:xfrm>
            <a:prstGeom prst="rect">
              <a:avLst/>
            </a:prstGeom>
          </p:spPr>
        </p:pic>
        <p:pic>
          <p:nvPicPr>
            <p:cNvPr id="21" name="Picture 20">
              <a:extLst>
                <a:ext uri="{FF2B5EF4-FFF2-40B4-BE49-F238E27FC236}">
                  <a16:creationId xmlns:a16="http://schemas.microsoft.com/office/drawing/2014/main" id="{A663B552-7CD2-B740-9A6E-2CC8D509DE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1394" y="4650474"/>
              <a:ext cx="300445" cy="300445"/>
            </a:xfrm>
            <a:prstGeom prst="rect">
              <a:avLst/>
            </a:prstGeom>
          </p:spPr>
        </p:pic>
      </p:grpSp>
      <p:grpSp>
        <p:nvGrpSpPr>
          <p:cNvPr id="22" name="Group 21">
            <a:extLst>
              <a:ext uri="{FF2B5EF4-FFF2-40B4-BE49-F238E27FC236}">
                <a16:creationId xmlns:a16="http://schemas.microsoft.com/office/drawing/2014/main" id="{7E7CFFD3-FBD3-AE42-9329-E4041BD4CF52}"/>
              </a:ext>
            </a:extLst>
          </p:cNvPr>
          <p:cNvGrpSpPr/>
          <p:nvPr/>
        </p:nvGrpSpPr>
        <p:grpSpPr>
          <a:xfrm>
            <a:off x="1376832" y="2813677"/>
            <a:ext cx="1069467" cy="255788"/>
            <a:chOff x="629327" y="2587391"/>
            <a:chExt cx="1069481" cy="255792"/>
          </a:xfrm>
        </p:grpSpPr>
        <p:pic>
          <p:nvPicPr>
            <p:cNvPr id="23" name="Picture 22">
              <a:extLst>
                <a:ext uri="{FF2B5EF4-FFF2-40B4-BE49-F238E27FC236}">
                  <a16:creationId xmlns:a16="http://schemas.microsoft.com/office/drawing/2014/main" id="{9BD3BDB5-7A17-5848-900E-E0A0B64B38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9327" y="2602365"/>
              <a:ext cx="240818" cy="240818"/>
            </a:xfrm>
            <a:prstGeom prst="rect">
              <a:avLst/>
            </a:prstGeom>
          </p:spPr>
        </p:pic>
        <p:pic>
          <p:nvPicPr>
            <p:cNvPr id="24" name="Picture 23">
              <a:extLst>
                <a:ext uri="{FF2B5EF4-FFF2-40B4-BE49-F238E27FC236}">
                  <a16:creationId xmlns:a16="http://schemas.microsoft.com/office/drawing/2014/main" id="{C3738973-967E-F243-B3CC-DF19A70ED6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9171" y="2611862"/>
              <a:ext cx="189637" cy="189637"/>
            </a:xfrm>
            <a:prstGeom prst="rect">
              <a:avLst/>
            </a:prstGeom>
          </p:spPr>
        </p:pic>
        <p:pic>
          <p:nvPicPr>
            <p:cNvPr id="25" name="Picture 24">
              <a:extLst>
                <a:ext uri="{FF2B5EF4-FFF2-40B4-BE49-F238E27FC236}">
                  <a16:creationId xmlns:a16="http://schemas.microsoft.com/office/drawing/2014/main" id="{4079A87A-75ED-C740-B42C-117003DA928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0878" y="2587391"/>
              <a:ext cx="246087" cy="246087"/>
            </a:xfrm>
            <a:prstGeom prst="rect">
              <a:avLst/>
            </a:prstGeom>
          </p:spPr>
        </p:pic>
        <p:pic>
          <p:nvPicPr>
            <p:cNvPr id="26" name="Picture 25">
              <a:extLst>
                <a:ext uri="{FF2B5EF4-FFF2-40B4-BE49-F238E27FC236}">
                  <a16:creationId xmlns:a16="http://schemas.microsoft.com/office/drawing/2014/main" id="{EBDCE681-731D-BB4D-90AF-6057BF89D5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54952" y="2589648"/>
              <a:ext cx="221616" cy="221616"/>
            </a:xfrm>
            <a:prstGeom prst="rect">
              <a:avLst/>
            </a:prstGeom>
          </p:spPr>
        </p:pic>
      </p:grpSp>
      <p:pic>
        <p:nvPicPr>
          <p:cNvPr id="27" name="Picture 26">
            <a:extLst>
              <a:ext uri="{FF2B5EF4-FFF2-40B4-BE49-F238E27FC236}">
                <a16:creationId xmlns:a16="http://schemas.microsoft.com/office/drawing/2014/main" id="{294B31DE-42D3-2B4A-85AE-C2799B3B3614}"/>
              </a:ext>
            </a:extLst>
          </p:cNvPr>
          <p:cNvPicPr>
            <a:picLocks noChangeAspect="1"/>
          </p:cNvPicPr>
          <p:nvPr/>
        </p:nvPicPr>
        <p:blipFill>
          <a:blip r:embed="rId9"/>
          <a:stretch>
            <a:fillRect/>
          </a:stretch>
        </p:blipFill>
        <p:spPr>
          <a:xfrm>
            <a:off x="1529143" y="1472316"/>
            <a:ext cx="600923" cy="517625"/>
          </a:xfrm>
          <a:prstGeom prst="rect">
            <a:avLst/>
          </a:prstGeom>
        </p:spPr>
      </p:pic>
      <p:sp>
        <p:nvSpPr>
          <p:cNvPr id="28" name="Rectangle 27">
            <a:extLst>
              <a:ext uri="{FF2B5EF4-FFF2-40B4-BE49-F238E27FC236}">
                <a16:creationId xmlns:a16="http://schemas.microsoft.com/office/drawing/2014/main" id="{79078D87-504B-4F4B-86ED-36639B132C79}"/>
              </a:ext>
            </a:extLst>
          </p:cNvPr>
          <p:cNvSpPr/>
          <p:nvPr/>
        </p:nvSpPr>
        <p:spPr>
          <a:xfrm>
            <a:off x="2848852" y="2465659"/>
            <a:ext cx="6955211" cy="670567"/>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19" rIns="45719" rtlCol="0" anchor="ctr"/>
          <a:lstStyle/>
          <a:p>
            <a:pPr algn="ctr"/>
            <a:endParaRPr lang="en-US" sz="1400" b="1">
              <a:solidFill>
                <a:schemeClr val="tx1"/>
              </a:solidFill>
            </a:endParaRPr>
          </a:p>
        </p:txBody>
      </p:sp>
      <p:sp>
        <p:nvSpPr>
          <p:cNvPr id="29" name="Rectangle 28">
            <a:extLst>
              <a:ext uri="{FF2B5EF4-FFF2-40B4-BE49-F238E27FC236}">
                <a16:creationId xmlns:a16="http://schemas.microsoft.com/office/drawing/2014/main" id="{59B2265E-6CB8-8848-BDD5-FC2CACD9DA65}"/>
              </a:ext>
            </a:extLst>
          </p:cNvPr>
          <p:cNvSpPr/>
          <p:nvPr/>
        </p:nvSpPr>
        <p:spPr>
          <a:xfrm>
            <a:off x="2848851" y="4061638"/>
            <a:ext cx="6955211" cy="604121"/>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19" rIns="45719" rtlCol="0" anchor="ctr"/>
          <a:lstStyle/>
          <a:p>
            <a:pPr algn="ctr"/>
            <a:endParaRPr lang="en-US" sz="1400" b="1">
              <a:solidFill>
                <a:schemeClr val="tx1"/>
              </a:solidFill>
            </a:endParaRPr>
          </a:p>
        </p:txBody>
      </p:sp>
      <p:sp>
        <p:nvSpPr>
          <p:cNvPr id="30" name="Rectangle 29">
            <a:extLst>
              <a:ext uri="{FF2B5EF4-FFF2-40B4-BE49-F238E27FC236}">
                <a16:creationId xmlns:a16="http://schemas.microsoft.com/office/drawing/2014/main" id="{1CF5FFEE-4A14-2F47-8425-BCF2D054E1DE}"/>
              </a:ext>
            </a:extLst>
          </p:cNvPr>
          <p:cNvSpPr/>
          <p:nvPr/>
        </p:nvSpPr>
        <p:spPr>
          <a:xfrm>
            <a:off x="2848851" y="4786099"/>
            <a:ext cx="8592555" cy="690612"/>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19" rIns="45719" rtlCol="0" anchor="ctr"/>
          <a:lstStyle/>
          <a:p>
            <a:pPr algn="ctr"/>
            <a:endParaRPr lang="en-US" sz="1100" b="1">
              <a:solidFill>
                <a:schemeClr val="tx1"/>
              </a:solidFill>
            </a:endParaRPr>
          </a:p>
        </p:txBody>
      </p:sp>
      <p:sp>
        <p:nvSpPr>
          <p:cNvPr id="32" name="Rectangle 31">
            <a:extLst>
              <a:ext uri="{FF2B5EF4-FFF2-40B4-BE49-F238E27FC236}">
                <a16:creationId xmlns:a16="http://schemas.microsoft.com/office/drawing/2014/main" id="{83CA6495-8396-B34A-9A8A-E2839773CA74}"/>
              </a:ext>
            </a:extLst>
          </p:cNvPr>
          <p:cNvSpPr/>
          <p:nvPr/>
        </p:nvSpPr>
        <p:spPr>
          <a:xfrm>
            <a:off x="3197824" y="4870985"/>
            <a:ext cx="932088" cy="548632"/>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en-US" sz="1000">
                <a:solidFill>
                  <a:srgbClr val="E87722"/>
                </a:solidFill>
              </a:rPr>
              <a:t>Benefits</a:t>
            </a:r>
          </a:p>
        </p:txBody>
      </p:sp>
      <p:sp>
        <p:nvSpPr>
          <p:cNvPr id="33" name="Rectangle 32">
            <a:extLst>
              <a:ext uri="{FF2B5EF4-FFF2-40B4-BE49-F238E27FC236}">
                <a16:creationId xmlns:a16="http://schemas.microsoft.com/office/drawing/2014/main" id="{FFDA100B-1663-D34E-BBB1-26D44822B1E1}"/>
              </a:ext>
            </a:extLst>
          </p:cNvPr>
          <p:cNvSpPr/>
          <p:nvPr/>
        </p:nvSpPr>
        <p:spPr>
          <a:xfrm>
            <a:off x="4189055" y="4870985"/>
            <a:ext cx="932088" cy="548632"/>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en-US" sz="1000">
                <a:solidFill>
                  <a:srgbClr val="E87722"/>
                </a:solidFill>
              </a:rPr>
              <a:t>Claims</a:t>
            </a:r>
          </a:p>
        </p:txBody>
      </p:sp>
      <p:sp>
        <p:nvSpPr>
          <p:cNvPr id="34" name="Rectangle 33">
            <a:extLst>
              <a:ext uri="{FF2B5EF4-FFF2-40B4-BE49-F238E27FC236}">
                <a16:creationId xmlns:a16="http://schemas.microsoft.com/office/drawing/2014/main" id="{8F25C7FE-CBAF-2E4B-A02D-72955E360C7A}"/>
              </a:ext>
            </a:extLst>
          </p:cNvPr>
          <p:cNvSpPr/>
          <p:nvPr/>
        </p:nvSpPr>
        <p:spPr>
          <a:xfrm>
            <a:off x="5180287" y="4870985"/>
            <a:ext cx="932088" cy="548632"/>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en-US" sz="1000">
                <a:solidFill>
                  <a:srgbClr val="E87722"/>
                </a:solidFill>
              </a:rPr>
              <a:t>Consumer &amp; Eligibility</a:t>
            </a:r>
          </a:p>
        </p:txBody>
      </p:sp>
      <p:sp>
        <p:nvSpPr>
          <p:cNvPr id="35" name="Rectangle 34">
            <a:extLst>
              <a:ext uri="{FF2B5EF4-FFF2-40B4-BE49-F238E27FC236}">
                <a16:creationId xmlns:a16="http://schemas.microsoft.com/office/drawing/2014/main" id="{5CCE9AA5-E8A8-6E40-9AD1-BAA98A60047F}"/>
              </a:ext>
            </a:extLst>
          </p:cNvPr>
          <p:cNvSpPr/>
          <p:nvPr/>
        </p:nvSpPr>
        <p:spPr>
          <a:xfrm>
            <a:off x="6171519" y="4870985"/>
            <a:ext cx="932088" cy="548632"/>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en-US" sz="1000">
                <a:solidFill>
                  <a:srgbClr val="E87722"/>
                </a:solidFill>
              </a:rPr>
              <a:t>Providers</a:t>
            </a:r>
          </a:p>
        </p:txBody>
      </p:sp>
      <p:sp>
        <p:nvSpPr>
          <p:cNvPr id="36" name="Rectangle 35">
            <a:extLst>
              <a:ext uri="{FF2B5EF4-FFF2-40B4-BE49-F238E27FC236}">
                <a16:creationId xmlns:a16="http://schemas.microsoft.com/office/drawing/2014/main" id="{B422E541-9511-9049-9776-569A39C13EF6}"/>
              </a:ext>
            </a:extLst>
          </p:cNvPr>
          <p:cNvSpPr/>
          <p:nvPr/>
        </p:nvSpPr>
        <p:spPr>
          <a:xfrm>
            <a:off x="7162749" y="4870985"/>
            <a:ext cx="932088" cy="548632"/>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en-US" sz="1000">
                <a:solidFill>
                  <a:srgbClr val="E87722"/>
                </a:solidFill>
              </a:rPr>
              <a:t>Clinical &amp; Wellness</a:t>
            </a:r>
          </a:p>
        </p:txBody>
      </p:sp>
      <p:sp>
        <p:nvSpPr>
          <p:cNvPr id="37" name="Rectangle 36">
            <a:extLst>
              <a:ext uri="{FF2B5EF4-FFF2-40B4-BE49-F238E27FC236}">
                <a16:creationId xmlns:a16="http://schemas.microsoft.com/office/drawing/2014/main" id="{10C85B5A-710E-D14D-8BC7-D69A2EEE671C}"/>
              </a:ext>
            </a:extLst>
          </p:cNvPr>
          <p:cNvSpPr/>
          <p:nvPr/>
        </p:nvSpPr>
        <p:spPr>
          <a:xfrm>
            <a:off x="8153980" y="4870985"/>
            <a:ext cx="932088" cy="548632"/>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9" tIns="45719" rIns="45719" bIns="45719" numCol="1" spcCol="0" rtlCol="0" fromWordArt="0" anchor="ctr" anchorCtr="0" forceAA="0" compatLnSpc="1">
            <a:prstTxWarp prst="textNoShape">
              <a:avLst/>
            </a:prstTxWarp>
            <a:noAutofit/>
          </a:bodyPr>
          <a:lstStyle/>
          <a:p>
            <a:pPr algn="ctr"/>
            <a:r>
              <a:rPr lang="en-US" sz="800">
                <a:solidFill>
                  <a:srgbClr val="E87722"/>
                </a:solidFill>
              </a:rPr>
              <a:t>Constituent Communications</a:t>
            </a:r>
          </a:p>
        </p:txBody>
      </p:sp>
      <p:sp>
        <p:nvSpPr>
          <p:cNvPr id="38" name="Rectangle 37">
            <a:extLst>
              <a:ext uri="{FF2B5EF4-FFF2-40B4-BE49-F238E27FC236}">
                <a16:creationId xmlns:a16="http://schemas.microsoft.com/office/drawing/2014/main" id="{B2FFA1AB-81B1-3C4A-A70B-1252DAF1184F}"/>
              </a:ext>
            </a:extLst>
          </p:cNvPr>
          <p:cNvSpPr/>
          <p:nvPr/>
        </p:nvSpPr>
        <p:spPr>
          <a:xfrm>
            <a:off x="9145211" y="4870985"/>
            <a:ext cx="932088" cy="548632"/>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en-US" sz="800">
                <a:solidFill>
                  <a:srgbClr val="E87722"/>
                </a:solidFill>
              </a:rPr>
              <a:t>Cross-domain &amp; Miscellaneous</a:t>
            </a:r>
          </a:p>
        </p:txBody>
      </p:sp>
      <p:sp>
        <p:nvSpPr>
          <p:cNvPr id="39" name="Rectangle 38">
            <a:extLst>
              <a:ext uri="{FF2B5EF4-FFF2-40B4-BE49-F238E27FC236}">
                <a16:creationId xmlns:a16="http://schemas.microsoft.com/office/drawing/2014/main" id="{731D4E14-E411-744E-ABDD-9BC5412344A7}"/>
              </a:ext>
            </a:extLst>
          </p:cNvPr>
          <p:cNvSpPr/>
          <p:nvPr/>
        </p:nvSpPr>
        <p:spPr>
          <a:xfrm>
            <a:off x="10136441" y="4870985"/>
            <a:ext cx="932088" cy="548632"/>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en-US" sz="1000">
                <a:solidFill>
                  <a:srgbClr val="E87722"/>
                </a:solidFill>
              </a:rPr>
              <a:t>Financial</a:t>
            </a:r>
          </a:p>
        </p:txBody>
      </p:sp>
      <p:sp>
        <p:nvSpPr>
          <p:cNvPr id="40" name="TextBox 39">
            <a:extLst>
              <a:ext uri="{FF2B5EF4-FFF2-40B4-BE49-F238E27FC236}">
                <a16:creationId xmlns:a16="http://schemas.microsoft.com/office/drawing/2014/main" id="{3B71882D-C6ED-0B4F-BA60-BF54B30973CC}"/>
              </a:ext>
            </a:extLst>
          </p:cNvPr>
          <p:cNvSpPr txBox="1"/>
          <p:nvPr/>
        </p:nvSpPr>
        <p:spPr>
          <a:xfrm>
            <a:off x="2848852" y="2513174"/>
            <a:ext cx="1211429" cy="523220"/>
          </a:xfrm>
          <a:prstGeom prst="rect">
            <a:avLst/>
          </a:prstGeom>
          <a:noFill/>
        </p:spPr>
        <p:txBody>
          <a:bodyPr wrap="square" rtlCol="0">
            <a:spAutoFit/>
          </a:bodyPr>
          <a:lstStyle>
            <a:defPPr>
              <a:defRPr lang="en-US"/>
            </a:defPPr>
            <a:lvl1pPr>
              <a:defRPr sz="1200" b="0">
                <a:solidFill>
                  <a:prstClr val="black"/>
                </a:solidFill>
                <a:latin typeface="Calibri"/>
              </a:defRPr>
            </a:lvl1pPr>
          </a:lstStyle>
          <a:p>
            <a:r>
              <a:rPr lang="en-US" sz="1400" b="1">
                <a:solidFill>
                  <a:schemeClr val="tx1"/>
                </a:solidFill>
                <a:latin typeface="+mn-lt"/>
              </a:rPr>
              <a:t>Healthcare Capabilities</a:t>
            </a:r>
          </a:p>
        </p:txBody>
      </p:sp>
      <p:sp>
        <p:nvSpPr>
          <p:cNvPr id="41" name="TextBox 40">
            <a:extLst>
              <a:ext uri="{FF2B5EF4-FFF2-40B4-BE49-F238E27FC236}">
                <a16:creationId xmlns:a16="http://schemas.microsoft.com/office/drawing/2014/main" id="{8D5CD6AA-A1C9-3748-828B-EEF90C372EE9}"/>
              </a:ext>
            </a:extLst>
          </p:cNvPr>
          <p:cNvSpPr txBox="1"/>
          <p:nvPr/>
        </p:nvSpPr>
        <p:spPr>
          <a:xfrm>
            <a:off x="2848853" y="4102091"/>
            <a:ext cx="1499711" cy="523220"/>
          </a:xfrm>
          <a:prstGeom prst="rect">
            <a:avLst/>
          </a:prstGeom>
          <a:noFill/>
        </p:spPr>
        <p:txBody>
          <a:bodyPr wrap="square" rtlCol="0">
            <a:spAutoFit/>
          </a:bodyPr>
          <a:lstStyle>
            <a:defPPr>
              <a:defRPr lang="en-US"/>
            </a:defPPr>
            <a:lvl1pPr>
              <a:defRPr sz="1200" b="0">
                <a:solidFill>
                  <a:prstClr val="black"/>
                </a:solidFill>
                <a:latin typeface="Calibri"/>
              </a:defRPr>
            </a:lvl1pPr>
          </a:lstStyle>
          <a:p>
            <a:r>
              <a:rPr lang="en-US" sz="1400" b="1">
                <a:solidFill>
                  <a:schemeClr val="tx1"/>
                </a:solidFill>
                <a:latin typeface="+mn-lt"/>
              </a:rPr>
              <a:t>Healthcare </a:t>
            </a:r>
          </a:p>
          <a:p>
            <a:r>
              <a:rPr lang="en-US" sz="1400" b="1">
                <a:solidFill>
                  <a:schemeClr val="tx1"/>
                </a:solidFill>
                <a:latin typeface="+mn-lt"/>
              </a:rPr>
              <a:t>Data Platform</a:t>
            </a:r>
          </a:p>
        </p:txBody>
      </p:sp>
      <p:sp>
        <p:nvSpPr>
          <p:cNvPr id="46" name="TextBox 45">
            <a:extLst>
              <a:ext uri="{FF2B5EF4-FFF2-40B4-BE49-F238E27FC236}">
                <a16:creationId xmlns:a16="http://schemas.microsoft.com/office/drawing/2014/main" id="{631F16E6-A869-0A47-B031-0AB90A792C40}"/>
              </a:ext>
            </a:extLst>
          </p:cNvPr>
          <p:cNvSpPr txBox="1"/>
          <p:nvPr/>
        </p:nvSpPr>
        <p:spPr>
          <a:xfrm>
            <a:off x="10749215" y="1514761"/>
            <a:ext cx="308098" cy="307777"/>
          </a:xfrm>
          <a:prstGeom prst="rect">
            <a:avLst/>
          </a:prstGeom>
          <a:noFill/>
        </p:spPr>
        <p:txBody>
          <a:bodyPr wrap="none" rtlCol="0">
            <a:spAutoFit/>
          </a:bodyPr>
          <a:lstStyle/>
          <a:p>
            <a:r>
              <a:rPr lang="en-US" sz="1400">
                <a:solidFill>
                  <a:srgbClr val="F79646">
                    <a:lumMod val="75000"/>
                  </a:srgbClr>
                </a:solidFill>
                <a:latin typeface="Calibri"/>
              </a:rPr>
              <a:t>…</a:t>
            </a:r>
          </a:p>
        </p:txBody>
      </p:sp>
      <p:sp>
        <p:nvSpPr>
          <p:cNvPr id="47" name="Rectangle 46">
            <a:extLst>
              <a:ext uri="{FF2B5EF4-FFF2-40B4-BE49-F238E27FC236}">
                <a16:creationId xmlns:a16="http://schemas.microsoft.com/office/drawing/2014/main" id="{B145D119-9BA2-AC46-8F0A-6B5712A4D671}"/>
              </a:ext>
            </a:extLst>
          </p:cNvPr>
          <p:cNvSpPr/>
          <p:nvPr/>
        </p:nvSpPr>
        <p:spPr>
          <a:xfrm>
            <a:off x="2848852" y="1806547"/>
            <a:ext cx="1053494" cy="430887"/>
          </a:xfrm>
          <a:prstGeom prst="rect">
            <a:avLst/>
          </a:prstGeom>
        </p:spPr>
        <p:txBody>
          <a:bodyPr wrap="none">
            <a:spAutoFit/>
          </a:bodyPr>
          <a:lstStyle/>
          <a:p>
            <a:r>
              <a:rPr lang="en-US" sz="1100">
                <a:solidFill>
                  <a:srgbClr val="F79646">
                    <a:lumMod val="75000"/>
                  </a:srgbClr>
                </a:solidFill>
                <a:latin typeface="Calibri"/>
              </a:rPr>
              <a:t>Enterprise and </a:t>
            </a:r>
          </a:p>
          <a:p>
            <a:r>
              <a:rPr lang="en-US" sz="1100">
                <a:solidFill>
                  <a:srgbClr val="F79646">
                    <a:lumMod val="75000"/>
                  </a:srgbClr>
                </a:solidFill>
                <a:latin typeface="Calibri"/>
              </a:rPr>
              <a:t>Commercial</a:t>
            </a:r>
            <a:endParaRPr lang="en-US" sz="1100"/>
          </a:p>
        </p:txBody>
      </p:sp>
      <p:sp>
        <p:nvSpPr>
          <p:cNvPr id="51" name="Rectangle 50">
            <a:extLst>
              <a:ext uri="{FF2B5EF4-FFF2-40B4-BE49-F238E27FC236}">
                <a16:creationId xmlns:a16="http://schemas.microsoft.com/office/drawing/2014/main" id="{C0BE7CC1-4D68-1E41-A3EF-DCEC8877AC9B}"/>
              </a:ext>
            </a:extLst>
          </p:cNvPr>
          <p:cNvSpPr/>
          <p:nvPr/>
        </p:nvSpPr>
        <p:spPr>
          <a:xfrm>
            <a:off x="2848852" y="3228654"/>
            <a:ext cx="6955211" cy="609607"/>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19" rIns="45719" rtlCol="0" anchor="ctr"/>
          <a:lstStyle/>
          <a:p>
            <a:pPr algn="ctr"/>
            <a:endParaRPr lang="en-US" sz="1400" b="1">
              <a:solidFill>
                <a:schemeClr val="tx1"/>
              </a:solidFill>
            </a:endParaRPr>
          </a:p>
        </p:txBody>
      </p:sp>
      <p:sp>
        <p:nvSpPr>
          <p:cNvPr id="52" name="TextBox 51">
            <a:extLst>
              <a:ext uri="{FF2B5EF4-FFF2-40B4-BE49-F238E27FC236}">
                <a16:creationId xmlns:a16="http://schemas.microsoft.com/office/drawing/2014/main" id="{A02633D1-9E69-AC49-B3BC-06A453B11E10}"/>
              </a:ext>
            </a:extLst>
          </p:cNvPr>
          <p:cNvSpPr txBox="1"/>
          <p:nvPr/>
        </p:nvSpPr>
        <p:spPr>
          <a:xfrm>
            <a:off x="2848852" y="3271849"/>
            <a:ext cx="1211429" cy="523220"/>
          </a:xfrm>
          <a:prstGeom prst="rect">
            <a:avLst/>
          </a:prstGeom>
          <a:noFill/>
        </p:spPr>
        <p:txBody>
          <a:bodyPr wrap="square" rtlCol="0">
            <a:spAutoFit/>
          </a:bodyPr>
          <a:lstStyle>
            <a:defPPr>
              <a:defRPr lang="en-US"/>
            </a:defPPr>
            <a:lvl1pPr>
              <a:defRPr sz="1200" b="0">
                <a:solidFill>
                  <a:prstClr val="black"/>
                </a:solidFill>
                <a:latin typeface="Calibri"/>
              </a:defRPr>
            </a:lvl1pPr>
          </a:lstStyle>
          <a:p>
            <a:r>
              <a:rPr lang="en-US" sz="1400" b="1">
                <a:solidFill>
                  <a:schemeClr val="tx1"/>
                </a:solidFill>
                <a:latin typeface="+mn-lt"/>
              </a:rPr>
              <a:t>Common</a:t>
            </a:r>
          </a:p>
          <a:p>
            <a:r>
              <a:rPr lang="en-US" sz="1400" b="1">
                <a:solidFill>
                  <a:schemeClr val="tx1"/>
                </a:solidFill>
                <a:latin typeface="+mn-lt"/>
              </a:rPr>
              <a:t>Capabilities</a:t>
            </a:r>
          </a:p>
        </p:txBody>
      </p:sp>
      <p:sp>
        <p:nvSpPr>
          <p:cNvPr id="43" name="TextBox 42">
            <a:extLst>
              <a:ext uri="{FF2B5EF4-FFF2-40B4-BE49-F238E27FC236}">
                <a16:creationId xmlns:a16="http://schemas.microsoft.com/office/drawing/2014/main" id="{A35A7005-43D1-4041-A165-EFD7BEEE7EAA}"/>
              </a:ext>
            </a:extLst>
          </p:cNvPr>
          <p:cNvSpPr txBox="1"/>
          <p:nvPr/>
        </p:nvSpPr>
        <p:spPr>
          <a:xfrm>
            <a:off x="4193162" y="3164128"/>
            <a:ext cx="1051506" cy="738664"/>
          </a:xfrm>
          <a:prstGeom prst="rect">
            <a:avLst/>
          </a:prstGeom>
          <a:noFill/>
        </p:spPr>
        <p:txBody>
          <a:bodyPr wrap="none" rtlCol="0">
            <a:spAutoFit/>
          </a:bodyPr>
          <a:lstStyle/>
          <a:p>
            <a:pPr algn="ctr"/>
            <a:r>
              <a:rPr lang="en-US" sz="1400">
                <a:solidFill>
                  <a:srgbClr val="F79646">
                    <a:lumMod val="75000"/>
                  </a:srgbClr>
                </a:solidFill>
                <a:latin typeface="Calibri"/>
              </a:rPr>
              <a:t>Centralized</a:t>
            </a:r>
            <a:br>
              <a:rPr lang="en-US" sz="1400">
                <a:solidFill>
                  <a:srgbClr val="F79646">
                    <a:lumMod val="75000"/>
                  </a:srgbClr>
                </a:solidFill>
                <a:latin typeface="Calibri"/>
              </a:rPr>
            </a:br>
            <a:r>
              <a:rPr lang="en-US" sz="1400">
                <a:solidFill>
                  <a:srgbClr val="F79646">
                    <a:lumMod val="75000"/>
                  </a:srgbClr>
                </a:solidFill>
                <a:latin typeface="Calibri"/>
              </a:rPr>
              <a:t>Distribution</a:t>
            </a:r>
            <a:br>
              <a:rPr lang="en-US" sz="1400">
                <a:solidFill>
                  <a:srgbClr val="F79646">
                    <a:lumMod val="75000"/>
                  </a:srgbClr>
                </a:solidFill>
                <a:latin typeface="Calibri"/>
              </a:rPr>
            </a:br>
            <a:r>
              <a:rPr lang="en-US" sz="1400">
                <a:solidFill>
                  <a:srgbClr val="F79646">
                    <a:lumMod val="75000"/>
                  </a:srgbClr>
                </a:solidFill>
                <a:latin typeface="Calibri"/>
              </a:rPr>
              <a:t>Services</a:t>
            </a:r>
          </a:p>
        </p:txBody>
      </p:sp>
      <p:sp>
        <p:nvSpPr>
          <p:cNvPr id="44" name="TextBox 43">
            <a:extLst>
              <a:ext uri="{FF2B5EF4-FFF2-40B4-BE49-F238E27FC236}">
                <a16:creationId xmlns:a16="http://schemas.microsoft.com/office/drawing/2014/main" id="{DFE4E4F0-428E-3C43-9C9C-F06DA30CF363}"/>
              </a:ext>
            </a:extLst>
          </p:cNvPr>
          <p:cNvSpPr txBox="1"/>
          <p:nvPr/>
        </p:nvSpPr>
        <p:spPr>
          <a:xfrm>
            <a:off x="8832819" y="2631668"/>
            <a:ext cx="860364" cy="307777"/>
          </a:xfrm>
          <a:prstGeom prst="rect">
            <a:avLst/>
          </a:prstGeom>
          <a:noFill/>
        </p:spPr>
        <p:txBody>
          <a:bodyPr wrap="none" rtlCol="0">
            <a:spAutoFit/>
          </a:bodyPr>
          <a:lstStyle/>
          <a:p>
            <a:r>
              <a:rPr lang="en-US" sz="1400" err="1">
                <a:solidFill>
                  <a:srgbClr val="F79646">
                    <a:lumMod val="75000"/>
                  </a:srgbClr>
                </a:solidFill>
                <a:latin typeface="Calibri"/>
              </a:rPr>
              <a:t>OptumIQ</a:t>
            </a:r>
            <a:endParaRPr lang="en-US" sz="1400">
              <a:solidFill>
                <a:srgbClr val="F79646">
                  <a:lumMod val="75000"/>
                </a:srgbClr>
              </a:solidFill>
              <a:latin typeface="Calibri"/>
            </a:endParaRPr>
          </a:p>
        </p:txBody>
      </p:sp>
      <p:sp>
        <p:nvSpPr>
          <p:cNvPr id="48" name="TextBox 47">
            <a:extLst>
              <a:ext uri="{FF2B5EF4-FFF2-40B4-BE49-F238E27FC236}">
                <a16:creationId xmlns:a16="http://schemas.microsoft.com/office/drawing/2014/main" id="{2E596C60-FF2D-C247-8A2F-FCD9A72BF8E1}"/>
              </a:ext>
            </a:extLst>
          </p:cNvPr>
          <p:cNvSpPr txBox="1"/>
          <p:nvPr/>
        </p:nvSpPr>
        <p:spPr>
          <a:xfrm>
            <a:off x="5387724" y="3164128"/>
            <a:ext cx="1239570" cy="738664"/>
          </a:xfrm>
          <a:prstGeom prst="rect">
            <a:avLst/>
          </a:prstGeom>
          <a:noFill/>
        </p:spPr>
        <p:txBody>
          <a:bodyPr wrap="none" rtlCol="0">
            <a:spAutoFit/>
          </a:bodyPr>
          <a:lstStyle/>
          <a:p>
            <a:pPr algn="ctr"/>
            <a:r>
              <a:rPr lang="en-US" sz="1400">
                <a:solidFill>
                  <a:srgbClr val="F79646">
                    <a:lumMod val="75000"/>
                  </a:srgbClr>
                </a:solidFill>
                <a:latin typeface="Calibri"/>
              </a:rPr>
              <a:t>Common </a:t>
            </a:r>
          </a:p>
          <a:p>
            <a:pPr algn="ctr"/>
            <a:r>
              <a:rPr lang="en-US" sz="1400">
                <a:solidFill>
                  <a:srgbClr val="F79646">
                    <a:lumMod val="75000"/>
                  </a:srgbClr>
                </a:solidFill>
                <a:latin typeface="Calibri"/>
              </a:rPr>
              <a:t>Frameworks &amp;</a:t>
            </a:r>
          </a:p>
          <a:p>
            <a:pPr algn="ctr"/>
            <a:r>
              <a:rPr lang="en-US" sz="1400">
                <a:solidFill>
                  <a:srgbClr val="F79646">
                    <a:lumMod val="75000"/>
                  </a:srgbClr>
                </a:solidFill>
                <a:latin typeface="Calibri"/>
              </a:rPr>
              <a:t>Components</a:t>
            </a:r>
          </a:p>
        </p:txBody>
      </p:sp>
      <p:sp>
        <p:nvSpPr>
          <p:cNvPr id="50" name="TextBox 49">
            <a:extLst>
              <a:ext uri="{FF2B5EF4-FFF2-40B4-BE49-F238E27FC236}">
                <a16:creationId xmlns:a16="http://schemas.microsoft.com/office/drawing/2014/main" id="{D57D4CE2-42E8-3F44-8578-2293996FC030}"/>
              </a:ext>
            </a:extLst>
          </p:cNvPr>
          <p:cNvSpPr txBox="1"/>
          <p:nvPr/>
        </p:nvSpPr>
        <p:spPr>
          <a:xfrm>
            <a:off x="4136031" y="2513173"/>
            <a:ext cx="1165767" cy="523220"/>
          </a:xfrm>
          <a:prstGeom prst="rect">
            <a:avLst/>
          </a:prstGeom>
          <a:noFill/>
        </p:spPr>
        <p:txBody>
          <a:bodyPr wrap="none" rtlCol="0">
            <a:spAutoFit/>
          </a:bodyPr>
          <a:lstStyle/>
          <a:p>
            <a:pPr algn="ctr"/>
            <a:r>
              <a:rPr lang="en-US" sz="1400">
                <a:solidFill>
                  <a:srgbClr val="F79646">
                    <a:lumMod val="75000"/>
                  </a:srgbClr>
                </a:solidFill>
                <a:latin typeface="Calibri"/>
              </a:rPr>
              <a:t>Referral </a:t>
            </a:r>
          </a:p>
          <a:p>
            <a:pPr algn="ctr"/>
            <a:r>
              <a:rPr lang="en-US" sz="1400">
                <a:solidFill>
                  <a:srgbClr val="F79646">
                    <a:lumMod val="75000"/>
                  </a:srgbClr>
                </a:solidFill>
                <a:latin typeface="Calibri"/>
              </a:rPr>
              <a:t>Management</a:t>
            </a:r>
          </a:p>
        </p:txBody>
      </p:sp>
      <p:sp>
        <p:nvSpPr>
          <p:cNvPr id="53" name="TextBox 52">
            <a:extLst>
              <a:ext uri="{FF2B5EF4-FFF2-40B4-BE49-F238E27FC236}">
                <a16:creationId xmlns:a16="http://schemas.microsoft.com/office/drawing/2014/main" id="{EE971C64-5A18-F943-AC28-5A075AF31D7A}"/>
              </a:ext>
            </a:extLst>
          </p:cNvPr>
          <p:cNvSpPr txBox="1"/>
          <p:nvPr/>
        </p:nvSpPr>
        <p:spPr>
          <a:xfrm>
            <a:off x="6644954" y="3271848"/>
            <a:ext cx="1274708" cy="523220"/>
          </a:xfrm>
          <a:prstGeom prst="rect">
            <a:avLst/>
          </a:prstGeom>
          <a:noFill/>
        </p:spPr>
        <p:txBody>
          <a:bodyPr wrap="none" rtlCol="0">
            <a:spAutoFit/>
          </a:bodyPr>
          <a:lstStyle/>
          <a:p>
            <a:pPr algn="ctr"/>
            <a:r>
              <a:rPr lang="en-US" sz="1400">
                <a:solidFill>
                  <a:srgbClr val="F79646">
                    <a:lumMod val="75000"/>
                  </a:srgbClr>
                </a:solidFill>
                <a:latin typeface="Calibri"/>
              </a:rPr>
              <a:t>Identity and </a:t>
            </a:r>
          </a:p>
          <a:p>
            <a:pPr algn="ctr"/>
            <a:r>
              <a:rPr lang="en-US" sz="1400">
                <a:solidFill>
                  <a:srgbClr val="F79646">
                    <a:lumMod val="75000"/>
                  </a:srgbClr>
                </a:solidFill>
                <a:latin typeface="Calibri"/>
              </a:rPr>
              <a:t>Authentication</a:t>
            </a:r>
          </a:p>
        </p:txBody>
      </p:sp>
      <p:sp>
        <p:nvSpPr>
          <p:cNvPr id="54" name="TextBox 53">
            <a:extLst>
              <a:ext uri="{FF2B5EF4-FFF2-40B4-BE49-F238E27FC236}">
                <a16:creationId xmlns:a16="http://schemas.microsoft.com/office/drawing/2014/main" id="{0BD960C1-7FAC-5345-A86F-7BC3203DE3D6}"/>
              </a:ext>
            </a:extLst>
          </p:cNvPr>
          <p:cNvSpPr txBox="1"/>
          <p:nvPr/>
        </p:nvSpPr>
        <p:spPr>
          <a:xfrm>
            <a:off x="6771912" y="2431615"/>
            <a:ext cx="1020792" cy="738664"/>
          </a:xfrm>
          <a:prstGeom prst="rect">
            <a:avLst/>
          </a:prstGeom>
          <a:noFill/>
        </p:spPr>
        <p:txBody>
          <a:bodyPr wrap="none" rtlCol="0">
            <a:spAutoFit/>
          </a:bodyPr>
          <a:lstStyle/>
          <a:p>
            <a:pPr algn="ctr"/>
            <a:r>
              <a:rPr lang="en-US" sz="1400">
                <a:solidFill>
                  <a:srgbClr val="F79646">
                    <a:lumMod val="75000"/>
                  </a:srgbClr>
                </a:solidFill>
                <a:latin typeface="Calibri"/>
              </a:rPr>
              <a:t>Healthcare </a:t>
            </a:r>
          </a:p>
          <a:p>
            <a:pPr algn="ctr"/>
            <a:r>
              <a:rPr lang="en-US" sz="1400">
                <a:solidFill>
                  <a:srgbClr val="F79646">
                    <a:lumMod val="75000"/>
                  </a:srgbClr>
                </a:solidFill>
                <a:latin typeface="Calibri"/>
              </a:rPr>
              <a:t>Experience</a:t>
            </a:r>
          </a:p>
          <a:p>
            <a:pPr algn="ctr"/>
            <a:r>
              <a:rPr lang="en-US" sz="1400">
                <a:solidFill>
                  <a:srgbClr val="F79646">
                    <a:lumMod val="75000"/>
                  </a:srgbClr>
                </a:solidFill>
                <a:latin typeface="Calibri"/>
              </a:rPr>
              <a:t>Storefront</a:t>
            </a:r>
          </a:p>
        </p:txBody>
      </p:sp>
      <p:sp>
        <p:nvSpPr>
          <p:cNvPr id="56" name="TextBox 55">
            <a:extLst>
              <a:ext uri="{FF2B5EF4-FFF2-40B4-BE49-F238E27FC236}">
                <a16:creationId xmlns:a16="http://schemas.microsoft.com/office/drawing/2014/main" id="{ED334466-9381-6047-8B71-06ECE9CF6DD6}"/>
              </a:ext>
            </a:extLst>
          </p:cNvPr>
          <p:cNvSpPr txBox="1"/>
          <p:nvPr/>
        </p:nvSpPr>
        <p:spPr>
          <a:xfrm>
            <a:off x="5935377" y="1927715"/>
            <a:ext cx="3630935" cy="307777"/>
          </a:xfrm>
          <a:prstGeom prst="rect">
            <a:avLst/>
          </a:prstGeom>
          <a:noFill/>
        </p:spPr>
        <p:txBody>
          <a:bodyPr wrap="square" rtlCol="0">
            <a:spAutoFit/>
          </a:bodyPr>
          <a:lstStyle/>
          <a:p>
            <a:pPr algn="ctr"/>
            <a:r>
              <a:rPr lang="en-US" sz="1400">
                <a:solidFill>
                  <a:srgbClr val="F79646">
                    <a:lumMod val="75000"/>
                  </a:srgbClr>
                </a:solidFill>
                <a:latin typeface="Calibri"/>
              </a:rPr>
              <a:t>Omnichannel Experience Management</a:t>
            </a:r>
          </a:p>
        </p:txBody>
      </p:sp>
      <p:sp>
        <p:nvSpPr>
          <p:cNvPr id="57" name="TextBox 56">
            <a:extLst>
              <a:ext uri="{FF2B5EF4-FFF2-40B4-BE49-F238E27FC236}">
                <a16:creationId xmlns:a16="http://schemas.microsoft.com/office/drawing/2014/main" id="{C0953203-2D0B-6E46-B5D2-C79D0641E509}"/>
              </a:ext>
            </a:extLst>
          </p:cNvPr>
          <p:cNvSpPr txBox="1"/>
          <p:nvPr/>
        </p:nvSpPr>
        <p:spPr>
          <a:xfrm>
            <a:off x="8027579" y="3383789"/>
            <a:ext cx="672556" cy="307777"/>
          </a:xfrm>
          <a:prstGeom prst="rect">
            <a:avLst/>
          </a:prstGeom>
          <a:noFill/>
        </p:spPr>
        <p:txBody>
          <a:bodyPr wrap="none" rtlCol="0">
            <a:spAutoFit/>
          </a:bodyPr>
          <a:lstStyle/>
          <a:p>
            <a:pPr algn="ctr"/>
            <a:r>
              <a:rPr lang="en-US" sz="1400">
                <a:solidFill>
                  <a:srgbClr val="F79646">
                    <a:lumMod val="75000"/>
                  </a:srgbClr>
                </a:solidFill>
                <a:latin typeface="Calibri"/>
              </a:rPr>
              <a:t>Search</a:t>
            </a:r>
          </a:p>
        </p:txBody>
      </p:sp>
      <p:sp>
        <p:nvSpPr>
          <p:cNvPr id="58" name="TextBox 57">
            <a:extLst>
              <a:ext uri="{FF2B5EF4-FFF2-40B4-BE49-F238E27FC236}">
                <a16:creationId xmlns:a16="http://schemas.microsoft.com/office/drawing/2014/main" id="{EC02B15A-DAE0-604F-8A63-51DF4ABAC845}"/>
              </a:ext>
            </a:extLst>
          </p:cNvPr>
          <p:cNvSpPr txBox="1"/>
          <p:nvPr/>
        </p:nvSpPr>
        <p:spPr>
          <a:xfrm>
            <a:off x="4143623" y="4136868"/>
            <a:ext cx="3051963" cy="523220"/>
          </a:xfrm>
          <a:prstGeom prst="rect">
            <a:avLst/>
          </a:prstGeom>
          <a:noFill/>
        </p:spPr>
        <p:txBody>
          <a:bodyPr wrap="square" rtlCol="0">
            <a:spAutoFit/>
          </a:bodyPr>
          <a:lstStyle/>
          <a:p>
            <a:pPr algn="ctr"/>
            <a:r>
              <a:rPr lang="en-US" sz="1400">
                <a:solidFill>
                  <a:srgbClr val="F79646">
                    <a:lumMod val="75000"/>
                  </a:srgbClr>
                </a:solidFill>
                <a:latin typeface="Calibri"/>
              </a:rPr>
              <a:t>Source, normalize, master, and present consistent data at massive scale</a:t>
            </a:r>
          </a:p>
        </p:txBody>
      </p:sp>
      <p:sp>
        <p:nvSpPr>
          <p:cNvPr id="60" name="Rectangle 59">
            <a:extLst>
              <a:ext uri="{FF2B5EF4-FFF2-40B4-BE49-F238E27FC236}">
                <a16:creationId xmlns:a16="http://schemas.microsoft.com/office/drawing/2014/main" id="{A546AC42-A5E2-3749-B8CC-6ED59558196F}"/>
              </a:ext>
            </a:extLst>
          </p:cNvPr>
          <p:cNvSpPr/>
          <p:nvPr/>
        </p:nvSpPr>
        <p:spPr>
          <a:xfrm>
            <a:off x="9981944" y="2483971"/>
            <a:ext cx="1459461" cy="2176111"/>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19" rIns="45719" rtlCol="0" anchor="ctr"/>
          <a:lstStyle/>
          <a:p>
            <a:pPr algn="ctr"/>
            <a:endParaRPr lang="en-US" sz="1400" b="1">
              <a:solidFill>
                <a:schemeClr val="tx1"/>
              </a:solidFill>
            </a:endParaRPr>
          </a:p>
        </p:txBody>
      </p:sp>
      <p:sp>
        <p:nvSpPr>
          <p:cNvPr id="59" name="TextBox 58">
            <a:extLst>
              <a:ext uri="{FF2B5EF4-FFF2-40B4-BE49-F238E27FC236}">
                <a16:creationId xmlns:a16="http://schemas.microsoft.com/office/drawing/2014/main" id="{8F2B4D06-C5B9-F742-B305-6CBDFCA6F9D1}"/>
              </a:ext>
            </a:extLst>
          </p:cNvPr>
          <p:cNvSpPr txBox="1"/>
          <p:nvPr/>
        </p:nvSpPr>
        <p:spPr>
          <a:xfrm>
            <a:off x="9954082" y="2541553"/>
            <a:ext cx="1499711" cy="523220"/>
          </a:xfrm>
          <a:prstGeom prst="rect">
            <a:avLst/>
          </a:prstGeom>
          <a:noFill/>
        </p:spPr>
        <p:txBody>
          <a:bodyPr wrap="square" rtlCol="0">
            <a:spAutoFit/>
          </a:bodyPr>
          <a:lstStyle>
            <a:defPPr>
              <a:defRPr lang="en-US"/>
            </a:defPPr>
            <a:lvl1pPr>
              <a:defRPr sz="1200" b="0">
                <a:solidFill>
                  <a:prstClr val="black"/>
                </a:solidFill>
                <a:latin typeface="Calibri"/>
              </a:defRPr>
            </a:lvl1pPr>
          </a:lstStyle>
          <a:p>
            <a:pPr algn="r"/>
            <a:r>
              <a:rPr lang="en-US" sz="1400" b="1">
                <a:solidFill>
                  <a:schemeClr val="tx1"/>
                </a:solidFill>
                <a:latin typeface="+mn-lt"/>
              </a:rPr>
              <a:t>Healthcare Interoperability</a:t>
            </a:r>
          </a:p>
        </p:txBody>
      </p:sp>
      <p:sp>
        <p:nvSpPr>
          <p:cNvPr id="61" name="TextBox 60">
            <a:extLst>
              <a:ext uri="{FF2B5EF4-FFF2-40B4-BE49-F238E27FC236}">
                <a16:creationId xmlns:a16="http://schemas.microsoft.com/office/drawing/2014/main" id="{AD60FDB0-F8E1-3A40-8F9D-04C3048E809B}"/>
              </a:ext>
            </a:extLst>
          </p:cNvPr>
          <p:cNvSpPr txBox="1"/>
          <p:nvPr/>
        </p:nvSpPr>
        <p:spPr>
          <a:xfrm>
            <a:off x="10027413" y="3378145"/>
            <a:ext cx="1368523" cy="954107"/>
          </a:xfrm>
          <a:prstGeom prst="rect">
            <a:avLst/>
          </a:prstGeom>
          <a:noFill/>
        </p:spPr>
        <p:txBody>
          <a:bodyPr wrap="square" rtlCol="0">
            <a:spAutoFit/>
          </a:bodyPr>
          <a:lstStyle/>
          <a:p>
            <a:pPr algn="ctr"/>
            <a:r>
              <a:rPr lang="en-US" sz="1400">
                <a:solidFill>
                  <a:srgbClr val="F79646">
                    <a:lumMod val="75000"/>
                  </a:srgbClr>
                </a:solidFill>
                <a:latin typeface="Calibri"/>
              </a:rPr>
              <a:t>Interoperability with partners (via FHIR, X12, ODX, etc.)</a:t>
            </a:r>
          </a:p>
        </p:txBody>
      </p:sp>
      <p:sp>
        <p:nvSpPr>
          <p:cNvPr id="64" name="TextBox 63">
            <a:extLst>
              <a:ext uri="{FF2B5EF4-FFF2-40B4-BE49-F238E27FC236}">
                <a16:creationId xmlns:a16="http://schemas.microsoft.com/office/drawing/2014/main" id="{494B5C04-C4D6-644E-BB82-920DE590B286}"/>
              </a:ext>
            </a:extLst>
          </p:cNvPr>
          <p:cNvSpPr txBox="1"/>
          <p:nvPr/>
        </p:nvSpPr>
        <p:spPr>
          <a:xfrm>
            <a:off x="7951727" y="2431615"/>
            <a:ext cx="824264" cy="738664"/>
          </a:xfrm>
          <a:prstGeom prst="rect">
            <a:avLst/>
          </a:prstGeom>
          <a:noFill/>
        </p:spPr>
        <p:txBody>
          <a:bodyPr wrap="none" rtlCol="0">
            <a:spAutoFit/>
          </a:bodyPr>
          <a:lstStyle/>
          <a:p>
            <a:pPr algn="ctr"/>
            <a:r>
              <a:rPr lang="en-US" sz="1400">
                <a:solidFill>
                  <a:srgbClr val="F79646">
                    <a:lumMod val="75000"/>
                  </a:srgbClr>
                </a:solidFill>
                <a:latin typeface="Calibri"/>
              </a:rPr>
              <a:t>AI-based</a:t>
            </a:r>
          </a:p>
          <a:p>
            <a:pPr algn="ctr"/>
            <a:r>
              <a:rPr lang="en-US" sz="1400">
                <a:solidFill>
                  <a:srgbClr val="F79646">
                    <a:lumMod val="75000"/>
                  </a:srgbClr>
                </a:solidFill>
                <a:latin typeface="Calibri"/>
              </a:rPr>
              <a:t>Decision</a:t>
            </a:r>
          </a:p>
          <a:p>
            <a:pPr algn="ctr"/>
            <a:r>
              <a:rPr lang="en-US" sz="1400">
                <a:solidFill>
                  <a:srgbClr val="F79646">
                    <a:lumMod val="75000"/>
                  </a:srgbClr>
                </a:solidFill>
                <a:latin typeface="Calibri"/>
              </a:rPr>
              <a:t>Support</a:t>
            </a:r>
          </a:p>
        </p:txBody>
      </p:sp>
      <p:sp>
        <p:nvSpPr>
          <p:cNvPr id="65" name="TextBox 64">
            <a:extLst>
              <a:ext uri="{FF2B5EF4-FFF2-40B4-BE49-F238E27FC236}">
                <a16:creationId xmlns:a16="http://schemas.microsoft.com/office/drawing/2014/main" id="{EAC65CB0-01A9-4441-93BB-49D48437DAE4}"/>
              </a:ext>
            </a:extLst>
          </p:cNvPr>
          <p:cNvSpPr txBox="1"/>
          <p:nvPr/>
        </p:nvSpPr>
        <p:spPr>
          <a:xfrm>
            <a:off x="8097211" y="4244589"/>
            <a:ext cx="439543" cy="307777"/>
          </a:xfrm>
          <a:prstGeom prst="rect">
            <a:avLst/>
          </a:prstGeom>
          <a:noFill/>
        </p:spPr>
        <p:txBody>
          <a:bodyPr wrap="none" rtlCol="0">
            <a:spAutoFit/>
          </a:bodyPr>
          <a:lstStyle/>
          <a:p>
            <a:pPr algn="ctr"/>
            <a:r>
              <a:rPr lang="en-US" sz="1400">
                <a:solidFill>
                  <a:srgbClr val="F79646">
                    <a:lumMod val="75000"/>
                  </a:srgbClr>
                </a:solidFill>
                <a:latin typeface="Calibri"/>
              </a:rPr>
              <a:t>IHR</a:t>
            </a:r>
          </a:p>
        </p:txBody>
      </p:sp>
      <p:sp>
        <p:nvSpPr>
          <p:cNvPr id="66" name="TextBox 65">
            <a:extLst>
              <a:ext uri="{FF2B5EF4-FFF2-40B4-BE49-F238E27FC236}">
                <a16:creationId xmlns:a16="http://schemas.microsoft.com/office/drawing/2014/main" id="{14E9271D-0D80-3A43-9D35-829D65D70FE1}"/>
              </a:ext>
            </a:extLst>
          </p:cNvPr>
          <p:cNvSpPr txBox="1"/>
          <p:nvPr/>
        </p:nvSpPr>
        <p:spPr>
          <a:xfrm>
            <a:off x="5634730" y="2539335"/>
            <a:ext cx="1050352" cy="523220"/>
          </a:xfrm>
          <a:prstGeom prst="rect">
            <a:avLst/>
          </a:prstGeom>
          <a:noFill/>
        </p:spPr>
        <p:txBody>
          <a:bodyPr wrap="none" rtlCol="0">
            <a:spAutoFit/>
          </a:bodyPr>
          <a:lstStyle/>
          <a:p>
            <a:pPr algn="ctr"/>
            <a:r>
              <a:rPr lang="en-US" sz="1400">
                <a:solidFill>
                  <a:srgbClr val="F79646">
                    <a:lumMod val="75000"/>
                  </a:srgbClr>
                </a:solidFill>
                <a:latin typeface="Calibri"/>
              </a:rPr>
              <a:t>Scheduling</a:t>
            </a:r>
          </a:p>
          <a:p>
            <a:pPr algn="ctr"/>
            <a:r>
              <a:rPr lang="en-US" sz="1400">
                <a:solidFill>
                  <a:srgbClr val="F79646">
                    <a:lumMod val="75000"/>
                  </a:srgbClr>
                </a:solidFill>
                <a:latin typeface="Calibri"/>
              </a:rPr>
              <a:t>As a Service</a:t>
            </a:r>
          </a:p>
        </p:txBody>
      </p:sp>
      <p:sp>
        <p:nvSpPr>
          <p:cNvPr id="63" name="Rectangle 62">
            <a:extLst>
              <a:ext uri="{FF2B5EF4-FFF2-40B4-BE49-F238E27FC236}">
                <a16:creationId xmlns:a16="http://schemas.microsoft.com/office/drawing/2014/main" id="{02B00E5F-D1CD-F047-B960-0C0C6FDC3D21}"/>
              </a:ext>
            </a:extLst>
          </p:cNvPr>
          <p:cNvSpPr/>
          <p:nvPr/>
        </p:nvSpPr>
        <p:spPr>
          <a:xfrm>
            <a:off x="1285713" y="5671925"/>
            <a:ext cx="10279427" cy="802057"/>
          </a:xfrm>
          <a:prstGeom prst="rect">
            <a:avLst/>
          </a:prstGeom>
          <a:solidFill>
            <a:schemeClr val="accent1">
              <a:alpha val="8000"/>
            </a:schemeClr>
          </a:solidFill>
          <a:ln>
            <a:noFill/>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t" anchorCtr="0" forceAA="0" compatLnSpc="1">
            <a:prstTxWarp prst="textNoShape">
              <a:avLst/>
            </a:prstTxWarp>
            <a:noAutofit/>
          </a:bodyPr>
          <a:lstStyle/>
          <a:p>
            <a:r>
              <a:rPr lang="en-US" sz="1600" b="1">
                <a:solidFill>
                  <a:srgbClr val="002060"/>
                </a:solidFill>
              </a:rPr>
              <a:t>Healthcare </a:t>
            </a:r>
          </a:p>
          <a:p>
            <a:r>
              <a:rPr lang="en-US" sz="1600" b="1">
                <a:solidFill>
                  <a:srgbClr val="002060"/>
                </a:solidFill>
              </a:rPr>
              <a:t>Cloud</a:t>
            </a:r>
          </a:p>
        </p:txBody>
      </p:sp>
      <p:sp>
        <p:nvSpPr>
          <p:cNvPr id="67" name="Rectangle 66">
            <a:extLst>
              <a:ext uri="{FF2B5EF4-FFF2-40B4-BE49-F238E27FC236}">
                <a16:creationId xmlns:a16="http://schemas.microsoft.com/office/drawing/2014/main" id="{F5E201BE-87F5-5440-9C0B-E7B8FC4DE59A}"/>
              </a:ext>
            </a:extLst>
          </p:cNvPr>
          <p:cNvSpPr/>
          <p:nvPr/>
        </p:nvSpPr>
        <p:spPr>
          <a:xfrm>
            <a:off x="2848851" y="5739627"/>
            <a:ext cx="8592555" cy="670567"/>
          </a:xfrm>
          <a:prstGeom prst="rect">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19" rIns="45719" rtlCol="0" anchor="ctr"/>
          <a:lstStyle/>
          <a:p>
            <a:pPr algn="ctr"/>
            <a:endParaRPr lang="en-US" sz="1400" b="1">
              <a:solidFill>
                <a:schemeClr val="tx1"/>
              </a:solidFill>
            </a:endParaRPr>
          </a:p>
        </p:txBody>
      </p:sp>
      <p:sp>
        <p:nvSpPr>
          <p:cNvPr id="68" name="TextBox 67">
            <a:extLst>
              <a:ext uri="{FF2B5EF4-FFF2-40B4-BE49-F238E27FC236}">
                <a16:creationId xmlns:a16="http://schemas.microsoft.com/office/drawing/2014/main" id="{32CFEC9D-EE41-1141-934C-6939F326EC8D}"/>
              </a:ext>
            </a:extLst>
          </p:cNvPr>
          <p:cNvSpPr txBox="1"/>
          <p:nvPr/>
        </p:nvSpPr>
        <p:spPr>
          <a:xfrm>
            <a:off x="2848852" y="5787142"/>
            <a:ext cx="1415163" cy="523220"/>
          </a:xfrm>
          <a:prstGeom prst="rect">
            <a:avLst/>
          </a:prstGeom>
          <a:noFill/>
        </p:spPr>
        <p:txBody>
          <a:bodyPr wrap="square" rtlCol="0">
            <a:spAutoFit/>
          </a:bodyPr>
          <a:lstStyle>
            <a:defPPr>
              <a:defRPr lang="en-US"/>
            </a:defPPr>
            <a:lvl1pPr>
              <a:defRPr sz="1200" b="0">
                <a:solidFill>
                  <a:prstClr val="black"/>
                </a:solidFill>
                <a:latin typeface="Calibri"/>
              </a:defRPr>
            </a:lvl1pPr>
          </a:lstStyle>
          <a:p>
            <a:r>
              <a:rPr lang="en-US" sz="1400" b="1">
                <a:solidFill>
                  <a:schemeClr val="tx1"/>
                </a:solidFill>
                <a:latin typeface="+mn-lt"/>
              </a:rPr>
              <a:t>Infrastructure Capabilities</a:t>
            </a:r>
          </a:p>
        </p:txBody>
      </p:sp>
      <p:sp>
        <p:nvSpPr>
          <p:cNvPr id="69" name="TextBox 68">
            <a:extLst>
              <a:ext uri="{FF2B5EF4-FFF2-40B4-BE49-F238E27FC236}">
                <a16:creationId xmlns:a16="http://schemas.microsoft.com/office/drawing/2014/main" id="{0FE6EE5B-6A8D-8648-ACFB-C2B14E6FAF4F}"/>
              </a:ext>
            </a:extLst>
          </p:cNvPr>
          <p:cNvSpPr txBox="1"/>
          <p:nvPr/>
        </p:nvSpPr>
        <p:spPr>
          <a:xfrm>
            <a:off x="4445791" y="5909182"/>
            <a:ext cx="856004" cy="307777"/>
          </a:xfrm>
          <a:prstGeom prst="rect">
            <a:avLst/>
          </a:prstGeom>
          <a:noFill/>
        </p:spPr>
        <p:txBody>
          <a:bodyPr wrap="none" rtlCol="0">
            <a:spAutoFit/>
          </a:bodyPr>
          <a:lstStyle/>
          <a:p>
            <a:pPr algn="ctr"/>
            <a:r>
              <a:rPr lang="en-US" sz="1400">
                <a:solidFill>
                  <a:srgbClr val="F79646">
                    <a:lumMod val="75000"/>
                  </a:srgbClr>
                </a:solidFill>
                <a:latin typeface="Calibri"/>
              </a:rPr>
              <a:t>Compute</a:t>
            </a:r>
          </a:p>
        </p:txBody>
      </p:sp>
      <p:sp>
        <p:nvSpPr>
          <p:cNvPr id="70" name="TextBox 69">
            <a:extLst>
              <a:ext uri="{FF2B5EF4-FFF2-40B4-BE49-F238E27FC236}">
                <a16:creationId xmlns:a16="http://schemas.microsoft.com/office/drawing/2014/main" id="{EB4D9C0B-0BA7-0B45-9C7C-19D7699DC7BF}"/>
              </a:ext>
            </a:extLst>
          </p:cNvPr>
          <p:cNvSpPr txBox="1"/>
          <p:nvPr/>
        </p:nvSpPr>
        <p:spPr>
          <a:xfrm>
            <a:off x="5464256" y="5918160"/>
            <a:ext cx="738856" cy="307777"/>
          </a:xfrm>
          <a:prstGeom prst="rect">
            <a:avLst/>
          </a:prstGeom>
          <a:noFill/>
        </p:spPr>
        <p:txBody>
          <a:bodyPr wrap="none" rtlCol="0">
            <a:spAutoFit/>
          </a:bodyPr>
          <a:lstStyle/>
          <a:p>
            <a:pPr algn="ctr"/>
            <a:r>
              <a:rPr lang="en-US" sz="1400">
                <a:solidFill>
                  <a:srgbClr val="F79646">
                    <a:lumMod val="75000"/>
                  </a:srgbClr>
                </a:solidFill>
                <a:latin typeface="Calibri"/>
              </a:rPr>
              <a:t>Storage</a:t>
            </a:r>
          </a:p>
        </p:txBody>
      </p:sp>
      <p:sp>
        <p:nvSpPr>
          <p:cNvPr id="71" name="TextBox 70">
            <a:extLst>
              <a:ext uri="{FF2B5EF4-FFF2-40B4-BE49-F238E27FC236}">
                <a16:creationId xmlns:a16="http://schemas.microsoft.com/office/drawing/2014/main" id="{F6D2E63D-B423-F248-A2D9-797125DDD50E}"/>
              </a:ext>
            </a:extLst>
          </p:cNvPr>
          <p:cNvSpPr txBox="1"/>
          <p:nvPr/>
        </p:nvSpPr>
        <p:spPr>
          <a:xfrm>
            <a:off x="6365570" y="5908365"/>
            <a:ext cx="815223" cy="307777"/>
          </a:xfrm>
          <a:prstGeom prst="rect">
            <a:avLst/>
          </a:prstGeom>
          <a:noFill/>
        </p:spPr>
        <p:txBody>
          <a:bodyPr wrap="none" rtlCol="0">
            <a:spAutoFit/>
          </a:bodyPr>
          <a:lstStyle/>
          <a:p>
            <a:pPr algn="ctr"/>
            <a:r>
              <a:rPr lang="en-US" sz="1400">
                <a:solidFill>
                  <a:srgbClr val="F79646">
                    <a:lumMod val="75000"/>
                  </a:srgbClr>
                </a:solidFill>
                <a:latin typeface="Calibri"/>
              </a:rPr>
              <a:t>Network</a:t>
            </a:r>
          </a:p>
        </p:txBody>
      </p:sp>
      <p:sp>
        <p:nvSpPr>
          <p:cNvPr id="72" name="TextBox 71">
            <a:extLst>
              <a:ext uri="{FF2B5EF4-FFF2-40B4-BE49-F238E27FC236}">
                <a16:creationId xmlns:a16="http://schemas.microsoft.com/office/drawing/2014/main" id="{9C32A205-4544-354A-9923-1B012DB02C3C}"/>
              </a:ext>
            </a:extLst>
          </p:cNvPr>
          <p:cNvSpPr txBox="1"/>
          <p:nvPr/>
        </p:nvSpPr>
        <p:spPr>
          <a:xfrm>
            <a:off x="7343247" y="5918160"/>
            <a:ext cx="1336327" cy="307777"/>
          </a:xfrm>
          <a:prstGeom prst="rect">
            <a:avLst/>
          </a:prstGeom>
          <a:noFill/>
        </p:spPr>
        <p:txBody>
          <a:bodyPr wrap="none" rtlCol="0">
            <a:spAutoFit/>
          </a:bodyPr>
          <a:lstStyle/>
          <a:p>
            <a:pPr algn="ctr"/>
            <a:r>
              <a:rPr lang="en-US" sz="1400">
                <a:solidFill>
                  <a:srgbClr val="F79646">
                    <a:lumMod val="75000"/>
                  </a:srgbClr>
                </a:solidFill>
                <a:latin typeface="Calibri"/>
              </a:rPr>
              <a:t>Metrics/logging</a:t>
            </a:r>
          </a:p>
        </p:txBody>
      </p:sp>
      <p:sp>
        <p:nvSpPr>
          <p:cNvPr id="73" name="TextBox 72">
            <a:extLst>
              <a:ext uri="{FF2B5EF4-FFF2-40B4-BE49-F238E27FC236}">
                <a16:creationId xmlns:a16="http://schemas.microsoft.com/office/drawing/2014/main" id="{8EFE2CD5-3AFD-6F48-9420-3E3C23CE53EC}"/>
              </a:ext>
            </a:extLst>
          </p:cNvPr>
          <p:cNvSpPr txBox="1"/>
          <p:nvPr/>
        </p:nvSpPr>
        <p:spPr>
          <a:xfrm>
            <a:off x="8842030" y="5908365"/>
            <a:ext cx="601447" cy="307777"/>
          </a:xfrm>
          <a:prstGeom prst="rect">
            <a:avLst/>
          </a:prstGeom>
          <a:noFill/>
        </p:spPr>
        <p:txBody>
          <a:bodyPr wrap="none" rtlCol="0">
            <a:spAutoFit/>
          </a:bodyPr>
          <a:lstStyle/>
          <a:p>
            <a:pPr algn="ctr"/>
            <a:r>
              <a:rPr lang="en-US" sz="1400">
                <a:solidFill>
                  <a:srgbClr val="F79646">
                    <a:lumMod val="75000"/>
                  </a:srgbClr>
                </a:solidFill>
                <a:latin typeface="Calibri"/>
              </a:rPr>
              <a:t>CI/CD</a:t>
            </a:r>
          </a:p>
        </p:txBody>
      </p:sp>
      <p:sp>
        <p:nvSpPr>
          <p:cNvPr id="74" name="TextBox 73">
            <a:extLst>
              <a:ext uri="{FF2B5EF4-FFF2-40B4-BE49-F238E27FC236}">
                <a16:creationId xmlns:a16="http://schemas.microsoft.com/office/drawing/2014/main" id="{852857FA-71C1-2E45-9F65-46C86B580A7F}"/>
              </a:ext>
            </a:extLst>
          </p:cNvPr>
          <p:cNvSpPr txBox="1"/>
          <p:nvPr/>
        </p:nvSpPr>
        <p:spPr>
          <a:xfrm>
            <a:off x="9605937" y="5907885"/>
            <a:ext cx="1706300" cy="307777"/>
          </a:xfrm>
          <a:prstGeom prst="rect">
            <a:avLst/>
          </a:prstGeom>
          <a:noFill/>
        </p:spPr>
        <p:txBody>
          <a:bodyPr wrap="none" rtlCol="0">
            <a:spAutoFit/>
          </a:bodyPr>
          <a:lstStyle/>
          <a:p>
            <a:pPr algn="ctr"/>
            <a:r>
              <a:rPr lang="en-US" sz="1400">
                <a:solidFill>
                  <a:srgbClr val="F79646">
                    <a:lumMod val="75000"/>
                  </a:srgbClr>
                </a:solidFill>
                <a:latin typeface="Calibri"/>
              </a:rPr>
              <a:t>Workload Placement</a:t>
            </a:r>
          </a:p>
        </p:txBody>
      </p:sp>
      <p:sp>
        <p:nvSpPr>
          <p:cNvPr id="75" name="Rectangle 74">
            <a:extLst>
              <a:ext uri="{FF2B5EF4-FFF2-40B4-BE49-F238E27FC236}">
                <a16:creationId xmlns:a16="http://schemas.microsoft.com/office/drawing/2014/main" id="{2913897D-45A7-D245-BB68-80FD137A05CE}"/>
              </a:ext>
            </a:extLst>
          </p:cNvPr>
          <p:cNvSpPr/>
          <p:nvPr/>
        </p:nvSpPr>
        <p:spPr bwMode="auto">
          <a:xfrm>
            <a:off x="773408" y="1221387"/>
            <a:ext cx="11700607" cy="4528441"/>
          </a:xfrm>
          <a:prstGeom prst="rect">
            <a:avLst/>
          </a:prstGeom>
          <a:solidFill>
            <a:schemeClr val="bg1">
              <a:alpha val="6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r>
              <a:rPr lang="en-US" sz="2133">
                <a:solidFill>
                  <a:schemeClr val="bg1">
                    <a:lumMod val="65000"/>
                  </a:schemeClr>
                </a:solidFill>
              </a:rPr>
              <a:t>Healthcare Data Platform At-a-Glance</a:t>
            </a:r>
            <a:endParaRPr lang="en-US" sz="2353">
              <a:solidFill>
                <a:schemeClr val="bg1">
                  <a:lumMod val="65000"/>
                </a:schemeClr>
              </a:solidFill>
              <a:ea typeface="Segoe UI" pitchFamily="34" charset="0"/>
              <a:cs typeface="Segoe UI" pitchFamily="34" charset="0"/>
            </a:endParaRPr>
          </a:p>
        </p:txBody>
      </p:sp>
      <p:sp>
        <p:nvSpPr>
          <p:cNvPr id="3" name="Oval 2">
            <a:extLst>
              <a:ext uri="{FF2B5EF4-FFF2-40B4-BE49-F238E27FC236}">
                <a16:creationId xmlns:a16="http://schemas.microsoft.com/office/drawing/2014/main" id="{FEC272ED-DD7F-7C4D-BDDC-0DFB6136A02B}"/>
              </a:ext>
            </a:extLst>
          </p:cNvPr>
          <p:cNvSpPr/>
          <p:nvPr/>
        </p:nvSpPr>
        <p:spPr bwMode="auto">
          <a:xfrm>
            <a:off x="269274" y="5376336"/>
            <a:ext cx="11922727" cy="1402433"/>
          </a:xfrm>
          <a:prstGeom prst="ellipse">
            <a:avLst/>
          </a:prstGeom>
          <a:noFill/>
          <a:ln w="254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0409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lgn="r"/>
            <a:fld id="{F18F5FCC-583C-47C6-9953-2F6AD74D46AE}" type="slidenum">
              <a:rPr lang="en-US" sz="2157"/>
              <a:pPr algn="r"/>
              <a:t>42</a:t>
            </a:fld>
            <a:endParaRPr lang="en-US" sz="2157"/>
          </a:p>
        </p:txBody>
      </p:sp>
      <p:sp>
        <p:nvSpPr>
          <p:cNvPr id="9" name="Text Placeholder 3"/>
          <p:cNvSpPr>
            <a:spLocks noGrp="1"/>
          </p:cNvSpPr>
          <p:nvPr>
            <p:ph type="body" sz="quarter" idx="11"/>
          </p:nvPr>
        </p:nvSpPr>
        <p:spPr>
          <a:xfrm>
            <a:off x="119073" y="1193800"/>
            <a:ext cx="5637628" cy="5664201"/>
          </a:xfrm>
          <a:solidFill>
            <a:schemeClr val="bg1"/>
          </a:solidFill>
        </p:spPr>
        <p:txBody>
          <a:bodyPr anchor="t"/>
          <a:lstStyle/>
          <a:p>
            <a:pPr>
              <a:spcBef>
                <a:spcPts val="0"/>
              </a:spcBef>
            </a:pPr>
            <a:endParaRPr lang="en-US" sz="2353">
              <a:solidFill>
                <a:schemeClr val="accent4"/>
              </a:solidFill>
            </a:endParaRPr>
          </a:p>
          <a:p>
            <a:pPr algn="ctr">
              <a:spcBef>
                <a:spcPts val="0"/>
              </a:spcBef>
            </a:pPr>
            <a:r>
              <a:rPr lang="en-US" sz="1867" b="1"/>
              <a:t>Automate</a:t>
            </a:r>
          </a:p>
          <a:p>
            <a:pPr algn="ctr">
              <a:spcBef>
                <a:spcPts val="0"/>
              </a:spcBef>
            </a:pPr>
            <a:r>
              <a:rPr lang="en-US" sz="1867">
                <a:solidFill>
                  <a:schemeClr val="tx1">
                    <a:lumMod val="50000"/>
                  </a:schemeClr>
                </a:solidFill>
              </a:rPr>
              <a:t>Save 70% or more through automating operation </a:t>
            </a:r>
            <a:br>
              <a:rPr lang="en-US" sz="1867">
                <a:solidFill>
                  <a:schemeClr val="tx1">
                    <a:lumMod val="50000"/>
                  </a:schemeClr>
                </a:solidFill>
              </a:rPr>
            </a:br>
            <a:r>
              <a:rPr lang="en-US" sz="1867">
                <a:solidFill>
                  <a:schemeClr val="tx1">
                    <a:lumMod val="50000"/>
                  </a:schemeClr>
                </a:solidFill>
              </a:rPr>
              <a:t>and deployment</a:t>
            </a:r>
          </a:p>
          <a:p>
            <a:pPr algn="ctr">
              <a:spcBef>
                <a:spcPts val="0"/>
              </a:spcBef>
            </a:pPr>
            <a:r>
              <a:rPr lang="en-US" sz="1867" b="1" u="sng">
                <a:solidFill>
                  <a:schemeClr val="tx1">
                    <a:lumMod val="50000"/>
                  </a:schemeClr>
                </a:solidFill>
              </a:rPr>
              <a:t>Reduce</a:t>
            </a:r>
            <a:r>
              <a:rPr lang="en-US" sz="1867">
                <a:solidFill>
                  <a:schemeClr val="tx1">
                    <a:lumMod val="50000"/>
                  </a:schemeClr>
                </a:solidFill>
              </a:rPr>
              <a:t> operating and maintenance labor</a:t>
            </a:r>
            <a:endParaRPr lang="en-US" sz="1867" b="1" u="sng">
              <a:solidFill>
                <a:schemeClr val="tx1">
                  <a:lumMod val="50000"/>
                </a:schemeClr>
              </a:solidFill>
            </a:endParaRPr>
          </a:p>
          <a:p>
            <a:pPr algn="ctr">
              <a:spcBef>
                <a:spcPts val="0"/>
              </a:spcBef>
            </a:pPr>
            <a:endParaRPr lang="en-US" sz="1867">
              <a:solidFill>
                <a:schemeClr val="tx1">
                  <a:lumMod val="50000"/>
                </a:schemeClr>
              </a:solidFill>
            </a:endParaRPr>
          </a:p>
          <a:p>
            <a:pPr algn="ctr">
              <a:spcBef>
                <a:spcPts val="0"/>
              </a:spcBef>
            </a:pPr>
            <a:r>
              <a:rPr lang="en-US" sz="1867" b="1"/>
              <a:t>Optimize</a:t>
            </a:r>
          </a:p>
          <a:p>
            <a:pPr algn="ctr">
              <a:spcBef>
                <a:spcPts val="0"/>
              </a:spcBef>
            </a:pPr>
            <a:r>
              <a:rPr lang="en-US" sz="1867">
                <a:solidFill>
                  <a:schemeClr val="tx1">
                    <a:lumMod val="50000"/>
                  </a:schemeClr>
                </a:solidFill>
              </a:rPr>
              <a:t>Save 40% or more through automated scaling </a:t>
            </a:r>
          </a:p>
          <a:p>
            <a:pPr algn="ctr">
              <a:spcBef>
                <a:spcPts val="0"/>
              </a:spcBef>
            </a:pPr>
            <a:r>
              <a:rPr lang="en-US" sz="1867" b="1" u="sng">
                <a:solidFill>
                  <a:schemeClr val="tx1">
                    <a:lumMod val="50000"/>
                  </a:schemeClr>
                </a:solidFill>
              </a:rPr>
              <a:t>Eliminate</a:t>
            </a:r>
            <a:r>
              <a:rPr lang="en-US" sz="1867" b="1">
                <a:solidFill>
                  <a:schemeClr val="tx1">
                    <a:lumMod val="50000"/>
                  </a:schemeClr>
                </a:solidFill>
              </a:rPr>
              <a:t> </a:t>
            </a:r>
            <a:r>
              <a:rPr lang="en-US" sz="1867">
                <a:solidFill>
                  <a:schemeClr val="tx1">
                    <a:lumMod val="50000"/>
                  </a:schemeClr>
                </a:solidFill>
              </a:rPr>
              <a:t>unused capacity</a:t>
            </a:r>
          </a:p>
          <a:p>
            <a:pPr algn="ctr">
              <a:spcBef>
                <a:spcPts val="0"/>
              </a:spcBef>
            </a:pPr>
            <a:endParaRPr lang="en-US" sz="1867">
              <a:solidFill>
                <a:schemeClr val="tx1">
                  <a:lumMod val="50000"/>
                </a:schemeClr>
              </a:solidFill>
            </a:endParaRPr>
          </a:p>
          <a:p>
            <a:pPr algn="ctr">
              <a:spcBef>
                <a:spcPts val="0"/>
              </a:spcBef>
            </a:pPr>
            <a:r>
              <a:rPr lang="en-US" sz="1867" b="1"/>
              <a:t>Modernize</a:t>
            </a:r>
          </a:p>
          <a:p>
            <a:pPr algn="ctr">
              <a:spcBef>
                <a:spcPts val="0"/>
              </a:spcBef>
            </a:pPr>
            <a:r>
              <a:rPr lang="en-US" sz="1867">
                <a:solidFill>
                  <a:schemeClr val="tx1">
                    <a:lumMod val="50000"/>
                  </a:schemeClr>
                </a:solidFill>
              </a:rPr>
              <a:t>Save 90% or more with modern platforms and architecture</a:t>
            </a:r>
          </a:p>
          <a:p>
            <a:pPr algn="ctr">
              <a:spcBef>
                <a:spcPts val="0"/>
              </a:spcBef>
            </a:pPr>
            <a:r>
              <a:rPr lang="en-US" sz="1867" b="1" u="sng">
                <a:solidFill>
                  <a:schemeClr val="tx1">
                    <a:lumMod val="50000"/>
                  </a:schemeClr>
                </a:solidFill>
              </a:rPr>
              <a:t>Replace</a:t>
            </a:r>
            <a:r>
              <a:rPr lang="en-US" sz="1867">
                <a:solidFill>
                  <a:schemeClr val="tx1">
                    <a:lumMod val="50000"/>
                  </a:schemeClr>
                </a:solidFill>
              </a:rPr>
              <a:t> per-server costs with per-member costs</a:t>
            </a:r>
          </a:p>
        </p:txBody>
      </p:sp>
      <p:sp>
        <p:nvSpPr>
          <p:cNvPr id="12" name="Title 2">
            <a:extLst>
              <a:ext uri="{FF2B5EF4-FFF2-40B4-BE49-F238E27FC236}">
                <a16:creationId xmlns:a16="http://schemas.microsoft.com/office/drawing/2014/main" id="{8A297819-A373-134B-806B-A9FFF97AFBBA}"/>
              </a:ext>
            </a:extLst>
          </p:cNvPr>
          <p:cNvSpPr txBox="1">
            <a:spLocks/>
          </p:cNvSpPr>
          <p:nvPr/>
        </p:nvSpPr>
        <p:spPr>
          <a:xfrm>
            <a:off x="609601" y="477475"/>
            <a:ext cx="8396863" cy="620349"/>
          </a:xfrm>
          <a:prstGeom prst="rect">
            <a:avLst/>
          </a:prstGeom>
        </p:spPr>
        <p:txBody>
          <a:bodyPr vert="horz" lIns="0" tIns="0" rIns="0" bIns="0" rtlCol="0" anchor="b">
            <a:noAutofit/>
          </a:bodyPr>
          <a:lstStyle>
            <a:lvl1pPr algn="l" defTabSz="913802" rtl="0" eaLnBrk="1" latinLnBrk="0" hangingPunct="1">
              <a:spcBef>
                <a:spcPct val="0"/>
              </a:spcBef>
              <a:buNone/>
              <a:defRPr sz="3000" kern="1200">
                <a:solidFill>
                  <a:schemeClr val="tx1"/>
                </a:solidFill>
                <a:latin typeface="+mj-lt"/>
                <a:ea typeface="+mj-ea"/>
                <a:cs typeface="+mj-cs"/>
              </a:defRPr>
            </a:lvl1pPr>
          </a:lstStyle>
          <a:p>
            <a:r>
              <a:rPr lang="en-US" sz="3200"/>
              <a:t>Healthcare Cloud | </a:t>
            </a:r>
            <a:r>
              <a:rPr lang="en-US" sz="3200">
                <a:solidFill>
                  <a:schemeClr val="accent1"/>
                </a:solidFill>
              </a:rPr>
              <a:t>The Path Forward</a:t>
            </a:r>
          </a:p>
        </p:txBody>
      </p:sp>
      <p:grpSp>
        <p:nvGrpSpPr>
          <p:cNvPr id="6" name="Group 5">
            <a:extLst>
              <a:ext uri="{FF2B5EF4-FFF2-40B4-BE49-F238E27FC236}">
                <a16:creationId xmlns:a16="http://schemas.microsoft.com/office/drawing/2014/main" id="{2957C34C-872D-C642-844F-086A29A0E2E9}"/>
              </a:ext>
            </a:extLst>
          </p:cNvPr>
          <p:cNvGrpSpPr/>
          <p:nvPr/>
        </p:nvGrpSpPr>
        <p:grpSpPr>
          <a:xfrm>
            <a:off x="6170711" y="1757541"/>
            <a:ext cx="6015599" cy="4110500"/>
            <a:chOff x="-160227" y="297661"/>
            <a:chExt cx="11766122" cy="5968838"/>
          </a:xfrm>
        </p:grpSpPr>
        <p:pic>
          <p:nvPicPr>
            <p:cNvPr id="7" name="Picture 6">
              <a:extLst>
                <a:ext uri="{FF2B5EF4-FFF2-40B4-BE49-F238E27FC236}">
                  <a16:creationId xmlns:a16="http://schemas.microsoft.com/office/drawing/2014/main" id="{1F07CF81-BEB5-EA49-B5BF-BC4B2F9E33A7}"/>
                </a:ext>
              </a:extLst>
            </p:cNvPr>
            <p:cNvPicPr>
              <a:picLocks noChangeAspect="1"/>
            </p:cNvPicPr>
            <p:nvPr/>
          </p:nvPicPr>
          <p:blipFill>
            <a:blip r:embed="rId3"/>
            <a:stretch>
              <a:fillRect/>
            </a:stretch>
          </p:blipFill>
          <p:spPr>
            <a:xfrm>
              <a:off x="725368" y="2133542"/>
              <a:ext cx="10880527" cy="4132957"/>
            </a:xfrm>
            <a:prstGeom prst="rect">
              <a:avLst/>
            </a:prstGeom>
          </p:spPr>
        </p:pic>
        <p:sp>
          <p:nvSpPr>
            <p:cNvPr id="8" name="Title 2">
              <a:extLst>
                <a:ext uri="{FF2B5EF4-FFF2-40B4-BE49-F238E27FC236}">
                  <a16:creationId xmlns:a16="http://schemas.microsoft.com/office/drawing/2014/main" id="{8C841CF0-EE97-9A44-9CE0-37D9C9B0EC2B}"/>
                </a:ext>
              </a:extLst>
            </p:cNvPr>
            <p:cNvSpPr txBox="1">
              <a:spLocks/>
            </p:cNvSpPr>
            <p:nvPr/>
          </p:nvSpPr>
          <p:spPr>
            <a:xfrm>
              <a:off x="3434466" y="1918469"/>
              <a:ext cx="1347113" cy="373686"/>
            </a:xfrm>
            <a:prstGeom prst="rect">
              <a:avLst/>
            </a:prstGeom>
          </p:spPr>
          <p:txBody>
            <a:bodyPr vert="horz" lIns="0" tIns="0" rIns="0" bIns="0" rtlCol="0" anchor="b">
              <a:noAutofit/>
            </a:bodyPr>
            <a:lstStyle>
              <a:lvl1pPr algn="l" defTabSz="913802" rtl="0" eaLnBrk="1" latinLnBrk="0" hangingPunct="1">
                <a:spcBef>
                  <a:spcPct val="0"/>
                </a:spcBef>
                <a:buNone/>
                <a:defRPr sz="3000" kern="1200">
                  <a:solidFill>
                    <a:schemeClr val="tx1"/>
                  </a:solidFill>
                  <a:latin typeface="+mj-lt"/>
                  <a:ea typeface="+mj-ea"/>
                  <a:cs typeface="+mj-cs"/>
                </a:defRPr>
              </a:lvl1pPr>
            </a:lstStyle>
            <a:p>
              <a:r>
                <a:rPr lang="en-US" sz="1176" b="1"/>
                <a:t>Automate</a:t>
              </a:r>
              <a:r>
                <a:rPr lang="en-US" sz="2353"/>
                <a:t> </a:t>
              </a:r>
            </a:p>
          </p:txBody>
        </p:sp>
        <p:sp>
          <p:nvSpPr>
            <p:cNvPr id="10" name="Circular Arrow 9">
              <a:extLst>
                <a:ext uri="{FF2B5EF4-FFF2-40B4-BE49-F238E27FC236}">
                  <a16:creationId xmlns:a16="http://schemas.microsoft.com/office/drawing/2014/main" id="{22BA0D02-6DD0-C041-A488-2C23A75464F7}"/>
                </a:ext>
              </a:extLst>
            </p:cNvPr>
            <p:cNvSpPr/>
            <p:nvPr/>
          </p:nvSpPr>
          <p:spPr>
            <a:xfrm>
              <a:off x="1984760" y="2191788"/>
              <a:ext cx="2056579" cy="1420652"/>
            </a:xfrm>
            <a:prstGeom prst="circularArrow">
              <a:avLst>
                <a:gd name="adj1" fmla="val 0"/>
                <a:gd name="adj2" fmla="val 545840"/>
                <a:gd name="adj3" fmla="val 20780392"/>
                <a:gd name="adj4" fmla="val 11380359"/>
                <a:gd name="adj5" fmla="val 5177"/>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11" tIns="60956" rIns="121911" bIns="60956" rtlCol="0" anchor="ctr"/>
            <a:lstStyle/>
            <a:p>
              <a:pPr algn="ctr"/>
              <a:endParaRPr lang="en-US" sz="1765">
                <a:solidFill>
                  <a:schemeClr val="tx1"/>
                </a:solidFill>
              </a:endParaRPr>
            </a:p>
          </p:txBody>
        </p:sp>
        <p:sp>
          <p:nvSpPr>
            <p:cNvPr id="11" name="Circular Arrow 10">
              <a:extLst>
                <a:ext uri="{FF2B5EF4-FFF2-40B4-BE49-F238E27FC236}">
                  <a16:creationId xmlns:a16="http://schemas.microsoft.com/office/drawing/2014/main" id="{B6208D27-27F4-0C4B-AD94-9C1C913D6859}"/>
                </a:ext>
              </a:extLst>
            </p:cNvPr>
            <p:cNvSpPr/>
            <p:nvPr/>
          </p:nvSpPr>
          <p:spPr>
            <a:xfrm>
              <a:off x="4041338" y="3998748"/>
              <a:ext cx="2056579" cy="1663578"/>
            </a:xfrm>
            <a:prstGeom prst="circularArrow">
              <a:avLst>
                <a:gd name="adj1" fmla="val 0"/>
                <a:gd name="adj2" fmla="val 545840"/>
                <a:gd name="adj3" fmla="val 20780392"/>
                <a:gd name="adj4" fmla="val 11380359"/>
                <a:gd name="adj5" fmla="val 5177"/>
              </a:avLst>
            </a:prstGeom>
            <a:solidFill>
              <a:srgbClr val="0081D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11" tIns="60956" rIns="121911" bIns="60956" rtlCol="0" anchor="ctr"/>
            <a:lstStyle/>
            <a:p>
              <a:pPr algn="ctr"/>
              <a:endParaRPr lang="en-US" sz="1765">
                <a:solidFill>
                  <a:schemeClr val="tx1"/>
                </a:solidFill>
              </a:endParaRPr>
            </a:p>
          </p:txBody>
        </p:sp>
        <p:sp>
          <p:nvSpPr>
            <p:cNvPr id="13" name="Title 2">
              <a:extLst>
                <a:ext uri="{FF2B5EF4-FFF2-40B4-BE49-F238E27FC236}">
                  <a16:creationId xmlns:a16="http://schemas.microsoft.com/office/drawing/2014/main" id="{8E7276D0-487D-DA46-8F49-4DBB8541841E}"/>
                </a:ext>
              </a:extLst>
            </p:cNvPr>
            <p:cNvSpPr txBox="1">
              <a:spLocks/>
            </p:cNvSpPr>
            <p:nvPr/>
          </p:nvSpPr>
          <p:spPr>
            <a:xfrm>
              <a:off x="5491045" y="2216688"/>
              <a:ext cx="1303252" cy="373686"/>
            </a:xfrm>
            <a:prstGeom prst="rect">
              <a:avLst/>
            </a:prstGeom>
            <a:solidFill>
              <a:schemeClr val="bg1"/>
            </a:solidFill>
          </p:spPr>
          <p:txBody>
            <a:bodyPr vert="horz" lIns="0" tIns="0" rIns="0" bIns="0" rtlCol="0" anchor="b">
              <a:noAutofit/>
            </a:bodyPr>
            <a:lstStyle>
              <a:lvl1pPr algn="l" defTabSz="913802" rtl="0" eaLnBrk="1" latinLnBrk="0" hangingPunct="1">
                <a:spcBef>
                  <a:spcPct val="0"/>
                </a:spcBef>
                <a:buNone/>
                <a:defRPr sz="3000" kern="1200">
                  <a:solidFill>
                    <a:schemeClr val="tx1"/>
                  </a:solidFill>
                  <a:latin typeface="+mj-lt"/>
                  <a:ea typeface="+mj-ea"/>
                  <a:cs typeface="+mj-cs"/>
                </a:defRPr>
              </a:lvl1pPr>
            </a:lstStyle>
            <a:p>
              <a:r>
                <a:rPr lang="en-US" sz="1176" b="1"/>
                <a:t>Optimize</a:t>
              </a:r>
              <a:r>
                <a:rPr lang="en-US" sz="2353"/>
                <a:t> </a:t>
              </a:r>
            </a:p>
          </p:txBody>
        </p:sp>
        <p:sp>
          <p:nvSpPr>
            <p:cNvPr id="14" name="Title 2">
              <a:extLst>
                <a:ext uri="{FF2B5EF4-FFF2-40B4-BE49-F238E27FC236}">
                  <a16:creationId xmlns:a16="http://schemas.microsoft.com/office/drawing/2014/main" id="{75DCD659-EFFC-2144-B4FA-F3F82509C78E}"/>
                </a:ext>
              </a:extLst>
            </p:cNvPr>
            <p:cNvSpPr txBox="1">
              <a:spLocks/>
            </p:cNvSpPr>
            <p:nvPr/>
          </p:nvSpPr>
          <p:spPr>
            <a:xfrm>
              <a:off x="7418528" y="2521543"/>
              <a:ext cx="1535547" cy="373686"/>
            </a:xfrm>
            <a:prstGeom prst="rect">
              <a:avLst/>
            </a:prstGeom>
            <a:solidFill>
              <a:schemeClr val="bg1"/>
            </a:solidFill>
          </p:spPr>
          <p:txBody>
            <a:bodyPr vert="horz" lIns="0" tIns="0" rIns="0" bIns="0" rtlCol="0" anchor="b">
              <a:noAutofit/>
            </a:bodyPr>
            <a:lstStyle>
              <a:lvl1pPr algn="l" defTabSz="913802" rtl="0" eaLnBrk="1" latinLnBrk="0" hangingPunct="1">
                <a:spcBef>
                  <a:spcPct val="0"/>
                </a:spcBef>
                <a:buNone/>
                <a:defRPr sz="3000" kern="1200">
                  <a:solidFill>
                    <a:schemeClr val="tx1"/>
                  </a:solidFill>
                  <a:latin typeface="+mj-lt"/>
                  <a:ea typeface="+mj-ea"/>
                  <a:cs typeface="+mj-cs"/>
                </a:defRPr>
              </a:lvl1pPr>
            </a:lstStyle>
            <a:p>
              <a:r>
                <a:rPr lang="en-US" sz="1176" b="1"/>
                <a:t>Modernize</a:t>
              </a:r>
              <a:r>
                <a:rPr lang="en-US" sz="2353"/>
                <a:t> </a:t>
              </a:r>
            </a:p>
          </p:txBody>
        </p:sp>
        <p:sp>
          <p:nvSpPr>
            <p:cNvPr id="15" name="Circular Arrow 14">
              <a:extLst>
                <a:ext uri="{FF2B5EF4-FFF2-40B4-BE49-F238E27FC236}">
                  <a16:creationId xmlns:a16="http://schemas.microsoft.com/office/drawing/2014/main" id="{51441150-F841-694F-A94C-97AE5AB5E812}"/>
                </a:ext>
              </a:extLst>
            </p:cNvPr>
            <p:cNvSpPr/>
            <p:nvPr/>
          </p:nvSpPr>
          <p:spPr>
            <a:xfrm>
              <a:off x="5699323" y="3489694"/>
              <a:ext cx="2486978" cy="1420652"/>
            </a:xfrm>
            <a:prstGeom prst="circularArrow">
              <a:avLst>
                <a:gd name="adj1" fmla="val 0"/>
                <a:gd name="adj2" fmla="val 545840"/>
                <a:gd name="adj3" fmla="val 20780392"/>
                <a:gd name="adj4" fmla="val 13242796"/>
                <a:gd name="adj5" fmla="val 5177"/>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911" tIns="60956" rIns="121911" bIns="60956" rtlCol="0" anchor="ctr"/>
            <a:lstStyle/>
            <a:p>
              <a:pPr algn="ctr"/>
              <a:endParaRPr lang="en-US" sz="1765">
                <a:solidFill>
                  <a:schemeClr val="tx1"/>
                </a:solidFill>
              </a:endParaRPr>
            </a:p>
          </p:txBody>
        </p:sp>
        <p:sp>
          <p:nvSpPr>
            <p:cNvPr id="16" name="TextBox 15">
              <a:extLst>
                <a:ext uri="{FF2B5EF4-FFF2-40B4-BE49-F238E27FC236}">
                  <a16:creationId xmlns:a16="http://schemas.microsoft.com/office/drawing/2014/main" id="{6A2EE85B-EFC7-9846-938F-D5DE51F594CE}"/>
                </a:ext>
              </a:extLst>
            </p:cNvPr>
            <p:cNvSpPr txBox="1"/>
            <p:nvPr/>
          </p:nvSpPr>
          <p:spPr>
            <a:xfrm>
              <a:off x="-160227" y="297661"/>
              <a:ext cx="11302542" cy="529403"/>
            </a:xfrm>
            <a:prstGeom prst="rect">
              <a:avLst/>
            </a:prstGeom>
            <a:noFill/>
          </p:spPr>
          <p:txBody>
            <a:bodyPr wrap="square" lIns="121911" tIns="60956" rIns="121911" bIns="60956" rtlCol="0">
              <a:spAutoFit/>
            </a:bodyPr>
            <a:lstStyle/>
            <a:p>
              <a:pPr algn="ctr"/>
              <a:r>
                <a:rPr lang="en-US" sz="1569" b="1"/>
                <a:t>Iterative advancement starts with hardened automation </a:t>
              </a:r>
            </a:p>
          </p:txBody>
        </p:sp>
      </p:grpSp>
      <p:sp>
        <p:nvSpPr>
          <p:cNvPr id="5" name="Isosceles Triangle 6">
            <a:extLst>
              <a:ext uri="{FF2B5EF4-FFF2-40B4-BE49-F238E27FC236}">
                <a16:creationId xmlns:a16="http://schemas.microsoft.com/office/drawing/2014/main" id="{1BB35997-BAD3-3146-B9B4-29BBF3378026}"/>
              </a:ext>
            </a:extLst>
          </p:cNvPr>
          <p:cNvSpPr/>
          <p:nvPr/>
        </p:nvSpPr>
        <p:spPr bwMode="auto">
          <a:xfrm rot="5400000">
            <a:off x="3762863" y="3248269"/>
            <a:ext cx="4856255" cy="1033868"/>
          </a:xfrm>
          <a:prstGeom prst="triangle">
            <a:avLst/>
          </a:prstGeom>
          <a:pattFill prst="pct70">
            <a:fgClr>
              <a:schemeClr val="accent1"/>
            </a:fgClr>
            <a:bgClr>
              <a:schemeClr val="bg1"/>
            </a:bgClr>
          </a:patt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7" rIns="179308" bIns="143447" numCol="1" spcCol="0" rtlCol="0" fromWordArt="0" anchor="t" anchorCtr="0" forceAA="0" compatLnSpc="1">
            <a:prstTxWarp prst="textNoShape">
              <a:avLst/>
            </a:prstTxWarp>
            <a:noAutofit/>
          </a:bodyPr>
          <a:lstStyle/>
          <a:p>
            <a:pPr algn="ctr" defTabSz="91429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4401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5930893" y="3519552"/>
            <a:ext cx="823081" cy="276999"/>
          </a:xfrm>
          <a:prstGeom prst="rect">
            <a:avLst/>
          </a:prstGeom>
          <a:noFill/>
        </p:spPr>
        <p:txBody>
          <a:bodyPr wrap="square" rtlCol="0">
            <a:spAutoFit/>
          </a:bodyPr>
          <a:lstStyle/>
          <a:p>
            <a:pPr algn="ctr"/>
            <a:r>
              <a:rPr lang="en-US" sz="1200" b="1">
                <a:solidFill>
                  <a:schemeClr val="accent1"/>
                </a:solidFill>
                <a:ea typeface="Helvetica Light" charset="0"/>
                <a:cs typeface="Helvetica Light" charset="0"/>
              </a:rPr>
              <a:t>PUBLIC</a:t>
            </a:r>
          </a:p>
        </p:txBody>
      </p:sp>
      <p:sp>
        <p:nvSpPr>
          <p:cNvPr id="51" name="TextBox 50"/>
          <p:cNvSpPr txBox="1"/>
          <p:nvPr/>
        </p:nvSpPr>
        <p:spPr>
          <a:xfrm>
            <a:off x="2495543" y="1401077"/>
            <a:ext cx="1810947" cy="1200329"/>
          </a:xfrm>
          <a:prstGeom prst="rect">
            <a:avLst/>
          </a:prstGeom>
          <a:noFill/>
          <a:ln>
            <a:noFill/>
            <a:prstDash val="sysDash"/>
          </a:ln>
        </p:spPr>
        <p:txBody>
          <a:bodyPr wrap="square" rtlCol="0" anchor="ctr">
            <a:spAutoFit/>
          </a:bodyPr>
          <a:lstStyle/>
          <a:p>
            <a:r>
              <a:rPr lang="en-US" sz="900" b="1">
                <a:solidFill>
                  <a:srgbClr val="626262"/>
                </a:solidFill>
                <a:cs typeface="Helvetica Light"/>
              </a:rPr>
              <a:t>Reasons to go private</a:t>
            </a:r>
          </a:p>
          <a:p>
            <a:pPr marL="128585" indent="-128585">
              <a:buFont typeface="Arial" charset="0"/>
              <a:buChar char="•"/>
            </a:pPr>
            <a:r>
              <a:rPr lang="en-US" sz="900">
                <a:solidFill>
                  <a:srgbClr val="626262"/>
                </a:solidFill>
                <a:cs typeface="Helvetica Light"/>
              </a:rPr>
              <a:t>Critical </a:t>
            </a:r>
            <a:r>
              <a:rPr lang="en-US" sz="900" b="1">
                <a:solidFill>
                  <a:srgbClr val="626262"/>
                </a:solidFill>
                <a:cs typeface="Helvetica Light"/>
              </a:rPr>
              <a:t>feature</a:t>
            </a:r>
            <a:r>
              <a:rPr lang="en-US" sz="900">
                <a:solidFill>
                  <a:srgbClr val="626262"/>
                </a:solidFill>
                <a:cs typeface="Helvetica Light"/>
              </a:rPr>
              <a:t> availability</a:t>
            </a:r>
          </a:p>
          <a:p>
            <a:pPr marL="128585" indent="-128585">
              <a:buFont typeface="Arial" charset="0"/>
              <a:buChar char="•"/>
            </a:pPr>
            <a:r>
              <a:rPr lang="en-US" sz="900">
                <a:solidFill>
                  <a:srgbClr val="626262"/>
                </a:solidFill>
                <a:cs typeface="Helvetica Light"/>
              </a:rPr>
              <a:t>Intractable data/user/ integration gravity</a:t>
            </a:r>
          </a:p>
          <a:p>
            <a:pPr marL="128585" indent="-128585">
              <a:buFont typeface="Arial" charset="0"/>
              <a:buChar char="•"/>
            </a:pPr>
            <a:r>
              <a:rPr lang="en-US" sz="900">
                <a:solidFill>
                  <a:srgbClr val="626262"/>
                </a:solidFill>
                <a:cs typeface="Helvetica Light"/>
              </a:rPr>
              <a:t>Data sensitivity issues</a:t>
            </a:r>
          </a:p>
          <a:p>
            <a:endParaRPr lang="en-US" sz="900">
              <a:solidFill>
                <a:srgbClr val="626262"/>
              </a:solidFill>
              <a:cs typeface="Helvetica Light"/>
            </a:endParaRPr>
          </a:p>
          <a:p>
            <a:r>
              <a:rPr lang="en-US" sz="900" b="1">
                <a:solidFill>
                  <a:schemeClr val="accent1"/>
                </a:solidFill>
                <a:cs typeface="Helvetica Light"/>
              </a:rPr>
              <a:t>Otherwise, default to public cloud.</a:t>
            </a:r>
          </a:p>
        </p:txBody>
      </p:sp>
      <p:sp>
        <p:nvSpPr>
          <p:cNvPr id="70" name="Oval 69"/>
          <p:cNvSpPr/>
          <p:nvPr/>
        </p:nvSpPr>
        <p:spPr>
          <a:xfrm>
            <a:off x="2405953" y="2971800"/>
            <a:ext cx="969963" cy="990995"/>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a:solidFill>
                  <a:schemeClr val="bg1"/>
                </a:solidFill>
              </a:rPr>
              <a:t>Application</a:t>
            </a:r>
          </a:p>
          <a:p>
            <a:pPr algn="ctr"/>
            <a:r>
              <a:rPr lang="en-US" sz="900" b="1">
                <a:solidFill>
                  <a:schemeClr val="bg1"/>
                </a:solidFill>
              </a:rPr>
              <a:t>Needs</a:t>
            </a:r>
          </a:p>
          <a:p>
            <a:pPr algn="ctr"/>
            <a:r>
              <a:rPr lang="en-US" sz="900" b="1">
                <a:solidFill>
                  <a:schemeClr val="bg1"/>
                </a:solidFill>
              </a:rPr>
              <a:t>Hosting</a:t>
            </a:r>
          </a:p>
        </p:txBody>
      </p:sp>
      <p:sp>
        <p:nvSpPr>
          <p:cNvPr id="21" name="TextBox 20"/>
          <p:cNvSpPr txBox="1"/>
          <p:nvPr/>
        </p:nvSpPr>
        <p:spPr>
          <a:xfrm>
            <a:off x="4504867" y="4819209"/>
            <a:ext cx="546839" cy="276999"/>
          </a:xfrm>
          <a:prstGeom prst="rect">
            <a:avLst/>
          </a:prstGeom>
          <a:noFill/>
        </p:spPr>
        <p:txBody>
          <a:bodyPr wrap="square" rtlCol="0">
            <a:spAutoFit/>
          </a:bodyPr>
          <a:lstStyle/>
          <a:p>
            <a:pPr algn="ctr"/>
            <a:r>
              <a:rPr lang="en-US" sz="1200" b="1">
                <a:solidFill>
                  <a:schemeClr val="accent1"/>
                </a:solidFill>
                <a:ea typeface="Helvetica Light" charset="0"/>
                <a:cs typeface="Helvetica Light" charset="0"/>
              </a:rPr>
              <a:t>NO</a:t>
            </a:r>
          </a:p>
        </p:txBody>
      </p:sp>
      <p:sp>
        <p:nvSpPr>
          <p:cNvPr id="22" name="TextBox 21"/>
          <p:cNvSpPr txBox="1"/>
          <p:nvPr/>
        </p:nvSpPr>
        <p:spPr>
          <a:xfrm>
            <a:off x="8132765" y="1371602"/>
            <a:ext cx="2137073" cy="830997"/>
          </a:xfrm>
          <a:prstGeom prst="rect">
            <a:avLst/>
          </a:prstGeom>
          <a:noFill/>
        </p:spPr>
        <p:txBody>
          <a:bodyPr wrap="square" rtlCol="0">
            <a:spAutoFit/>
          </a:bodyPr>
          <a:lstStyle/>
          <a:p>
            <a:r>
              <a:rPr lang="en-US" sz="1200">
                <a:solidFill>
                  <a:schemeClr val="accent1"/>
                </a:solidFill>
                <a:ea typeface="Helvetica Light" charset="0"/>
                <a:cs typeface="Helvetica Light" charset="0"/>
              </a:rPr>
              <a:t>On-</a:t>
            </a:r>
            <a:r>
              <a:rPr lang="en-US" sz="1200" err="1">
                <a:solidFill>
                  <a:schemeClr val="accent1"/>
                </a:solidFill>
                <a:ea typeface="Helvetica Light" charset="0"/>
                <a:cs typeface="Helvetica Light" charset="0"/>
              </a:rPr>
              <a:t>prem</a:t>
            </a:r>
            <a:r>
              <a:rPr lang="en-US" sz="1200">
                <a:solidFill>
                  <a:schemeClr val="accent1"/>
                </a:solidFill>
                <a:ea typeface="Helvetica Light" charset="0"/>
                <a:cs typeface="Helvetica Light" charset="0"/>
              </a:rPr>
              <a:t> private cloud is suitable for cases where there is intractable issues of data/user/integration gravity.</a:t>
            </a:r>
          </a:p>
        </p:txBody>
      </p:sp>
      <p:sp>
        <p:nvSpPr>
          <p:cNvPr id="24" name="Title 2"/>
          <p:cNvSpPr>
            <a:spLocks noGrp="1"/>
          </p:cNvSpPr>
          <p:nvPr>
            <p:ph type="title"/>
          </p:nvPr>
        </p:nvSpPr>
        <p:spPr>
          <a:xfrm>
            <a:off x="965007" y="619137"/>
            <a:ext cx="9499600" cy="434975"/>
          </a:xfrm>
        </p:spPr>
        <p:txBody>
          <a:bodyPr/>
          <a:lstStyle/>
          <a:p>
            <a:r>
              <a:rPr lang="en-US" b="1">
                <a:solidFill>
                  <a:schemeClr val="accent1"/>
                </a:solidFill>
              </a:rPr>
              <a:t>2019</a:t>
            </a:r>
            <a:r>
              <a:rPr lang="en-US"/>
              <a:t> Workload Placement Decision Tree</a:t>
            </a:r>
          </a:p>
        </p:txBody>
      </p:sp>
      <p:sp>
        <p:nvSpPr>
          <p:cNvPr id="26" name="Oval 25"/>
          <p:cNvSpPr/>
          <p:nvPr/>
        </p:nvSpPr>
        <p:spPr>
          <a:xfrm>
            <a:off x="4135437" y="2971800"/>
            <a:ext cx="969963" cy="990995"/>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a:solidFill>
                  <a:schemeClr val="bg1"/>
                </a:solidFill>
              </a:rPr>
              <a:t>Cloud</a:t>
            </a:r>
          </a:p>
          <a:p>
            <a:pPr algn="ctr"/>
            <a:r>
              <a:rPr lang="en-US" sz="900" b="1">
                <a:solidFill>
                  <a:schemeClr val="bg1"/>
                </a:solidFill>
              </a:rPr>
              <a:t>Ready</a:t>
            </a:r>
          </a:p>
          <a:p>
            <a:pPr algn="ctr"/>
            <a:r>
              <a:rPr lang="en-US" sz="900" b="1">
                <a:solidFill>
                  <a:schemeClr val="bg1"/>
                </a:solidFill>
              </a:rPr>
              <a:t>?</a:t>
            </a:r>
          </a:p>
        </p:txBody>
      </p:sp>
      <p:sp>
        <p:nvSpPr>
          <p:cNvPr id="27" name="Oval 26"/>
          <p:cNvSpPr/>
          <p:nvPr/>
        </p:nvSpPr>
        <p:spPr>
          <a:xfrm>
            <a:off x="7162801" y="4724400"/>
            <a:ext cx="969963" cy="99099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err="1">
                <a:solidFill>
                  <a:srgbClr val="E87722"/>
                </a:solidFill>
              </a:rPr>
              <a:t>VMaaS</a:t>
            </a:r>
            <a:endParaRPr lang="en-US" sz="900" b="1">
              <a:solidFill>
                <a:srgbClr val="E87722"/>
              </a:solidFill>
            </a:endParaRPr>
          </a:p>
          <a:p>
            <a:pPr algn="ctr"/>
            <a:r>
              <a:rPr lang="en-US" sz="900" b="1">
                <a:solidFill>
                  <a:srgbClr val="E87722"/>
                </a:solidFill>
              </a:rPr>
              <a:t>(UCI)</a:t>
            </a:r>
          </a:p>
        </p:txBody>
      </p:sp>
      <p:sp>
        <p:nvSpPr>
          <p:cNvPr id="28" name="Oval 27"/>
          <p:cNvSpPr/>
          <p:nvPr/>
        </p:nvSpPr>
        <p:spPr>
          <a:xfrm>
            <a:off x="5572759" y="2209800"/>
            <a:ext cx="969963" cy="990995"/>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a:solidFill>
                  <a:schemeClr val="bg1"/>
                </a:solidFill>
              </a:rPr>
              <a:t>Public</a:t>
            </a:r>
          </a:p>
          <a:p>
            <a:pPr algn="ctr"/>
            <a:r>
              <a:rPr lang="en-US" sz="900" b="1">
                <a:solidFill>
                  <a:schemeClr val="bg1"/>
                </a:solidFill>
              </a:rPr>
              <a:t>or </a:t>
            </a:r>
          </a:p>
          <a:p>
            <a:pPr algn="ctr"/>
            <a:r>
              <a:rPr lang="en-US" sz="900" b="1">
                <a:solidFill>
                  <a:schemeClr val="bg1"/>
                </a:solidFill>
              </a:rPr>
              <a:t>Private</a:t>
            </a:r>
          </a:p>
          <a:p>
            <a:pPr algn="ctr"/>
            <a:r>
              <a:rPr lang="en-US" sz="900" b="1">
                <a:solidFill>
                  <a:schemeClr val="bg1"/>
                </a:solidFill>
              </a:rPr>
              <a:t>?</a:t>
            </a:r>
          </a:p>
        </p:txBody>
      </p:sp>
      <p:cxnSp>
        <p:nvCxnSpPr>
          <p:cNvPr id="8" name="Straight Arrow Connector 7"/>
          <p:cNvCxnSpPr>
            <a:stCxn id="70" idx="6"/>
            <a:endCxn id="26" idx="2"/>
          </p:cNvCxnSpPr>
          <p:nvPr/>
        </p:nvCxnSpPr>
        <p:spPr>
          <a:xfrm>
            <a:off x="3375915" y="3467297"/>
            <a:ext cx="75952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6" idx="4"/>
            <a:endCxn id="27" idx="2"/>
          </p:cNvCxnSpPr>
          <p:nvPr/>
        </p:nvCxnSpPr>
        <p:spPr>
          <a:xfrm rot="16200000" flipH="1">
            <a:off x="5263059" y="3320155"/>
            <a:ext cx="1257103" cy="2542381"/>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558562" y="2724037"/>
            <a:ext cx="546839" cy="276999"/>
          </a:xfrm>
          <a:prstGeom prst="rect">
            <a:avLst/>
          </a:prstGeom>
          <a:noFill/>
        </p:spPr>
        <p:txBody>
          <a:bodyPr wrap="square" rtlCol="0">
            <a:spAutoFit/>
          </a:bodyPr>
          <a:lstStyle/>
          <a:p>
            <a:pPr algn="ctr"/>
            <a:r>
              <a:rPr lang="en-US" sz="1200" b="1">
                <a:solidFill>
                  <a:schemeClr val="accent1"/>
                </a:solidFill>
                <a:ea typeface="Helvetica Light" charset="0"/>
                <a:cs typeface="Helvetica Light" charset="0"/>
              </a:rPr>
              <a:t>YES</a:t>
            </a:r>
          </a:p>
        </p:txBody>
      </p:sp>
      <p:cxnSp>
        <p:nvCxnSpPr>
          <p:cNvPr id="35" name="Straight Arrow Connector 34"/>
          <p:cNvCxnSpPr>
            <a:stCxn id="26" idx="0"/>
            <a:endCxn id="28" idx="2"/>
          </p:cNvCxnSpPr>
          <p:nvPr/>
        </p:nvCxnSpPr>
        <p:spPr>
          <a:xfrm rot="5400000" flipH="1" flipV="1">
            <a:off x="4963338" y="2362381"/>
            <a:ext cx="266503" cy="95233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7122265" y="1320689"/>
            <a:ext cx="969963" cy="99099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a:solidFill>
                  <a:srgbClr val="E87722"/>
                </a:solidFill>
              </a:rPr>
              <a:t>OSFI</a:t>
            </a:r>
          </a:p>
          <a:p>
            <a:pPr algn="ctr"/>
            <a:r>
              <a:rPr lang="en-US" sz="900" b="1">
                <a:solidFill>
                  <a:srgbClr val="E87722"/>
                </a:solidFill>
              </a:rPr>
              <a:t>or</a:t>
            </a:r>
          </a:p>
          <a:p>
            <a:pPr algn="ctr"/>
            <a:r>
              <a:rPr lang="en-US" sz="900" b="1">
                <a:solidFill>
                  <a:srgbClr val="E87722"/>
                </a:solidFill>
              </a:rPr>
              <a:t>OSE</a:t>
            </a:r>
          </a:p>
        </p:txBody>
      </p:sp>
      <p:sp>
        <p:nvSpPr>
          <p:cNvPr id="39" name="Oval 38"/>
          <p:cNvSpPr/>
          <p:nvPr/>
        </p:nvSpPr>
        <p:spPr>
          <a:xfrm>
            <a:off x="7144112" y="3048000"/>
            <a:ext cx="969963" cy="990995"/>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00" b="1">
                <a:solidFill>
                  <a:schemeClr val="bg1"/>
                </a:solidFill>
              </a:rPr>
              <a:t>Azure</a:t>
            </a:r>
          </a:p>
          <a:p>
            <a:pPr algn="ctr"/>
            <a:r>
              <a:rPr lang="en-US" sz="900" b="1">
                <a:solidFill>
                  <a:schemeClr val="bg1"/>
                </a:solidFill>
              </a:rPr>
              <a:t>or</a:t>
            </a:r>
            <a:br>
              <a:rPr lang="en-US" sz="900" b="1">
                <a:solidFill>
                  <a:schemeClr val="bg1"/>
                </a:solidFill>
              </a:rPr>
            </a:br>
            <a:r>
              <a:rPr lang="en-US" sz="900" b="1">
                <a:solidFill>
                  <a:schemeClr val="bg1"/>
                </a:solidFill>
              </a:rPr>
              <a:t>AWS</a:t>
            </a:r>
          </a:p>
        </p:txBody>
      </p:sp>
      <p:cxnSp>
        <p:nvCxnSpPr>
          <p:cNvPr id="40" name="Straight Arrow Connector 39"/>
          <p:cNvCxnSpPr>
            <a:stCxn id="28" idx="0"/>
          </p:cNvCxnSpPr>
          <p:nvPr/>
        </p:nvCxnSpPr>
        <p:spPr>
          <a:xfrm rot="5400000" flipH="1" flipV="1">
            <a:off x="6386194" y="1433196"/>
            <a:ext cx="448153" cy="110505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8" idx="4"/>
            <a:endCxn id="39" idx="2"/>
          </p:cNvCxnSpPr>
          <p:nvPr/>
        </p:nvCxnSpPr>
        <p:spPr>
          <a:xfrm rot="16200000" flipH="1">
            <a:off x="6429575" y="2828960"/>
            <a:ext cx="342703" cy="108637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933143" y="1494240"/>
            <a:ext cx="903312" cy="276999"/>
          </a:xfrm>
          <a:prstGeom prst="rect">
            <a:avLst/>
          </a:prstGeom>
          <a:noFill/>
        </p:spPr>
        <p:txBody>
          <a:bodyPr wrap="square" rtlCol="0">
            <a:spAutoFit/>
          </a:bodyPr>
          <a:lstStyle/>
          <a:p>
            <a:pPr algn="ctr"/>
            <a:r>
              <a:rPr lang="en-US" sz="1200" b="1">
                <a:solidFill>
                  <a:schemeClr val="accent1"/>
                </a:solidFill>
                <a:ea typeface="Helvetica Light" charset="0"/>
                <a:cs typeface="Helvetica Light" charset="0"/>
              </a:rPr>
              <a:t>PRIVATE</a:t>
            </a:r>
          </a:p>
        </p:txBody>
      </p:sp>
      <p:sp>
        <p:nvSpPr>
          <p:cNvPr id="19" name="Left Brace 18"/>
          <p:cNvSpPr/>
          <p:nvPr/>
        </p:nvSpPr>
        <p:spPr>
          <a:xfrm rot="10800000">
            <a:off x="4106240" y="1282186"/>
            <a:ext cx="161075" cy="1194119"/>
          </a:xfrm>
          <a:prstGeom prst="leftBrace">
            <a:avLst>
              <a:gd name="adj1" fmla="val 90936"/>
              <a:gd name="adj2"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1">
              <a:solidFill>
                <a:srgbClr val="55565A"/>
              </a:solidFill>
            </a:endParaRPr>
          </a:p>
        </p:txBody>
      </p:sp>
      <p:cxnSp>
        <p:nvCxnSpPr>
          <p:cNvPr id="37" name="Straight Connector 36"/>
          <p:cNvCxnSpPr>
            <a:endCxn id="77" idx="1"/>
          </p:cNvCxnSpPr>
          <p:nvPr/>
        </p:nvCxnSpPr>
        <p:spPr>
          <a:xfrm flipH="1">
            <a:off x="4267315" y="3928331"/>
            <a:ext cx="201060" cy="1043536"/>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a:stCxn id="28" idx="1"/>
            <a:endCxn id="19" idx="1"/>
          </p:cNvCxnSpPr>
          <p:nvPr/>
        </p:nvCxnSpPr>
        <p:spPr>
          <a:xfrm flipH="1" flipV="1">
            <a:off x="4267315" y="1879245"/>
            <a:ext cx="1447492" cy="475683"/>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622688" y="4080546"/>
            <a:ext cx="2689737" cy="1754326"/>
          </a:xfrm>
          <a:prstGeom prst="rect">
            <a:avLst/>
          </a:prstGeom>
          <a:noFill/>
          <a:ln>
            <a:noFill/>
            <a:prstDash val="sysDash"/>
          </a:ln>
        </p:spPr>
        <p:txBody>
          <a:bodyPr wrap="square" rtlCol="0" anchor="ctr">
            <a:spAutoFit/>
          </a:bodyPr>
          <a:lstStyle/>
          <a:p>
            <a:r>
              <a:rPr lang="en-US" sz="900" b="1">
                <a:solidFill>
                  <a:srgbClr val="626262"/>
                </a:solidFill>
                <a:cs typeface="Helvetica Light"/>
              </a:rPr>
              <a:t>Cloud-ready Characteristics</a:t>
            </a:r>
          </a:p>
          <a:p>
            <a:pPr marL="128585" indent="-128585">
              <a:buFont typeface="Arial" charset="0"/>
              <a:buChar char="•"/>
            </a:pPr>
            <a:r>
              <a:rPr lang="en-US" sz="900" b="1">
                <a:solidFill>
                  <a:srgbClr val="626262"/>
                </a:solidFill>
                <a:cs typeface="Helvetica Light"/>
              </a:rPr>
              <a:t>Application</a:t>
            </a:r>
            <a:r>
              <a:rPr lang="en-US" sz="900">
                <a:solidFill>
                  <a:srgbClr val="626262"/>
                </a:solidFill>
                <a:cs typeface="Helvetica Light"/>
              </a:rPr>
              <a:t> is architected to be stateless, have external </a:t>
            </a:r>
            <a:r>
              <a:rPr lang="en-US" sz="900" err="1">
                <a:solidFill>
                  <a:srgbClr val="626262"/>
                </a:solidFill>
                <a:cs typeface="Helvetica Light"/>
              </a:rPr>
              <a:t>config</a:t>
            </a:r>
            <a:r>
              <a:rPr lang="en-US" sz="900">
                <a:solidFill>
                  <a:srgbClr val="626262"/>
                </a:solidFill>
                <a:cs typeface="Helvetica Light"/>
              </a:rPr>
              <a:t>, ships logs, is API- and </a:t>
            </a:r>
            <a:r>
              <a:rPr lang="en-US" sz="900" err="1">
                <a:solidFill>
                  <a:srgbClr val="626262"/>
                </a:solidFill>
                <a:cs typeface="Helvetica Light"/>
              </a:rPr>
              <a:t>microservice</a:t>
            </a:r>
            <a:r>
              <a:rPr lang="en-US" sz="900">
                <a:solidFill>
                  <a:srgbClr val="626262"/>
                </a:solidFill>
                <a:cs typeface="Helvetica Light"/>
              </a:rPr>
              <a:t>-based, is 12-factor, and has portable data.</a:t>
            </a:r>
          </a:p>
          <a:p>
            <a:pPr marL="128585" indent="-128585">
              <a:buFont typeface="Arial" charset="0"/>
              <a:buChar char="•"/>
            </a:pPr>
            <a:r>
              <a:rPr lang="en-US" sz="900" b="1">
                <a:solidFill>
                  <a:srgbClr val="626262"/>
                </a:solidFill>
                <a:cs typeface="Helvetica Light"/>
              </a:rPr>
              <a:t>Team</a:t>
            </a:r>
            <a:r>
              <a:rPr lang="en-US" sz="900">
                <a:solidFill>
                  <a:srgbClr val="626262"/>
                </a:solidFill>
                <a:cs typeface="Helvetica Light"/>
              </a:rPr>
              <a:t> is competent with modern development approaches and technology, and is prepared to operate cloud applications.</a:t>
            </a:r>
          </a:p>
          <a:p>
            <a:pPr marL="128585" indent="-128585">
              <a:buFont typeface="Arial" charset="0"/>
              <a:buChar char="•"/>
            </a:pPr>
            <a:r>
              <a:rPr lang="en-US" sz="900" b="1">
                <a:solidFill>
                  <a:srgbClr val="626262"/>
                </a:solidFill>
                <a:cs typeface="Helvetica Light"/>
              </a:rPr>
              <a:t>Operations</a:t>
            </a:r>
            <a:r>
              <a:rPr lang="en-US" sz="900">
                <a:solidFill>
                  <a:srgbClr val="626262"/>
                </a:solidFill>
                <a:cs typeface="Helvetica Light"/>
              </a:rPr>
              <a:t> is ready with correct instrumentation, telemetry, and </a:t>
            </a:r>
            <a:r>
              <a:rPr lang="en-US" sz="900" err="1">
                <a:solidFill>
                  <a:srgbClr val="626262"/>
                </a:solidFill>
                <a:cs typeface="Helvetica Light"/>
              </a:rPr>
              <a:t>dashboarding</a:t>
            </a:r>
            <a:r>
              <a:rPr lang="en-US" sz="900">
                <a:solidFill>
                  <a:srgbClr val="626262"/>
                </a:solidFill>
                <a:cs typeface="Helvetica Light"/>
              </a:rPr>
              <a:t>.</a:t>
            </a:r>
          </a:p>
          <a:p>
            <a:endParaRPr lang="en-US" sz="900" b="1">
              <a:solidFill>
                <a:schemeClr val="accent1"/>
              </a:solidFill>
              <a:ea typeface="Helvetica Light" charset="0"/>
              <a:cs typeface="Helvetica Light" charset="0"/>
            </a:endParaRPr>
          </a:p>
          <a:p>
            <a:r>
              <a:rPr lang="en-US" sz="900" b="1">
                <a:solidFill>
                  <a:schemeClr val="accent1"/>
                </a:solidFill>
                <a:ea typeface="Helvetica Light" charset="0"/>
                <a:cs typeface="Helvetica Light" charset="0"/>
              </a:rPr>
              <a:t>If not, consider </a:t>
            </a:r>
            <a:r>
              <a:rPr lang="en-US" sz="900" b="1" i="1">
                <a:solidFill>
                  <a:schemeClr val="accent1"/>
                </a:solidFill>
                <a:ea typeface="Helvetica Light" charset="0"/>
                <a:cs typeface="Helvetica Light" charset="0"/>
              </a:rPr>
              <a:t>pathway to cloud </a:t>
            </a:r>
            <a:r>
              <a:rPr lang="en-US" sz="900" b="1">
                <a:solidFill>
                  <a:schemeClr val="accent1"/>
                </a:solidFill>
                <a:ea typeface="Helvetica Light" charset="0"/>
                <a:cs typeface="Helvetica Light" charset="0"/>
              </a:rPr>
              <a:t>guidance!</a:t>
            </a:r>
            <a:endParaRPr lang="en-US" sz="900">
              <a:solidFill>
                <a:srgbClr val="626262"/>
              </a:solidFill>
              <a:cs typeface="Helvetica Light"/>
            </a:endParaRPr>
          </a:p>
        </p:txBody>
      </p:sp>
      <p:sp>
        <p:nvSpPr>
          <p:cNvPr id="77" name="Left Brace 76"/>
          <p:cNvSpPr/>
          <p:nvPr/>
        </p:nvSpPr>
        <p:spPr>
          <a:xfrm rot="10800000" flipV="1">
            <a:off x="4106240" y="4198577"/>
            <a:ext cx="161075" cy="1546579"/>
          </a:xfrm>
          <a:prstGeom prst="leftBrace">
            <a:avLst>
              <a:gd name="adj1" fmla="val 90936"/>
              <a:gd name="adj2"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1">
              <a:solidFill>
                <a:srgbClr val="55565A"/>
              </a:solidFill>
            </a:endParaRPr>
          </a:p>
        </p:txBody>
      </p:sp>
      <p:sp>
        <p:nvSpPr>
          <p:cNvPr id="84" name="TextBox 83"/>
          <p:cNvSpPr txBox="1"/>
          <p:nvPr/>
        </p:nvSpPr>
        <p:spPr>
          <a:xfrm>
            <a:off x="8169257" y="4957710"/>
            <a:ext cx="2137073" cy="830997"/>
          </a:xfrm>
          <a:prstGeom prst="rect">
            <a:avLst/>
          </a:prstGeom>
          <a:noFill/>
        </p:spPr>
        <p:txBody>
          <a:bodyPr wrap="square" rtlCol="0">
            <a:spAutoFit/>
          </a:bodyPr>
          <a:lstStyle/>
          <a:p>
            <a:r>
              <a:rPr lang="en-US" sz="1200">
                <a:solidFill>
                  <a:schemeClr val="accent1"/>
                </a:solidFill>
                <a:ea typeface="Helvetica Light" charset="0"/>
                <a:cs typeface="Helvetica Light" charset="0"/>
              </a:rPr>
              <a:t>On-</a:t>
            </a:r>
            <a:r>
              <a:rPr lang="en-US" sz="1200" err="1">
                <a:solidFill>
                  <a:schemeClr val="accent1"/>
                </a:solidFill>
                <a:ea typeface="Helvetica Light" charset="0"/>
                <a:cs typeface="Helvetica Light" charset="0"/>
              </a:rPr>
              <a:t>prem</a:t>
            </a:r>
            <a:r>
              <a:rPr lang="en-US" sz="1200">
                <a:solidFill>
                  <a:schemeClr val="accent1"/>
                </a:solidFill>
                <a:ea typeface="Helvetica Light" charset="0"/>
                <a:cs typeface="Helvetica Light" charset="0"/>
              </a:rPr>
              <a:t> managed VMs will always be relevant for ERP and old-style </a:t>
            </a:r>
            <a:r>
              <a:rPr lang="en-US" sz="1200" err="1">
                <a:solidFill>
                  <a:schemeClr val="accent1"/>
                </a:solidFill>
                <a:ea typeface="Helvetica Light" charset="0"/>
                <a:cs typeface="Helvetica Light" charset="0"/>
              </a:rPr>
              <a:t>stateful</a:t>
            </a:r>
            <a:r>
              <a:rPr lang="en-US" sz="1200">
                <a:solidFill>
                  <a:schemeClr val="accent1"/>
                </a:solidFill>
                <a:ea typeface="Helvetica Light" charset="0"/>
                <a:cs typeface="Helvetica Light" charset="0"/>
              </a:rPr>
              <a:t> applications.</a:t>
            </a:r>
          </a:p>
        </p:txBody>
      </p:sp>
      <p:sp>
        <p:nvSpPr>
          <p:cNvPr id="85" name="TextBox 84"/>
          <p:cNvSpPr txBox="1"/>
          <p:nvPr/>
        </p:nvSpPr>
        <p:spPr>
          <a:xfrm>
            <a:off x="8150566" y="3022937"/>
            <a:ext cx="2137073" cy="1015663"/>
          </a:xfrm>
          <a:prstGeom prst="rect">
            <a:avLst/>
          </a:prstGeom>
          <a:noFill/>
        </p:spPr>
        <p:txBody>
          <a:bodyPr wrap="square" rtlCol="0">
            <a:spAutoFit/>
          </a:bodyPr>
          <a:lstStyle/>
          <a:p>
            <a:r>
              <a:rPr lang="en-US" sz="1200">
                <a:solidFill>
                  <a:schemeClr val="accent1"/>
                </a:solidFill>
                <a:ea typeface="Helvetica Light" charset="0"/>
                <a:cs typeface="Helvetica Light" charset="0"/>
              </a:rPr>
              <a:t>Public cloud is a </a:t>
            </a:r>
            <a:r>
              <a:rPr lang="en-US" sz="1200" b="1">
                <a:solidFill>
                  <a:schemeClr val="accent1"/>
                </a:solidFill>
                <a:ea typeface="Helvetica Light" charset="0"/>
                <a:cs typeface="Helvetica Light" charset="0"/>
              </a:rPr>
              <a:t>high-accountability</a:t>
            </a:r>
            <a:r>
              <a:rPr lang="en-US" sz="1200">
                <a:solidFill>
                  <a:schemeClr val="accent1"/>
                </a:solidFill>
                <a:ea typeface="Helvetica Light" charset="0"/>
                <a:cs typeface="Helvetica Light" charset="0"/>
              </a:rPr>
              <a:t> zone that is well suited for most kinds of workloads.  Be cautious of data/user/integration gravity</a:t>
            </a:r>
          </a:p>
        </p:txBody>
      </p:sp>
      <p:sp>
        <p:nvSpPr>
          <p:cNvPr id="29" name="TextBox 28"/>
          <p:cNvSpPr txBox="1"/>
          <p:nvPr/>
        </p:nvSpPr>
        <p:spPr>
          <a:xfrm>
            <a:off x="8169256" y="4164787"/>
            <a:ext cx="2344608" cy="461665"/>
          </a:xfrm>
          <a:prstGeom prst="rect">
            <a:avLst/>
          </a:prstGeom>
          <a:noFill/>
        </p:spPr>
        <p:txBody>
          <a:bodyPr wrap="square" rtlCol="0">
            <a:spAutoFit/>
          </a:bodyPr>
          <a:lstStyle/>
          <a:p>
            <a:r>
              <a:rPr lang="en-US" sz="1200" b="1">
                <a:ea typeface="Helvetica Light" charset="0"/>
                <a:cs typeface="Helvetica Light" charset="0"/>
              </a:rPr>
              <a:t>Go to Public Cloud Onboarding and Governance</a:t>
            </a:r>
          </a:p>
        </p:txBody>
      </p:sp>
      <p:cxnSp>
        <p:nvCxnSpPr>
          <p:cNvPr id="30" name="Straight Arrow Connector 29"/>
          <p:cNvCxnSpPr>
            <a:cxnSpLocks/>
            <a:stCxn id="39" idx="5"/>
            <a:endCxn id="29" idx="1"/>
          </p:cNvCxnSpPr>
          <p:nvPr/>
        </p:nvCxnSpPr>
        <p:spPr>
          <a:xfrm rot="16200000" flipH="1">
            <a:off x="7819765" y="4046128"/>
            <a:ext cx="501753" cy="197229"/>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16200000">
            <a:off x="7167471" y="2557128"/>
            <a:ext cx="903312" cy="230832"/>
          </a:xfrm>
          <a:prstGeom prst="rect">
            <a:avLst/>
          </a:prstGeom>
          <a:noFill/>
        </p:spPr>
        <p:txBody>
          <a:bodyPr wrap="square" rtlCol="0">
            <a:spAutoFit/>
          </a:bodyPr>
          <a:lstStyle/>
          <a:p>
            <a:pPr algn="ctr"/>
            <a:r>
              <a:rPr lang="en-US" sz="900" b="1">
                <a:solidFill>
                  <a:schemeClr val="accent1"/>
                </a:solidFill>
                <a:ea typeface="Helvetica Light" charset="0"/>
                <a:cs typeface="Helvetica Light" charset="0"/>
              </a:rPr>
              <a:t>HYBRID</a:t>
            </a:r>
          </a:p>
        </p:txBody>
      </p:sp>
      <p:sp>
        <p:nvSpPr>
          <p:cNvPr id="33" name="TextBox 32"/>
          <p:cNvSpPr txBox="1"/>
          <p:nvPr/>
        </p:nvSpPr>
        <p:spPr>
          <a:xfrm rot="16200000">
            <a:off x="7203895" y="4280205"/>
            <a:ext cx="903312" cy="230832"/>
          </a:xfrm>
          <a:prstGeom prst="rect">
            <a:avLst/>
          </a:prstGeom>
          <a:noFill/>
        </p:spPr>
        <p:txBody>
          <a:bodyPr wrap="square" rtlCol="0">
            <a:spAutoFit/>
          </a:bodyPr>
          <a:lstStyle/>
          <a:p>
            <a:pPr algn="ctr"/>
            <a:r>
              <a:rPr lang="en-US" sz="900" b="1">
                <a:solidFill>
                  <a:schemeClr val="accent1"/>
                </a:solidFill>
                <a:ea typeface="Helvetica Light" charset="0"/>
                <a:cs typeface="Helvetica Light" charset="0"/>
              </a:rPr>
              <a:t>HYBRID</a:t>
            </a:r>
          </a:p>
        </p:txBody>
      </p:sp>
      <p:cxnSp>
        <p:nvCxnSpPr>
          <p:cNvPr id="41" name="Straight Arrow Connector 30"/>
          <p:cNvCxnSpPr>
            <a:cxnSpLocks/>
            <a:stCxn id="26" idx="4"/>
            <a:endCxn id="39" idx="3"/>
          </p:cNvCxnSpPr>
          <p:nvPr/>
        </p:nvCxnSpPr>
        <p:spPr>
          <a:xfrm rot="5400000" flipH="1" flipV="1">
            <a:off x="5918825" y="2595461"/>
            <a:ext cx="68928" cy="2665740"/>
          </a:xfrm>
          <a:prstGeom prst="curvedConnector3">
            <a:avLst>
              <a:gd name="adj1" fmla="val -44220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132931" y="4212758"/>
            <a:ext cx="1919295" cy="461665"/>
          </a:xfrm>
          <a:prstGeom prst="rect">
            <a:avLst/>
          </a:prstGeom>
          <a:noFill/>
        </p:spPr>
        <p:txBody>
          <a:bodyPr wrap="square" rtlCol="0">
            <a:spAutoFit/>
          </a:bodyPr>
          <a:lstStyle/>
          <a:p>
            <a:pPr algn="ctr"/>
            <a:r>
              <a:rPr lang="en-US" sz="1200" b="1">
                <a:solidFill>
                  <a:schemeClr val="accent1"/>
                </a:solidFill>
                <a:ea typeface="Helvetica Light" charset="0"/>
                <a:cs typeface="Helvetica Light" charset="0"/>
              </a:rPr>
              <a:t>NO, WITH </a:t>
            </a:r>
          </a:p>
          <a:p>
            <a:pPr algn="ctr"/>
            <a:r>
              <a:rPr lang="en-US" sz="1200" b="1">
                <a:solidFill>
                  <a:schemeClr val="accent1"/>
                </a:solidFill>
                <a:ea typeface="Helvetica Light" charset="0"/>
                <a:cs typeface="Helvetica Light" charset="0"/>
              </a:rPr>
              <a:t>EXCEPTION</a:t>
            </a:r>
          </a:p>
        </p:txBody>
      </p:sp>
      <p:sp>
        <p:nvSpPr>
          <p:cNvPr id="45" name="TextBox 44"/>
          <p:cNvSpPr txBox="1"/>
          <p:nvPr/>
        </p:nvSpPr>
        <p:spPr>
          <a:xfrm>
            <a:off x="4355515" y="5272367"/>
            <a:ext cx="2107268" cy="784830"/>
          </a:xfrm>
          <a:prstGeom prst="rect">
            <a:avLst/>
          </a:prstGeom>
          <a:noFill/>
          <a:ln>
            <a:noFill/>
            <a:prstDash val="sysDash"/>
          </a:ln>
        </p:spPr>
        <p:txBody>
          <a:bodyPr wrap="square" rtlCol="0" anchor="ctr">
            <a:spAutoFit/>
          </a:bodyPr>
          <a:lstStyle/>
          <a:p>
            <a:r>
              <a:rPr lang="en-US" sz="900" b="1">
                <a:solidFill>
                  <a:srgbClr val="626262"/>
                </a:solidFill>
                <a:cs typeface="Helvetica Light"/>
              </a:rPr>
              <a:t>Possible Exceptions Include</a:t>
            </a:r>
          </a:p>
          <a:p>
            <a:pPr marL="128585" indent="-128585">
              <a:buFont typeface="Arial" charset="0"/>
              <a:buChar char="•"/>
            </a:pPr>
            <a:r>
              <a:rPr lang="en-US" sz="900">
                <a:solidFill>
                  <a:srgbClr val="626262"/>
                </a:solidFill>
                <a:cs typeface="Helvetica Light"/>
              </a:rPr>
              <a:t>Acquired entity legacy placement</a:t>
            </a:r>
          </a:p>
          <a:p>
            <a:pPr marL="128585" indent="-128585">
              <a:buFont typeface="Arial" charset="0"/>
              <a:buChar char="•"/>
            </a:pPr>
            <a:r>
              <a:rPr lang="en-US" sz="900">
                <a:solidFill>
                  <a:srgbClr val="626262"/>
                </a:solidFill>
                <a:cs typeface="Helvetica Light"/>
              </a:rPr>
              <a:t>Obligatory legacy migrations</a:t>
            </a:r>
          </a:p>
          <a:p>
            <a:pPr marL="128585" indent="-128585">
              <a:buFont typeface="Arial" charset="0"/>
              <a:buChar char="•"/>
            </a:pPr>
            <a:r>
              <a:rPr lang="en-US" sz="900">
                <a:solidFill>
                  <a:srgbClr val="626262"/>
                </a:solidFill>
                <a:cs typeface="Helvetica Light"/>
              </a:rPr>
              <a:t>Possible analytical cases</a:t>
            </a:r>
          </a:p>
          <a:p>
            <a:r>
              <a:rPr lang="en-US" sz="900" b="1">
                <a:solidFill>
                  <a:schemeClr val="accent1"/>
                </a:solidFill>
                <a:cs typeface="Helvetica Light"/>
              </a:rPr>
              <a:t>All exceptions will be tracked.</a:t>
            </a:r>
          </a:p>
        </p:txBody>
      </p:sp>
      <p:cxnSp>
        <p:nvCxnSpPr>
          <p:cNvPr id="48" name="Straight Connector 47"/>
          <p:cNvCxnSpPr>
            <a:cxnSpLocks/>
            <a:endCxn id="49" idx="1"/>
          </p:cNvCxnSpPr>
          <p:nvPr/>
        </p:nvCxnSpPr>
        <p:spPr>
          <a:xfrm flipH="1">
            <a:off x="6357898" y="4212757"/>
            <a:ext cx="271503" cy="1452027"/>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9" name="Left Brace 48"/>
          <p:cNvSpPr/>
          <p:nvPr/>
        </p:nvSpPr>
        <p:spPr>
          <a:xfrm rot="10800000" flipV="1">
            <a:off x="6248400" y="5272369"/>
            <a:ext cx="109499" cy="784831"/>
          </a:xfrm>
          <a:prstGeom prst="leftBrace">
            <a:avLst>
              <a:gd name="adj1" fmla="val 90936"/>
              <a:gd name="adj2" fmla="val 50000"/>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1">
              <a:solidFill>
                <a:srgbClr val="55565A"/>
              </a:solidFill>
            </a:endParaRPr>
          </a:p>
        </p:txBody>
      </p:sp>
    </p:spTree>
    <p:extLst>
      <p:ext uri="{BB962C8B-B14F-4D97-AF65-F5344CB8AC3E}">
        <p14:creationId xmlns:p14="http://schemas.microsoft.com/office/powerpoint/2010/main" val="16398554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310D8EA-3107-4873-B9AB-DD7D3E79053A}" type="slidenum">
              <a:rPr lang="en-US" smtClean="0">
                <a:solidFill>
                  <a:srgbClr val="55565A">
                    <a:tint val="75000"/>
                  </a:srgbClr>
                </a:solidFill>
              </a:rPr>
              <a:pPr/>
              <a:t>5</a:t>
            </a:fld>
            <a:endParaRPr lang="en-US">
              <a:solidFill>
                <a:srgbClr val="55565A">
                  <a:tint val="75000"/>
                </a:srgbClr>
              </a:solidFill>
            </a:endParaRPr>
          </a:p>
        </p:txBody>
      </p:sp>
      <p:sp>
        <p:nvSpPr>
          <p:cNvPr id="4" name="Footer Placeholder 3"/>
          <p:cNvSpPr>
            <a:spLocks noGrp="1"/>
          </p:cNvSpPr>
          <p:nvPr>
            <p:ph type="ftr" sz="quarter" idx="3"/>
          </p:nvPr>
        </p:nvSpPr>
        <p:spPr/>
        <p:txBody>
          <a:bodyPr/>
          <a:lstStyle/>
          <a:p>
            <a:r>
              <a:rPr lang="en-US">
                <a:solidFill>
                  <a:srgbClr val="55565A">
                    <a:tint val="75000"/>
                  </a:srgbClr>
                </a:solidFill>
              </a:rPr>
              <a:t>Confidential property of Optum. Do not distribute or reproduce without express permission from Optum.</a:t>
            </a:r>
            <a:endParaRPr lang="en-US" dirty="0">
              <a:solidFill>
                <a:srgbClr val="55565A">
                  <a:tint val="75000"/>
                </a:srgbClr>
              </a:solidFill>
            </a:endParaRPr>
          </a:p>
        </p:txBody>
      </p:sp>
      <p:sp>
        <p:nvSpPr>
          <p:cNvPr id="6" name="Title 1">
            <a:extLst>
              <a:ext uri="{FF2B5EF4-FFF2-40B4-BE49-F238E27FC236}">
                <a16:creationId xmlns:a16="http://schemas.microsoft.com/office/drawing/2014/main" id="{157864AE-1D72-3448-B7D7-732FA7F7ACDD}"/>
              </a:ext>
            </a:extLst>
          </p:cNvPr>
          <p:cNvSpPr txBox="1">
            <a:spLocks/>
          </p:cNvSpPr>
          <p:nvPr/>
        </p:nvSpPr>
        <p:spPr bwMode="gray">
          <a:xfrm>
            <a:off x="492098" y="376620"/>
            <a:ext cx="11315700" cy="652081"/>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r>
              <a:rPr lang="en-US" sz="2667" b="1" dirty="0"/>
              <a:t>Health Care Cloud </a:t>
            </a:r>
            <a:r>
              <a:rPr lang="en-US" sz="2400" b="1" dirty="0"/>
              <a:t>| </a:t>
            </a:r>
            <a:r>
              <a:rPr lang="en-US" sz="2400" b="1" dirty="0">
                <a:solidFill>
                  <a:srgbClr val="E87722"/>
                </a:solidFill>
              </a:rPr>
              <a:t>What is Cloud Readiness?</a:t>
            </a:r>
            <a:endParaRPr lang="en-US" sz="2400" dirty="0"/>
          </a:p>
        </p:txBody>
      </p:sp>
      <p:sp>
        <p:nvSpPr>
          <p:cNvPr id="11" name="Text Placeholder 5">
            <a:extLst>
              <a:ext uri="{FF2B5EF4-FFF2-40B4-BE49-F238E27FC236}">
                <a16:creationId xmlns:a16="http://schemas.microsoft.com/office/drawing/2014/main" id="{12DEA994-435B-A046-9ED8-B7A36C331EB8}"/>
              </a:ext>
            </a:extLst>
          </p:cNvPr>
          <p:cNvSpPr txBox="1">
            <a:spLocks/>
          </p:cNvSpPr>
          <p:nvPr/>
        </p:nvSpPr>
        <p:spPr>
          <a:xfrm>
            <a:off x="495300" y="1118282"/>
            <a:ext cx="8144608" cy="492125"/>
          </a:xfrm>
          <a:prstGeom prst="rect">
            <a:avLst/>
          </a:prstGeom>
        </p:spPr>
        <p:txBody>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dirty="0"/>
              <a:t>Cloud Readiness Introduction</a:t>
            </a:r>
          </a:p>
        </p:txBody>
      </p:sp>
      <p:sp>
        <p:nvSpPr>
          <p:cNvPr id="12" name="Rectangle 11">
            <a:extLst>
              <a:ext uri="{FF2B5EF4-FFF2-40B4-BE49-F238E27FC236}">
                <a16:creationId xmlns:a16="http://schemas.microsoft.com/office/drawing/2014/main" id="{0C9F702D-0ED3-934B-992F-7CAC450BB45B}"/>
              </a:ext>
            </a:extLst>
          </p:cNvPr>
          <p:cNvSpPr/>
          <p:nvPr/>
        </p:nvSpPr>
        <p:spPr>
          <a:xfrm>
            <a:off x="495299" y="1875520"/>
            <a:ext cx="6723081" cy="1223412"/>
          </a:xfrm>
          <a:prstGeom prst="rect">
            <a:avLst/>
          </a:prstGeom>
        </p:spPr>
        <p:txBody>
          <a:bodyPr wrap="square">
            <a:spAutoFit/>
          </a:bodyPr>
          <a:lstStyle/>
          <a:p>
            <a:r>
              <a:rPr lang="en-US" sz="1470" dirty="0"/>
              <a:t>“Cloud Readiness represents the </a:t>
            </a:r>
            <a:r>
              <a:rPr lang="en-US" sz="1470" b="1" dirty="0"/>
              <a:t>Maturity of an organization</a:t>
            </a:r>
            <a:r>
              <a:rPr lang="en-US" sz="1470" dirty="0"/>
              <a:t>, to identify Appropriate Cloud-services, which </a:t>
            </a:r>
            <a:r>
              <a:rPr lang="en-US" sz="1470" b="1" dirty="0"/>
              <a:t>Generate value</a:t>
            </a:r>
            <a:r>
              <a:rPr lang="en-US" sz="1470" dirty="0"/>
              <a:t>. Cloud-services have to be integrated efficiently and target oriented</a:t>
            </a:r>
          </a:p>
          <a:p>
            <a:r>
              <a:rPr lang="en-US" sz="1470" dirty="0"/>
              <a:t>Within enterprises in order to be </a:t>
            </a:r>
            <a:r>
              <a:rPr lang="en-US" sz="1470" b="1" dirty="0"/>
              <a:t>able to Manage their use </a:t>
            </a:r>
            <a:r>
              <a:rPr lang="en-US" sz="1470" dirty="0"/>
              <a:t>and allows the agile change of Cloud-Service provider”</a:t>
            </a:r>
          </a:p>
        </p:txBody>
      </p:sp>
      <p:graphicFrame>
        <p:nvGraphicFramePr>
          <p:cNvPr id="2" name="Diagram 1">
            <a:extLst>
              <a:ext uri="{FF2B5EF4-FFF2-40B4-BE49-F238E27FC236}">
                <a16:creationId xmlns:a16="http://schemas.microsoft.com/office/drawing/2014/main" id="{82F21D57-539E-4798-9DD1-21F21F7D39E5}"/>
              </a:ext>
            </a:extLst>
          </p:cNvPr>
          <p:cNvGraphicFramePr/>
          <p:nvPr/>
        </p:nvGraphicFramePr>
        <p:xfrm>
          <a:off x="6754160" y="2114460"/>
          <a:ext cx="4942541" cy="3868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5007CF87-D6B6-4340-BF58-676E75C50A19}"/>
              </a:ext>
            </a:extLst>
          </p:cNvPr>
          <p:cNvSpPr txBox="1"/>
          <p:nvPr/>
        </p:nvSpPr>
        <p:spPr>
          <a:xfrm>
            <a:off x="7896574" y="1610407"/>
            <a:ext cx="2791149" cy="430887"/>
          </a:xfrm>
          <a:prstGeom prst="rect">
            <a:avLst/>
          </a:prstGeom>
          <a:noFill/>
        </p:spPr>
        <p:txBody>
          <a:bodyPr wrap="none" rtlCol="0">
            <a:spAutoFit/>
          </a:bodyPr>
          <a:lstStyle/>
          <a:p>
            <a:r>
              <a:rPr lang="en-US" sz="2200" dirty="0"/>
              <a:t>The Cloud Roadmap</a:t>
            </a:r>
          </a:p>
        </p:txBody>
      </p:sp>
      <p:graphicFrame>
        <p:nvGraphicFramePr>
          <p:cNvPr id="7" name="Diagram 6">
            <a:extLst>
              <a:ext uri="{FF2B5EF4-FFF2-40B4-BE49-F238E27FC236}">
                <a16:creationId xmlns:a16="http://schemas.microsoft.com/office/drawing/2014/main" id="{47648597-6D3F-4685-91AE-C4DB1AD28BDA}"/>
              </a:ext>
            </a:extLst>
          </p:cNvPr>
          <p:cNvGraphicFramePr/>
          <p:nvPr>
            <p:extLst>
              <p:ext uri="{D42A27DB-BD31-4B8C-83A1-F6EECF244321}">
                <p14:modId xmlns:p14="http://schemas.microsoft.com/office/powerpoint/2010/main" val="3585898330"/>
              </p:ext>
            </p:extLst>
          </p:nvPr>
        </p:nvGraphicFramePr>
        <p:xfrm>
          <a:off x="495299" y="5664380"/>
          <a:ext cx="6723081" cy="3185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33287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8529-D206-48C2-8D10-87BFB3607BCE}"/>
              </a:ext>
            </a:extLst>
          </p:cNvPr>
          <p:cNvSpPr>
            <a:spLocks noGrp="1"/>
          </p:cNvSpPr>
          <p:nvPr>
            <p:ph type="title"/>
          </p:nvPr>
        </p:nvSpPr>
        <p:spPr/>
        <p:txBody>
          <a:bodyPr/>
          <a:lstStyle/>
          <a:p>
            <a:r>
              <a:rPr lang="en-US"/>
              <a:t>Need for Cloud Ready</a:t>
            </a:r>
          </a:p>
        </p:txBody>
      </p:sp>
      <p:graphicFrame>
        <p:nvGraphicFramePr>
          <p:cNvPr id="7" name="Content Placeholder 6">
            <a:extLst>
              <a:ext uri="{FF2B5EF4-FFF2-40B4-BE49-F238E27FC236}">
                <a16:creationId xmlns:a16="http://schemas.microsoft.com/office/drawing/2014/main" id="{C3E88D1F-BC21-40FF-AFF7-73F672F8156E}"/>
              </a:ext>
            </a:extLst>
          </p:cNvPr>
          <p:cNvGraphicFramePr>
            <a:graphicFrameLocks noGrp="1"/>
          </p:cNvGraphicFramePr>
          <p:nvPr>
            <p:ph idx="1"/>
            <p:extLst>
              <p:ext uri="{D42A27DB-BD31-4B8C-83A1-F6EECF244321}">
                <p14:modId xmlns:p14="http://schemas.microsoft.com/office/powerpoint/2010/main" val="3788965874"/>
              </p:ext>
            </p:extLst>
          </p:nvPr>
        </p:nvGraphicFramePr>
        <p:xfrm>
          <a:off x="495300" y="1594806"/>
          <a:ext cx="11315700" cy="4075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B760D02-3DA8-4514-82B7-E3DFB5F15A5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4B1D7E3F-F911-42AF-9036-C1C71F09827A}"/>
              </a:ext>
            </a:extLst>
          </p:cNvPr>
          <p:cNvSpPr>
            <a:spLocks noGrp="1"/>
          </p:cNvSpPr>
          <p:nvPr>
            <p:ph type="sldNum" sz="quarter" idx="12"/>
          </p:nvPr>
        </p:nvSpPr>
        <p:spPr/>
        <p:txBody>
          <a:bodyPr/>
          <a:lstStyle/>
          <a:p>
            <a:fld id="{3310D8EA-3107-4873-B9AB-DD7D3E79053A}" type="slidenum">
              <a:rPr lang="en-US" smtClean="0"/>
              <a:t>6</a:t>
            </a:fld>
            <a:endParaRPr lang="en-US"/>
          </a:p>
        </p:txBody>
      </p:sp>
    </p:spTree>
    <p:extLst>
      <p:ext uri="{BB962C8B-B14F-4D97-AF65-F5344CB8AC3E}">
        <p14:creationId xmlns:p14="http://schemas.microsoft.com/office/powerpoint/2010/main" val="3282532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1AE5-24C9-4C29-9999-03688AC302C2}"/>
              </a:ext>
            </a:extLst>
          </p:cNvPr>
          <p:cNvSpPr>
            <a:spLocks noGrp="1"/>
          </p:cNvSpPr>
          <p:nvPr>
            <p:ph type="title"/>
          </p:nvPr>
        </p:nvSpPr>
        <p:spPr/>
        <p:txBody>
          <a:bodyPr/>
          <a:lstStyle/>
          <a:p>
            <a:r>
              <a:rPr lang="en-US" dirty="0"/>
              <a:t>There are many </a:t>
            </a:r>
            <a:r>
              <a:rPr lang="en-US" dirty="0">
                <a:solidFill>
                  <a:srgbClr val="FF0000"/>
                </a:solidFill>
              </a:rPr>
              <a:t>reasons</a:t>
            </a:r>
            <a:r>
              <a:rPr lang="en-US" dirty="0"/>
              <a:t> to move to the Cloud</a:t>
            </a:r>
          </a:p>
        </p:txBody>
      </p:sp>
      <p:sp>
        <p:nvSpPr>
          <p:cNvPr id="4" name="Footer Placeholder 3">
            <a:extLst>
              <a:ext uri="{FF2B5EF4-FFF2-40B4-BE49-F238E27FC236}">
                <a16:creationId xmlns:a16="http://schemas.microsoft.com/office/drawing/2014/main" id="{FC9F1452-E612-4EB5-8B30-F55045AE578F}"/>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EB1DB0C-D81D-4109-9804-6BDF39BFBE3B}"/>
              </a:ext>
            </a:extLst>
          </p:cNvPr>
          <p:cNvSpPr>
            <a:spLocks noGrp="1"/>
          </p:cNvSpPr>
          <p:nvPr>
            <p:ph type="sldNum" sz="quarter" idx="12"/>
          </p:nvPr>
        </p:nvSpPr>
        <p:spPr/>
        <p:txBody>
          <a:bodyPr/>
          <a:lstStyle/>
          <a:p>
            <a:fld id="{3310D8EA-3107-4873-B9AB-DD7D3E79053A}" type="slidenum">
              <a:rPr lang="en-US" smtClean="0"/>
              <a:t>7</a:t>
            </a:fld>
            <a:endParaRPr lang="en-US"/>
          </a:p>
        </p:txBody>
      </p:sp>
      <p:sp>
        <p:nvSpPr>
          <p:cNvPr id="6" name="Text Placeholder 5">
            <a:extLst>
              <a:ext uri="{FF2B5EF4-FFF2-40B4-BE49-F238E27FC236}">
                <a16:creationId xmlns:a16="http://schemas.microsoft.com/office/drawing/2014/main" id="{86A9BD06-58F1-4F1A-8B22-FC74D728B133}"/>
              </a:ext>
            </a:extLst>
          </p:cNvPr>
          <p:cNvSpPr>
            <a:spLocks noGrp="1"/>
          </p:cNvSpPr>
          <p:nvPr>
            <p:ph type="body" sz="quarter" idx="13"/>
          </p:nvPr>
        </p:nvSpPr>
        <p:spPr/>
        <p:txBody>
          <a:bodyPr/>
          <a:lstStyle/>
          <a:p>
            <a:r>
              <a:rPr lang="en-US" dirty="0">
                <a:solidFill>
                  <a:srgbClr val="FF0000"/>
                </a:solidFill>
              </a:rPr>
              <a:t>Why?</a:t>
            </a:r>
            <a:r>
              <a:rPr lang="en-US" dirty="0"/>
              <a:t> 	What?	 How ?</a:t>
            </a:r>
          </a:p>
        </p:txBody>
      </p:sp>
      <p:sp>
        <p:nvSpPr>
          <p:cNvPr id="7" name="Content Placeholder 2">
            <a:extLst>
              <a:ext uri="{FF2B5EF4-FFF2-40B4-BE49-F238E27FC236}">
                <a16:creationId xmlns:a16="http://schemas.microsoft.com/office/drawing/2014/main" id="{760A55E8-9921-453E-9FDA-25FD259F193C}"/>
              </a:ext>
            </a:extLst>
          </p:cNvPr>
          <p:cNvSpPr>
            <a:spLocks noGrp="1"/>
          </p:cNvSpPr>
          <p:nvPr>
            <p:ph idx="1"/>
          </p:nvPr>
        </p:nvSpPr>
        <p:spPr>
          <a:xfrm>
            <a:off x="495300" y="1825625"/>
            <a:ext cx="11315700" cy="4075113"/>
          </a:xfrm>
        </p:spPr>
        <p:txBody>
          <a:bodyPr/>
          <a:lstStyle/>
          <a:p>
            <a:pPr marL="342900" indent="-342900">
              <a:buFont typeface="Wingdings" panose="05000000000000000000" pitchFamily="2" charset="2"/>
              <a:buChar char="Ø"/>
            </a:pPr>
            <a:r>
              <a:rPr lang="en-US" dirty="0"/>
              <a:t>Agility </a:t>
            </a:r>
          </a:p>
          <a:p>
            <a:endParaRPr lang="en-US" dirty="0"/>
          </a:p>
          <a:p>
            <a:pPr marL="342900" indent="-342900">
              <a:buFont typeface="Wingdings" panose="05000000000000000000" pitchFamily="2" charset="2"/>
              <a:buChar char="Ø"/>
            </a:pPr>
            <a:r>
              <a:rPr lang="en-US" dirty="0"/>
              <a:t>Platform Breadth </a:t>
            </a:r>
          </a:p>
          <a:p>
            <a:endParaRPr lang="en-US" dirty="0"/>
          </a:p>
          <a:p>
            <a:endParaRPr lang="en-US" dirty="0"/>
          </a:p>
          <a:p>
            <a:pPr marL="342900" indent="-342900">
              <a:buFont typeface="Wingdings" panose="05000000000000000000" pitchFamily="2" charset="2"/>
              <a:buChar char="Ø"/>
            </a:pPr>
            <a:r>
              <a:rPr lang="en-US" dirty="0"/>
              <a:t>Cost Savings and Flexibility   </a:t>
            </a:r>
          </a:p>
          <a:p>
            <a:r>
              <a:rPr lang="en-US" dirty="0"/>
              <a:t> </a:t>
            </a:r>
          </a:p>
          <a:p>
            <a:endParaRPr lang="en-US" dirty="0"/>
          </a:p>
          <a:p>
            <a:pPr marL="342900" indent="-342900">
              <a:buFont typeface="Wingdings" panose="05000000000000000000" pitchFamily="2" charset="2"/>
              <a:buChar char="Ø"/>
            </a:pPr>
            <a:r>
              <a:rPr lang="en-US" dirty="0"/>
              <a:t>Continual Iteration and Innovation </a:t>
            </a:r>
          </a:p>
        </p:txBody>
      </p:sp>
      <p:grpSp>
        <p:nvGrpSpPr>
          <p:cNvPr id="16" name="Group 15">
            <a:extLst>
              <a:ext uri="{FF2B5EF4-FFF2-40B4-BE49-F238E27FC236}">
                <a16:creationId xmlns:a16="http://schemas.microsoft.com/office/drawing/2014/main" id="{CFCB508B-9943-4BA6-A797-F668A0AECDEE}"/>
              </a:ext>
            </a:extLst>
          </p:cNvPr>
          <p:cNvGrpSpPr/>
          <p:nvPr/>
        </p:nvGrpSpPr>
        <p:grpSpPr>
          <a:xfrm>
            <a:off x="2530321" y="1474525"/>
            <a:ext cx="4389328" cy="5072185"/>
            <a:chOff x="2530321" y="1474525"/>
            <a:chExt cx="4389328" cy="5072185"/>
          </a:xfrm>
        </p:grpSpPr>
        <p:pic>
          <p:nvPicPr>
            <p:cNvPr id="9" name="Picture 8">
              <a:extLst>
                <a:ext uri="{FF2B5EF4-FFF2-40B4-BE49-F238E27FC236}">
                  <a16:creationId xmlns:a16="http://schemas.microsoft.com/office/drawing/2014/main" id="{C7C33AF8-140F-428A-B597-1C60495FA0F6}"/>
                </a:ext>
              </a:extLst>
            </p:cNvPr>
            <p:cNvPicPr>
              <a:picLocks noChangeAspect="1"/>
            </p:cNvPicPr>
            <p:nvPr/>
          </p:nvPicPr>
          <p:blipFill>
            <a:blip r:embed="rId3"/>
            <a:stretch>
              <a:fillRect/>
            </a:stretch>
          </p:blipFill>
          <p:spPr>
            <a:xfrm>
              <a:off x="2530321" y="1474525"/>
              <a:ext cx="1107075" cy="943800"/>
            </a:xfrm>
            <a:prstGeom prst="rect">
              <a:avLst/>
            </a:prstGeom>
          </p:spPr>
        </p:pic>
        <p:pic>
          <p:nvPicPr>
            <p:cNvPr id="10" name="Picture 9">
              <a:extLst>
                <a:ext uri="{FF2B5EF4-FFF2-40B4-BE49-F238E27FC236}">
                  <a16:creationId xmlns:a16="http://schemas.microsoft.com/office/drawing/2014/main" id="{90AEC372-39A6-4A2E-A798-8EF0B98EDA81}"/>
                </a:ext>
              </a:extLst>
            </p:cNvPr>
            <p:cNvPicPr>
              <a:picLocks noChangeAspect="1"/>
            </p:cNvPicPr>
            <p:nvPr/>
          </p:nvPicPr>
          <p:blipFill>
            <a:blip r:embed="rId4"/>
            <a:stretch>
              <a:fillRect/>
            </a:stretch>
          </p:blipFill>
          <p:spPr>
            <a:xfrm>
              <a:off x="4456887" y="4034612"/>
              <a:ext cx="2061450" cy="1163067"/>
            </a:xfrm>
            <a:prstGeom prst="rect">
              <a:avLst/>
            </a:prstGeom>
          </p:spPr>
        </p:pic>
        <p:grpSp>
          <p:nvGrpSpPr>
            <p:cNvPr id="15" name="Group 14">
              <a:extLst>
                <a:ext uri="{FF2B5EF4-FFF2-40B4-BE49-F238E27FC236}">
                  <a16:creationId xmlns:a16="http://schemas.microsoft.com/office/drawing/2014/main" id="{7861E863-436B-4D40-9153-904383F8F04D}"/>
                </a:ext>
              </a:extLst>
            </p:cNvPr>
            <p:cNvGrpSpPr/>
            <p:nvPr/>
          </p:nvGrpSpPr>
          <p:grpSpPr>
            <a:xfrm>
              <a:off x="5176574" y="5138903"/>
              <a:ext cx="1063657" cy="1407807"/>
              <a:chOff x="5176574" y="5138903"/>
              <a:chExt cx="1063657" cy="1407807"/>
            </a:xfrm>
          </p:grpSpPr>
          <p:pic>
            <p:nvPicPr>
              <p:cNvPr id="11" name="Picture 10">
                <a:extLst>
                  <a:ext uri="{FF2B5EF4-FFF2-40B4-BE49-F238E27FC236}">
                    <a16:creationId xmlns:a16="http://schemas.microsoft.com/office/drawing/2014/main" id="{ED634F20-E557-48DA-A04A-46F9F985B975}"/>
                  </a:ext>
                </a:extLst>
              </p:cNvPr>
              <p:cNvPicPr>
                <a:picLocks noChangeAspect="1"/>
              </p:cNvPicPr>
              <p:nvPr/>
            </p:nvPicPr>
            <p:blipFill>
              <a:blip r:embed="rId5"/>
              <a:stretch>
                <a:fillRect/>
              </a:stretch>
            </p:blipFill>
            <p:spPr>
              <a:xfrm>
                <a:off x="5176574" y="5138903"/>
                <a:ext cx="1063657" cy="1407807"/>
              </a:xfrm>
              <a:prstGeom prst="rect">
                <a:avLst/>
              </a:prstGeom>
            </p:spPr>
          </p:pic>
          <p:pic>
            <p:nvPicPr>
              <p:cNvPr id="12" name="Picture 11">
                <a:extLst>
                  <a:ext uri="{FF2B5EF4-FFF2-40B4-BE49-F238E27FC236}">
                    <a16:creationId xmlns:a16="http://schemas.microsoft.com/office/drawing/2014/main" id="{90621C4D-553D-4D8C-B2F7-DF12790BEA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7064" y="5487703"/>
                <a:ext cx="498308" cy="413036"/>
              </a:xfrm>
              <a:prstGeom prst="rect">
                <a:avLst/>
              </a:prstGeom>
            </p:spPr>
          </p:pic>
        </p:grpSp>
        <p:grpSp>
          <p:nvGrpSpPr>
            <p:cNvPr id="14" name="Group 13">
              <a:extLst>
                <a:ext uri="{FF2B5EF4-FFF2-40B4-BE49-F238E27FC236}">
                  <a16:creationId xmlns:a16="http://schemas.microsoft.com/office/drawing/2014/main" id="{FA8A918B-63F4-4941-9AA5-A928D0394E36}"/>
                </a:ext>
              </a:extLst>
            </p:cNvPr>
            <p:cNvGrpSpPr/>
            <p:nvPr/>
          </p:nvGrpSpPr>
          <p:grpSpPr>
            <a:xfrm>
              <a:off x="3433499" y="2178349"/>
              <a:ext cx="3486150" cy="1743466"/>
              <a:chOff x="3433499" y="2178349"/>
              <a:chExt cx="3486150" cy="1743466"/>
            </a:xfrm>
          </p:grpSpPr>
          <p:pic>
            <p:nvPicPr>
              <p:cNvPr id="8" name="Picture 7">
                <a:extLst>
                  <a:ext uri="{FF2B5EF4-FFF2-40B4-BE49-F238E27FC236}">
                    <a16:creationId xmlns:a16="http://schemas.microsoft.com/office/drawing/2014/main" id="{ECE33ABF-1C65-4854-A427-41752E14E834}"/>
                  </a:ext>
                </a:extLst>
              </p:cNvPr>
              <p:cNvPicPr>
                <a:picLocks noChangeAspect="1"/>
              </p:cNvPicPr>
              <p:nvPr/>
            </p:nvPicPr>
            <p:blipFill>
              <a:blip r:embed="rId7"/>
              <a:stretch>
                <a:fillRect/>
              </a:stretch>
            </p:blipFill>
            <p:spPr>
              <a:xfrm>
                <a:off x="3433499" y="2178349"/>
                <a:ext cx="3486150" cy="1714500"/>
              </a:xfrm>
              <a:prstGeom prst="rect">
                <a:avLst/>
              </a:prstGeom>
            </p:spPr>
          </p:pic>
          <p:pic>
            <p:nvPicPr>
              <p:cNvPr id="13" name="Picture 12">
                <a:extLst>
                  <a:ext uri="{FF2B5EF4-FFF2-40B4-BE49-F238E27FC236}">
                    <a16:creationId xmlns:a16="http://schemas.microsoft.com/office/drawing/2014/main" id="{3B72B3EE-6817-492A-B2E5-CCE9864C38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34821" y="2842446"/>
                <a:ext cx="1922158" cy="1079369"/>
              </a:xfrm>
              <a:prstGeom prst="rect">
                <a:avLst/>
              </a:prstGeom>
              <a:effectLst>
                <a:reflection stA="0" endPos="65000" dist="50800" dir="5400000" sy="-100000" algn="bl" rotWithShape="0"/>
              </a:effectLst>
            </p:spPr>
          </p:pic>
        </p:grpSp>
      </p:grpSp>
    </p:spTree>
    <p:extLst>
      <p:ext uri="{BB962C8B-B14F-4D97-AF65-F5344CB8AC3E}">
        <p14:creationId xmlns:p14="http://schemas.microsoft.com/office/powerpoint/2010/main" val="1766920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2B3476D-486E-4CDF-9BF1-4BE9263BA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0846" y="2517288"/>
            <a:ext cx="7326181" cy="3969693"/>
          </a:xfrm>
          <a:prstGeom prst="rect">
            <a:avLst/>
          </a:prstGeom>
        </p:spPr>
      </p:pic>
      <p:sp>
        <p:nvSpPr>
          <p:cNvPr id="2" name="Title 1">
            <a:extLst>
              <a:ext uri="{FF2B5EF4-FFF2-40B4-BE49-F238E27FC236}">
                <a16:creationId xmlns:a16="http://schemas.microsoft.com/office/drawing/2014/main" id="{EEFD7A03-F015-4306-9320-EDFA80666281}"/>
              </a:ext>
            </a:extLst>
          </p:cNvPr>
          <p:cNvSpPr>
            <a:spLocks noGrp="1"/>
          </p:cNvSpPr>
          <p:nvPr>
            <p:ph type="title"/>
          </p:nvPr>
        </p:nvSpPr>
        <p:spPr/>
        <p:txBody>
          <a:bodyPr/>
          <a:lstStyle/>
          <a:p>
            <a:r>
              <a:rPr lang="en-US"/>
              <a:t>There are many </a:t>
            </a:r>
            <a:r>
              <a:rPr lang="en-US">
                <a:solidFill>
                  <a:srgbClr val="FF0000"/>
                </a:solidFill>
              </a:rPr>
              <a:t>reasons</a:t>
            </a:r>
            <a:r>
              <a:rPr lang="en-US"/>
              <a:t> to move to the Cloud</a:t>
            </a:r>
          </a:p>
        </p:txBody>
      </p:sp>
      <p:sp>
        <p:nvSpPr>
          <p:cNvPr id="3" name="Content Placeholder 2">
            <a:extLst>
              <a:ext uri="{FF2B5EF4-FFF2-40B4-BE49-F238E27FC236}">
                <a16:creationId xmlns:a16="http://schemas.microsoft.com/office/drawing/2014/main" id="{AA6517AD-EBE8-4E0D-93F5-352097D5159A}"/>
              </a:ext>
            </a:extLst>
          </p:cNvPr>
          <p:cNvSpPr>
            <a:spLocks noGrp="1"/>
          </p:cNvSpPr>
          <p:nvPr>
            <p:ph idx="1"/>
          </p:nvPr>
        </p:nvSpPr>
        <p:spPr>
          <a:xfrm>
            <a:off x="495299" y="1825625"/>
            <a:ext cx="11477961" cy="4074432"/>
          </a:xfrm>
        </p:spPr>
        <p:txBody>
          <a:bodyPr/>
          <a:lstStyle/>
          <a:p>
            <a:r>
              <a:rPr lang="en-US"/>
              <a:t>What </a:t>
            </a:r>
            <a:r>
              <a:rPr lang="en-US">
                <a:solidFill>
                  <a:srgbClr val="FF0000"/>
                </a:solidFill>
              </a:rPr>
              <a:t>workloads</a:t>
            </a:r>
            <a:r>
              <a:rPr lang="en-US"/>
              <a:t> can be moved to the cloud:</a:t>
            </a:r>
          </a:p>
          <a:p>
            <a:pPr marL="342900" indent="-342900">
              <a:buFont typeface="Wingdings" panose="05000000000000000000" pitchFamily="2" charset="2"/>
              <a:buChar char="Ø"/>
            </a:pPr>
            <a:r>
              <a:rPr lang="en-US"/>
              <a:t>Strategy &amp; Business Goals: Applications, Processes, Data &amp; Storage “SaaS, IaaS, PaaS”</a:t>
            </a:r>
          </a:p>
          <a:p>
            <a:pPr marL="342900" indent="-342900">
              <a:buFont typeface="Wingdings" panose="05000000000000000000" pitchFamily="2" charset="2"/>
              <a:buChar char="Ø"/>
            </a:pPr>
            <a:r>
              <a:rPr lang="en-US"/>
              <a:t>What are the business priorities?</a:t>
            </a:r>
          </a:p>
          <a:p>
            <a:pPr marL="342900" indent="-342900">
              <a:buFont typeface="Wingdings" panose="05000000000000000000" pitchFamily="2" charset="2"/>
              <a:buChar char="Ø"/>
            </a:pPr>
            <a:r>
              <a:rPr lang="en-US"/>
              <a:t>What technology is the business using?</a:t>
            </a:r>
          </a:p>
          <a:p>
            <a:pPr marL="342900" indent="-342900">
              <a:buFont typeface="Wingdings" panose="05000000000000000000" pitchFamily="2" charset="2"/>
              <a:buChar char="Ø"/>
            </a:pPr>
            <a:r>
              <a:rPr lang="en-US"/>
              <a:t>What are the usage requirements?</a:t>
            </a:r>
          </a:p>
          <a:p>
            <a:pPr marL="342900" indent="-342900">
              <a:buFont typeface="Wingdings" panose="05000000000000000000" pitchFamily="2" charset="2"/>
              <a:buChar char="Ø"/>
            </a:pPr>
            <a:r>
              <a:rPr lang="en-US"/>
              <a:t>What is the budget?</a:t>
            </a:r>
          </a:p>
        </p:txBody>
      </p:sp>
      <p:sp>
        <p:nvSpPr>
          <p:cNvPr id="4" name="Footer Placeholder 3">
            <a:extLst>
              <a:ext uri="{FF2B5EF4-FFF2-40B4-BE49-F238E27FC236}">
                <a16:creationId xmlns:a16="http://schemas.microsoft.com/office/drawing/2014/main" id="{24A26413-39DE-4075-93A5-16956BF4A55B}"/>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73B30A98-D25A-4E8B-A4FA-33BE424DB818}"/>
              </a:ext>
            </a:extLst>
          </p:cNvPr>
          <p:cNvSpPr>
            <a:spLocks noGrp="1"/>
          </p:cNvSpPr>
          <p:nvPr>
            <p:ph type="sldNum" sz="quarter" idx="12"/>
          </p:nvPr>
        </p:nvSpPr>
        <p:spPr/>
        <p:txBody>
          <a:bodyPr/>
          <a:lstStyle/>
          <a:p>
            <a:fld id="{3310D8EA-3107-4873-B9AB-DD7D3E79053A}" type="slidenum">
              <a:rPr lang="en-US" smtClean="0"/>
              <a:t>8</a:t>
            </a:fld>
            <a:endParaRPr lang="en-US"/>
          </a:p>
        </p:txBody>
      </p:sp>
      <p:sp>
        <p:nvSpPr>
          <p:cNvPr id="6" name="Text Placeholder 5">
            <a:extLst>
              <a:ext uri="{FF2B5EF4-FFF2-40B4-BE49-F238E27FC236}">
                <a16:creationId xmlns:a16="http://schemas.microsoft.com/office/drawing/2014/main" id="{F9949FBC-0EE5-48A6-A347-E507E0E415ED}"/>
              </a:ext>
            </a:extLst>
          </p:cNvPr>
          <p:cNvSpPr>
            <a:spLocks noGrp="1"/>
          </p:cNvSpPr>
          <p:nvPr>
            <p:ph type="body" sz="quarter" idx="13"/>
          </p:nvPr>
        </p:nvSpPr>
        <p:spPr/>
        <p:txBody>
          <a:bodyPr/>
          <a:lstStyle/>
          <a:p>
            <a:r>
              <a:rPr lang="en-US"/>
              <a:t>Why? 	</a:t>
            </a:r>
            <a:r>
              <a:rPr lang="en-US">
                <a:solidFill>
                  <a:srgbClr val="FF0000"/>
                </a:solidFill>
              </a:rPr>
              <a:t>What?</a:t>
            </a:r>
            <a:r>
              <a:rPr lang="en-US"/>
              <a:t>	 How ?</a:t>
            </a:r>
          </a:p>
          <a:p>
            <a:endParaRPr lang="en-US"/>
          </a:p>
        </p:txBody>
      </p:sp>
    </p:spTree>
    <p:extLst>
      <p:ext uri="{BB962C8B-B14F-4D97-AF65-F5344CB8AC3E}">
        <p14:creationId xmlns:p14="http://schemas.microsoft.com/office/powerpoint/2010/main" val="2284539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5CB23-BB4F-4949-A883-69F7573972C1}"/>
              </a:ext>
            </a:extLst>
          </p:cNvPr>
          <p:cNvSpPr>
            <a:spLocks noGrp="1"/>
          </p:cNvSpPr>
          <p:nvPr>
            <p:ph type="title"/>
          </p:nvPr>
        </p:nvSpPr>
        <p:spPr/>
        <p:txBody>
          <a:bodyPr/>
          <a:lstStyle/>
          <a:p>
            <a:r>
              <a:rPr lang="en-US" dirty="0"/>
              <a:t>There are many </a:t>
            </a:r>
            <a:r>
              <a:rPr lang="en-US" dirty="0">
                <a:solidFill>
                  <a:srgbClr val="FF0000"/>
                </a:solidFill>
              </a:rPr>
              <a:t>reasons</a:t>
            </a:r>
            <a:r>
              <a:rPr lang="en-US" dirty="0"/>
              <a:t> to move to the Cloud</a:t>
            </a:r>
          </a:p>
        </p:txBody>
      </p:sp>
      <p:sp>
        <p:nvSpPr>
          <p:cNvPr id="4" name="Footer Placeholder 3">
            <a:extLst>
              <a:ext uri="{FF2B5EF4-FFF2-40B4-BE49-F238E27FC236}">
                <a16:creationId xmlns:a16="http://schemas.microsoft.com/office/drawing/2014/main" id="{70C1E8D2-E957-4FC6-9878-609D03FD9156}"/>
              </a:ext>
            </a:extLst>
          </p:cNvPr>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20C56A4A-09A1-4E4F-8F36-651B6236E2CF}"/>
              </a:ext>
            </a:extLst>
          </p:cNvPr>
          <p:cNvSpPr>
            <a:spLocks noGrp="1"/>
          </p:cNvSpPr>
          <p:nvPr>
            <p:ph type="sldNum" sz="quarter" idx="12"/>
          </p:nvPr>
        </p:nvSpPr>
        <p:spPr/>
        <p:txBody>
          <a:bodyPr/>
          <a:lstStyle/>
          <a:p>
            <a:fld id="{3310D8EA-3107-4873-B9AB-DD7D3E79053A}" type="slidenum">
              <a:rPr lang="en-US" smtClean="0"/>
              <a:t>9</a:t>
            </a:fld>
            <a:endParaRPr lang="en-US"/>
          </a:p>
        </p:txBody>
      </p:sp>
      <p:sp>
        <p:nvSpPr>
          <p:cNvPr id="6" name="Text Placeholder 5">
            <a:extLst>
              <a:ext uri="{FF2B5EF4-FFF2-40B4-BE49-F238E27FC236}">
                <a16:creationId xmlns:a16="http://schemas.microsoft.com/office/drawing/2014/main" id="{F36AF376-9DBE-4279-851F-D831CC536BA6}"/>
              </a:ext>
            </a:extLst>
          </p:cNvPr>
          <p:cNvSpPr>
            <a:spLocks noGrp="1"/>
          </p:cNvSpPr>
          <p:nvPr>
            <p:ph type="body" sz="quarter" idx="13"/>
          </p:nvPr>
        </p:nvSpPr>
        <p:spPr>
          <a:xfrm>
            <a:off x="495300" y="1118282"/>
            <a:ext cx="8144608" cy="413483"/>
          </a:xfrm>
        </p:spPr>
        <p:txBody>
          <a:bodyPr/>
          <a:lstStyle/>
          <a:p>
            <a:r>
              <a:rPr lang="en-US" sz="2000" dirty="0"/>
              <a:t>Why? 		What?	 	</a:t>
            </a:r>
            <a:r>
              <a:rPr lang="en-US" sz="2000" b="1" dirty="0">
                <a:solidFill>
                  <a:srgbClr val="FF0000"/>
                </a:solidFill>
              </a:rPr>
              <a:t>How?</a:t>
            </a:r>
          </a:p>
          <a:p>
            <a:endParaRPr lang="en-US" dirty="0"/>
          </a:p>
        </p:txBody>
      </p:sp>
      <p:sp>
        <p:nvSpPr>
          <p:cNvPr id="16" name="TextBox 15">
            <a:extLst>
              <a:ext uri="{FF2B5EF4-FFF2-40B4-BE49-F238E27FC236}">
                <a16:creationId xmlns:a16="http://schemas.microsoft.com/office/drawing/2014/main" id="{67305468-EE68-4DC2-9733-4D588D2C36F1}"/>
              </a:ext>
            </a:extLst>
          </p:cNvPr>
          <p:cNvSpPr txBox="1"/>
          <p:nvPr/>
        </p:nvSpPr>
        <p:spPr>
          <a:xfrm>
            <a:off x="774550" y="3679243"/>
            <a:ext cx="9402183" cy="461665"/>
          </a:xfrm>
          <a:prstGeom prst="rect">
            <a:avLst/>
          </a:prstGeom>
          <a:noFill/>
        </p:spPr>
        <p:txBody>
          <a:bodyPr wrap="square" rtlCol="0">
            <a:spAutoFit/>
          </a:bodyPr>
          <a:lstStyle/>
          <a:p>
            <a:pPr marL="914400" algn="ctr"/>
            <a:r>
              <a:rPr lang="en-US" sz="2400" dirty="0"/>
              <a:t>What you’ll need                 in this journey</a:t>
            </a:r>
          </a:p>
        </p:txBody>
      </p:sp>
      <p:grpSp>
        <p:nvGrpSpPr>
          <p:cNvPr id="43" name="Group 42">
            <a:extLst>
              <a:ext uri="{FF2B5EF4-FFF2-40B4-BE49-F238E27FC236}">
                <a16:creationId xmlns:a16="http://schemas.microsoft.com/office/drawing/2014/main" id="{3A4E69DD-FAB5-4922-A41E-005871499052}"/>
              </a:ext>
            </a:extLst>
          </p:cNvPr>
          <p:cNvGrpSpPr/>
          <p:nvPr/>
        </p:nvGrpSpPr>
        <p:grpSpPr>
          <a:xfrm>
            <a:off x="613185" y="4136950"/>
            <a:ext cx="11037309" cy="2075249"/>
            <a:chOff x="613185" y="4136950"/>
            <a:chExt cx="11037309" cy="2075249"/>
          </a:xfrm>
        </p:grpSpPr>
        <p:sp>
          <p:nvSpPr>
            <p:cNvPr id="21" name="Rectangle: Rounded Corners 20">
              <a:extLst>
                <a:ext uri="{FF2B5EF4-FFF2-40B4-BE49-F238E27FC236}">
                  <a16:creationId xmlns:a16="http://schemas.microsoft.com/office/drawing/2014/main" id="{19084E7E-FCC3-49E5-8C96-5E44607B599E}"/>
                </a:ext>
              </a:extLst>
            </p:cNvPr>
            <p:cNvSpPr/>
            <p:nvPr/>
          </p:nvSpPr>
          <p:spPr>
            <a:xfrm>
              <a:off x="613185" y="4136950"/>
              <a:ext cx="2624867" cy="206814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Wingdings" panose="05000000000000000000" pitchFamily="2" charset="2"/>
                <a:buChar char="q"/>
              </a:pPr>
              <a:r>
                <a:rPr lang="en-US" sz="1400" dirty="0"/>
                <a:t>Cloud Eng. Team</a:t>
              </a:r>
            </a:p>
            <a:p>
              <a:pPr marL="285750" indent="-285750">
                <a:buFont typeface="Wingdings" panose="05000000000000000000" pitchFamily="2" charset="2"/>
                <a:buChar char="q"/>
              </a:pPr>
              <a:r>
                <a:rPr lang="en-US" sz="1400" dirty="0"/>
                <a:t>Training</a:t>
              </a:r>
            </a:p>
            <a:p>
              <a:pPr marL="285750" indent="-285750">
                <a:buFont typeface="Wingdings" panose="05000000000000000000" pitchFamily="2" charset="2"/>
                <a:buChar char="q"/>
              </a:pPr>
              <a:r>
                <a:rPr lang="en-US" sz="1400" dirty="0"/>
                <a:t>Enterprise Support model</a:t>
              </a:r>
            </a:p>
          </p:txBody>
        </p:sp>
        <p:sp>
          <p:nvSpPr>
            <p:cNvPr id="24" name="Rectangle: Rounded Corners 23">
              <a:extLst>
                <a:ext uri="{FF2B5EF4-FFF2-40B4-BE49-F238E27FC236}">
                  <a16:creationId xmlns:a16="http://schemas.microsoft.com/office/drawing/2014/main" id="{795514EE-7EB9-4EF7-B4D8-9C0CAEBA0030}"/>
                </a:ext>
              </a:extLst>
            </p:cNvPr>
            <p:cNvSpPr/>
            <p:nvPr/>
          </p:nvSpPr>
          <p:spPr>
            <a:xfrm>
              <a:off x="9023388" y="4136950"/>
              <a:ext cx="2624867" cy="206814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Wingdings" panose="05000000000000000000" pitchFamily="2" charset="2"/>
                <a:buChar char="q"/>
              </a:pPr>
              <a:r>
                <a:rPr lang="en-US" sz="1400" dirty="0"/>
                <a:t>Technology assessment</a:t>
              </a:r>
            </a:p>
            <a:p>
              <a:pPr marL="285750" indent="-285750">
                <a:buFont typeface="Wingdings" panose="05000000000000000000" pitchFamily="2" charset="2"/>
                <a:buChar char="q"/>
              </a:pPr>
              <a:r>
                <a:rPr lang="en-US" sz="1400" dirty="0"/>
                <a:t>Security assessment</a:t>
              </a:r>
            </a:p>
            <a:p>
              <a:pPr marL="285750" indent="-285750">
                <a:buFont typeface="Wingdings" panose="05000000000000000000" pitchFamily="2" charset="2"/>
                <a:buChar char="q"/>
              </a:pPr>
              <a:r>
                <a:rPr lang="en-US" sz="1400" dirty="0"/>
                <a:t>Portfolio evaluation </a:t>
              </a:r>
            </a:p>
            <a:p>
              <a:pPr marL="285750" indent="-285750">
                <a:buFont typeface="Wingdings" panose="05000000000000000000" pitchFamily="2" charset="2"/>
                <a:buChar char="q"/>
              </a:pPr>
              <a:r>
                <a:rPr lang="en-US" sz="1400" dirty="0"/>
                <a:t>Technology partners</a:t>
              </a:r>
            </a:p>
          </p:txBody>
        </p:sp>
        <p:sp>
          <p:nvSpPr>
            <p:cNvPr id="27" name="Rectangle: Rounded Corners 26">
              <a:extLst>
                <a:ext uri="{FF2B5EF4-FFF2-40B4-BE49-F238E27FC236}">
                  <a16:creationId xmlns:a16="http://schemas.microsoft.com/office/drawing/2014/main" id="{989B185C-FE57-4432-A954-385103613509}"/>
                </a:ext>
              </a:extLst>
            </p:cNvPr>
            <p:cNvSpPr/>
            <p:nvPr/>
          </p:nvSpPr>
          <p:spPr>
            <a:xfrm>
              <a:off x="6219987" y="4140908"/>
              <a:ext cx="2624867" cy="206814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Wingdings" panose="05000000000000000000" pitchFamily="2" charset="2"/>
                <a:buChar char="q"/>
              </a:pPr>
              <a:r>
                <a:rPr lang="en-US" sz="1400" dirty="0"/>
                <a:t>TCO analysis and business case</a:t>
              </a:r>
            </a:p>
            <a:p>
              <a:pPr marL="285750" indent="-285750">
                <a:buFont typeface="Wingdings" panose="05000000000000000000" pitchFamily="2" charset="2"/>
                <a:buChar char="q"/>
              </a:pPr>
              <a:r>
                <a:rPr lang="en-US" sz="1400" dirty="0"/>
                <a:t>Business benefits and value analysis</a:t>
              </a:r>
            </a:p>
            <a:p>
              <a:pPr marL="285750" indent="-285750">
                <a:buFont typeface="Wingdings" panose="05000000000000000000" pitchFamily="2" charset="2"/>
                <a:buChar char="q"/>
              </a:pPr>
              <a:r>
                <a:rPr lang="en-US" sz="1400" dirty="0"/>
                <a:t>Cost of migration and execution plan</a:t>
              </a:r>
            </a:p>
          </p:txBody>
        </p:sp>
        <p:sp>
          <p:nvSpPr>
            <p:cNvPr id="28" name="Rectangle: Rounded Corners 27">
              <a:extLst>
                <a:ext uri="{FF2B5EF4-FFF2-40B4-BE49-F238E27FC236}">
                  <a16:creationId xmlns:a16="http://schemas.microsoft.com/office/drawing/2014/main" id="{7FDE29E2-2299-4C64-8FE7-212B334485E5}"/>
                </a:ext>
              </a:extLst>
            </p:cNvPr>
            <p:cNvSpPr/>
            <p:nvPr/>
          </p:nvSpPr>
          <p:spPr>
            <a:xfrm>
              <a:off x="3416586" y="4136950"/>
              <a:ext cx="2624867" cy="206814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Wingdings" panose="05000000000000000000" pitchFamily="2" charset="2"/>
                <a:buChar char="q"/>
              </a:pPr>
              <a:r>
                <a:rPr lang="en-US" sz="1400" dirty="0"/>
                <a:t>Discovery &amp; Assessment Process defining the roadmap, quick wins and adoption plan</a:t>
              </a:r>
            </a:p>
          </p:txBody>
        </p:sp>
        <p:sp>
          <p:nvSpPr>
            <p:cNvPr id="29" name="Rectangle 28">
              <a:extLst>
                <a:ext uri="{FF2B5EF4-FFF2-40B4-BE49-F238E27FC236}">
                  <a16:creationId xmlns:a16="http://schemas.microsoft.com/office/drawing/2014/main" id="{3701EF8E-0336-4AA2-A552-60777F71D4CB}"/>
                </a:ext>
              </a:extLst>
            </p:cNvPr>
            <p:cNvSpPr/>
            <p:nvPr/>
          </p:nvSpPr>
          <p:spPr>
            <a:xfrm>
              <a:off x="613185" y="5604734"/>
              <a:ext cx="2624867" cy="607407"/>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You’ll need a guide</a:t>
              </a:r>
            </a:p>
          </p:txBody>
        </p:sp>
        <p:sp>
          <p:nvSpPr>
            <p:cNvPr id="30" name="Rectangle 29">
              <a:extLst>
                <a:ext uri="{FF2B5EF4-FFF2-40B4-BE49-F238E27FC236}">
                  <a16:creationId xmlns:a16="http://schemas.microsoft.com/office/drawing/2014/main" id="{C1F1ED35-8478-4DF0-B760-A6105860AAF4}"/>
                </a:ext>
              </a:extLst>
            </p:cNvPr>
            <p:cNvSpPr/>
            <p:nvPr/>
          </p:nvSpPr>
          <p:spPr>
            <a:xfrm>
              <a:off x="3418894" y="5604734"/>
              <a:ext cx="2624867" cy="607407"/>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You’ll need a map</a:t>
              </a:r>
            </a:p>
          </p:txBody>
        </p:sp>
        <p:sp>
          <p:nvSpPr>
            <p:cNvPr id="31" name="Rectangle 30">
              <a:extLst>
                <a:ext uri="{FF2B5EF4-FFF2-40B4-BE49-F238E27FC236}">
                  <a16:creationId xmlns:a16="http://schemas.microsoft.com/office/drawing/2014/main" id="{35913C5F-8ED9-49BF-A343-F7DC2B7C906E}"/>
                </a:ext>
              </a:extLst>
            </p:cNvPr>
            <p:cNvSpPr/>
            <p:nvPr/>
          </p:nvSpPr>
          <p:spPr>
            <a:xfrm>
              <a:off x="6215762" y="5604734"/>
              <a:ext cx="2624867" cy="607407"/>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You’ll need a reason</a:t>
              </a:r>
            </a:p>
          </p:txBody>
        </p:sp>
        <p:sp>
          <p:nvSpPr>
            <p:cNvPr id="32" name="Rectangle 31">
              <a:extLst>
                <a:ext uri="{FF2B5EF4-FFF2-40B4-BE49-F238E27FC236}">
                  <a16:creationId xmlns:a16="http://schemas.microsoft.com/office/drawing/2014/main" id="{2A8D0CD3-C7E2-4030-A2DA-D8C807159C3A}"/>
                </a:ext>
              </a:extLst>
            </p:cNvPr>
            <p:cNvSpPr/>
            <p:nvPr/>
          </p:nvSpPr>
          <p:spPr>
            <a:xfrm>
              <a:off x="9023388" y="5604735"/>
              <a:ext cx="2624867" cy="607464"/>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You’ll need tools</a:t>
              </a:r>
            </a:p>
          </p:txBody>
        </p:sp>
        <p:pic>
          <p:nvPicPr>
            <p:cNvPr id="36" name="Picture 35">
              <a:extLst>
                <a:ext uri="{FF2B5EF4-FFF2-40B4-BE49-F238E27FC236}">
                  <a16:creationId xmlns:a16="http://schemas.microsoft.com/office/drawing/2014/main" id="{B8CE9B1E-6165-46B4-AD4E-A8BCB12B5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832" y="5666971"/>
              <a:ext cx="688154" cy="538126"/>
            </a:xfrm>
            <a:prstGeom prst="rect">
              <a:avLst/>
            </a:prstGeom>
          </p:spPr>
        </p:pic>
        <p:pic>
          <p:nvPicPr>
            <p:cNvPr id="38" name="Picture 37">
              <a:extLst>
                <a:ext uri="{FF2B5EF4-FFF2-40B4-BE49-F238E27FC236}">
                  <a16:creationId xmlns:a16="http://schemas.microsoft.com/office/drawing/2014/main" id="{FAD23192-9745-47C4-AF3D-ADBA4AA18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2311" y="5666971"/>
              <a:ext cx="528624" cy="538125"/>
            </a:xfrm>
            <a:prstGeom prst="rect">
              <a:avLst/>
            </a:prstGeom>
          </p:spPr>
        </p:pic>
        <p:pic>
          <p:nvPicPr>
            <p:cNvPr id="40" name="Picture 39">
              <a:extLst>
                <a:ext uri="{FF2B5EF4-FFF2-40B4-BE49-F238E27FC236}">
                  <a16:creationId xmlns:a16="http://schemas.microsoft.com/office/drawing/2014/main" id="{FEF67E59-0F09-49A4-BB4C-4A459F33CB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9784" y="5666971"/>
              <a:ext cx="680710" cy="538125"/>
            </a:xfrm>
            <a:prstGeom prst="rect">
              <a:avLst/>
            </a:prstGeom>
          </p:spPr>
        </p:pic>
      </p:grpSp>
      <p:pic>
        <p:nvPicPr>
          <p:cNvPr id="34" name="Picture 33">
            <a:extLst>
              <a:ext uri="{FF2B5EF4-FFF2-40B4-BE49-F238E27FC236}">
                <a16:creationId xmlns:a16="http://schemas.microsoft.com/office/drawing/2014/main" id="{A92FC08D-D26E-48D8-A543-11C34D62F3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0837" y="5666972"/>
            <a:ext cx="624935" cy="624935"/>
          </a:xfrm>
          <a:prstGeom prst="rect">
            <a:avLst/>
          </a:prstGeom>
        </p:spPr>
      </p:pic>
      <p:sp>
        <p:nvSpPr>
          <p:cNvPr id="8" name="TextBox 7">
            <a:extLst>
              <a:ext uri="{FF2B5EF4-FFF2-40B4-BE49-F238E27FC236}">
                <a16:creationId xmlns:a16="http://schemas.microsoft.com/office/drawing/2014/main" id="{C535EFF6-D14C-4186-8754-6C75B16F6F01}"/>
              </a:ext>
            </a:extLst>
          </p:cNvPr>
          <p:cNvSpPr txBox="1"/>
          <p:nvPr/>
        </p:nvSpPr>
        <p:spPr>
          <a:xfrm>
            <a:off x="172973" y="1593910"/>
            <a:ext cx="1896711" cy="584775"/>
          </a:xfrm>
          <a:prstGeom prst="rect">
            <a:avLst/>
          </a:prstGeom>
          <a:noFill/>
        </p:spPr>
        <p:txBody>
          <a:bodyPr wrap="square" rtlCol="0">
            <a:spAutoFit/>
          </a:bodyPr>
          <a:lstStyle/>
          <a:p>
            <a:pPr algn="ctr"/>
            <a:r>
              <a:rPr lang="en-US" sz="1600" dirty="0"/>
              <a:t>Cloud Assessment</a:t>
            </a:r>
          </a:p>
          <a:p>
            <a:pPr algn="ctr"/>
            <a:r>
              <a:rPr lang="en-US" sz="1600" dirty="0"/>
              <a:t>Phase</a:t>
            </a:r>
          </a:p>
        </p:txBody>
      </p:sp>
      <p:sp>
        <p:nvSpPr>
          <p:cNvPr id="25" name="TextBox 24">
            <a:extLst>
              <a:ext uri="{FF2B5EF4-FFF2-40B4-BE49-F238E27FC236}">
                <a16:creationId xmlns:a16="http://schemas.microsoft.com/office/drawing/2014/main" id="{29B11611-B6CB-49D2-879B-D14FCBE0CF9A}"/>
              </a:ext>
            </a:extLst>
          </p:cNvPr>
          <p:cNvSpPr txBox="1"/>
          <p:nvPr/>
        </p:nvSpPr>
        <p:spPr>
          <a:xfrm>
            <a:off x="2242657" y="1593910"/>
            <a:ext cx="1727333" cy="584775"/>
          </a:xfrm>
          <a:prstGeom prst="rect">
            <a:avLst/>
          </a:prstGeom>
          <a:noFill/>
        </p:spPr>
        <p:txBody>
          <a:bodyPr wrap="square" rtlCol="0">
            <a:spAutoFit/>
          </a:bodyPr>
          <a:lstStyle/>
          <a:p>
            <a:pPr algn="ctr"/>
            <a:r>
              <a:rPr lang="en-US" sz="1600" dirty="0"/>
              <a:t>Proof of Concept</a:t>
            </a:r>
          </a:p>
          <a:p>
            <a:pPr algn="ctr"/>
            <a:r>
              <a:rPr lang="en-US" sz="1600" dirty="0"/>
              <a:t>Phase</a:t>
            </a:r>
          </a:p>
        </p:txBody>
      </p:sp>
      <p:sp>
        <p:nvSpPr>
          <p:cNvPr id="26" name="TextBox 25">
            <a:extLst>
              <a:ext uri="{FF2B5EF4-FFF2-40B4-BE49-F238E27FC236}">
                <a16:creationId xmlns:a16="http://schemas.microsoft.com/office/drawing/2014/main" id="{D434EEA7-CFD5-4AB7-A4CF-7CA4ABDB8768}"/>
              </a:ext>
            </a:extLst>
          </p:cNvPr>
          <p:cNvSpPr txBox="1"/>
          <p:nvPr/>
        </p:nvSpPr>
        <p:spPr>
          <a:xfrm>
            <a:off x="4142963" y="1593910"/>
            <a:ext cx="1510019" cy="584775"/>
          </a:xfrm>
          <a:prstGeom prst="rect">
            <a:avLst/>
          </a:prstGeom>
          <a:noFill/>
        </p:spPr>
        <p:txBody>
          <a:bodyPr wrap="square" rtlCol="0">
            <a:spAutoFit/>
          </a:bodyPr>
          <a:lstStyle/>
          <a:p>
            <a:pPr algn="ctr"/>
            <a:r>
              <a:rPr lang="en-US" sz="1600" dirty="0"/>
              <a:t>Data Migration</a:t>
            </a:r>
          </a:p>
          <a:p>
            <a:pPr algn="ctr"/>
            <a:r>
              <a:rPr lang="en-US" sz="1600" dirty="0"/>
              <a:t>Phase</a:t>
            </a:r>
          </a:p>
        </p:txBody>
      </p:sp>
      <p:sp>
        <p:nvSpPr>
          <p:cNvPr id="33" name="TextBox 32">
            <a:extLst>
              <a:ext uri="{FF2B5EF4-FFF2-40B4-BE49-F238E27FC236}">
                <a16:creationId xmlns:a16="http://schemas.microsoft.com/office/drawing/2014/main" id="{45AB77DC-4194-4A05-96A1-370A1E0D766C}"/>
              </a:ext>
            </a:extLst>
          </p:cNvPr>
          <p:cNvSpPr txBox="1"/>
          <p:nvPr/>
        </p:nvSpPr>
        <p:spPr>
          <a:xfrm>
            <a:off x="5825955" y="1593910"/>
            <a:ext cx="2388065" cy="584775"/>
          </a:xfrm>
          <a:prstGeom prst="rect">
            <a:avLst/>
          </a:prstGeom>
          <a:noFill/>
        </p:spPr>
        <p:txBody>
          <a:bodyPr wrap="square" rtlCol="0">
            <a:spAutoFit/>
          </a:bodyPr>
          <a:lstStyle/>
          <a:p>
            <a:pPr algn="ctr"/>
            <a:r>
              <a:rPr lang="en-US" sz="1600" dirty="0"/>
              <a:t>Application Migration</a:t>
            </a:r>
          </a:p>
          <a:p>
            <a:pPr algn="ctr"/>
            <a:r>
              <a:rPr lang="en-US" sz="1600" dirty="0"/>
              <a:t>Phase</a:t>
            </a:r>
          </a:p>
        </p:txBody>
      </p:sp>
      <p:sp>
        <p:nvSpPr>
          <p:cNvPr id="35" name="TextBox 34">
            <a:extLst>
              <a:ext uri="{FF2B5EF4-FFF2-40B4-BE49-F238E27FC236}">
                <a16:creationId xmlns:a16="http://schemas.microsoft.com/office/drawing/2014/main" id="{52B8FEA5-2B88-472B-A166-C8D6C88EE33D}"/>
              </a:ext>
            </a:extLst>
          </p:cNvPr>
          <p:cNvSpPr txBox="1"/>
          <p:nvPr/>
        </p:nvSpPr>
        <p:spPr>
          <a:xfrm>
            <a:off x="8386993" y="1593910"/>
            <a:ext cx="2007766" cy="584775"/>
          </a:xfrm>
          <a:prstGeom prst="rect">
            <a:avLst/>
          </a:prstGeom>
          <a:noFill/>
        </p:spPr>
        <p:txBody>
          <a:bodyPr wrap="square" rtlCol="0">
            <a:spAutoFit/>
          </a:bodyPr>
          <a:lstStyle/>
          <a:p>
            <a:pPr algn="ctr"/>
            <a:r>
              <a:rPr lang="en-US" sz="1600" dirty="0"/>
              <a:t>Leverage the Cloud</a:t>
            </a:r>
          </a:p>
          <a:p>
            <a:pPr algn="ctr"/>
            <a:r>
              <a:rPr lang="en-US" sz="1600" dirty="0"/>
              <a:t>Phase</a:t>
            </a:r>
          </a:p>
        </p:txBody>
      </p:sp>
      <p:sp>
        <p:nvSpPr>
          <p:cNvPr id="37" name="TextBox 36">
            <a:extLst>
              <a:ext uri="{FF2B5EF4-FFF2-40B4-BE49-F238E27FC236}">
                <a16:creationId xmlns:a16="http://schemas.microsoft.com/office/drawing/2014/main" id="{3BA14E7D-4668-4689-A9CF-E36847184BB0}"/>
              </a:ext>
            </a:extLst>
          </p:cNvPr>
          <p:cNvSpPr txBox="1"/>
          <p:nvPr/>
        </p:nvSpPr>
        <p:spPr>
          <a:xfrm>
            <a:off x="10567732" y="1593910"/>
            <a:ext cx="1451295" cy="584775"/>
          </a:xfrm>
          <a:prstGeom prst="rect">
            <a:avLst/>
          </a:prstGeom>
          <a:noFill/>
        </p:spPr>
        <p:txBody>
          <a:bodyPr wrap="square" rtlCol="0">
            <a:spAutoFit/>
          </a:bodyPr>
          <a:lstStyle/>
          <a:p>
            <a:pPr algn="ctr"/>
            <a:r>
              <a:rPr lang="en-US" sz="1600" dirty="0"/>
              <a:t>Optimization</a:t>
            </a:r>
          </a:p>
          <a:p>
            <a:pPr algn="ctr"/>
            <a:r>
              <a:rPr lang="en-US" sz="1600" dirty="0"/>
              <a:t>Phase</a:t>
            </a:r>
          </a:p>
        </p:txBody>
      </p:sp>
      <p:sp>
        <p:nvSpPr>
          <p:cNvPr id="12" name="Rectangle: Rounded Corners 11">
            <a:extLst>
              <a:ext uri="{FF2B5EF4-FFF2-40B4-BE49-F238E27FC236}">
                <a16:creationId xmlns:a16="http://schemas.microsoft.com/office/drawing/2014/main" id="{029F6BF5-2FD1-46B8-A489-8613DCDDA346}"/>
              </a:ext>
            </a:extLst>
          </p:cNvPr>
          <p:cNvSpPr/>
          <p:nvPr/>
        </p:nvSpPr>
        <p:spPr>
          <a:xfrm>
            <a:off x="287577" y="2093501"/>
            <a:ext cx="11519795" cy="144861"/>
          </a:xfrm>
          <a:prstGeom prst="round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20" name="Group 19">
            <a:extLst>
              <a:ext uri="{FF2B5EF4-FFF2-40B4-BE49-F238E27FC236}">
                <a16:creationId xmlns:a16="http://schemas.microsoft.com/office/drawing/2014/main" id="{7491AAAA-48C9-43EB-BDB1-C4612F6CF500}"/>
              </a:ext>
            </a:extLst>
          </p:cNvPr>
          <p:cNvGrpSpPr/>
          <p:nvPr/>
        </p:nvGrpSpPr>
        <p:grpSpPr>
          <a:xfrm>
            <a:off x="46973" y="2245166"/>
            <a:ext cx="12098056" cy="1356354"/>
            <a:chOff x="46973" y="2345834"/>
            <a:chExt cx="12098056" cy="1356354"/>
          </a:xfrm>
          <a:solidFill>
            <a:schemeClr val="bg1"/>
          </a:solidFill>
        </p:grpSpPr>
        <p:sp>
          <p:nvSpPr>
            <p:cNvPr id="19" name="Rectangle 18">
              <a:extLst>
                <a:ext uri="{FF2B5EF4-FFF2-40B4-BE49-F238E27FC236}">
                  <a16:creationId xmlns:a16="http://schemas.microsoft.com/office/drawing/2014/main" id="{D0BFDED4-FD24-4EEA-B6E4-1F104994C6D3}"/>
                </a:ext>
              </a:extLst>
            </p:cNvPr>
            <p:cNvSpPr/>
            <p:nvPr/>
          </p:nvSpPr>
          <p:spPr>
            <a:xfrm>
              <a:off x="46973" y="2357306"/>
              <a:ext cx="2162008" cy="13448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lnSpc>
                  <a:spcPct val="150000"/>
                </a:lnSpc>
                <a:buClr>
                  <a:schemeClr val="accent1"/>
                </a:buClr>
                <a:buSzPct val="80000"/>
                <a:buFont typeface="Wingdings" panose="05000000000000000000" pitchFamily="2" charset="2"/>
                <a:buChar char="q"/>
              </a:pPr>
              <a:r>
                <a:rPr lang="en-US" sz="1400" dirty="0">
                  <a:solidFill>
                    <a:schemeClr val="tx1">
                      <a:lumMod val="50000"/>
                    </a:schemeClr>
                  </a:solidFill>
                </a:rPr>
                <a:t>Assess Cost</a:t>
              </a:r>
            </a:p>
            <a:p>
              <a:pPr marL="285750" indent="-285750">
                <a:lnSpc>
                  <a:spcPct val="150000"/>
                </a:lnSpc>
                <a:buClr>
                  <a:schemeClr val="accent1"/>
                </a:buClr>
                <a:buSzPct val="80000"/>
                <a:buFont typeface="Wingdings" panose="05000000000000000000" pitchFamily="2" charset="2"/>
                <a:buChar char="q"/>
              </a:pPr>
              <a:r>
                <a:rPr lang="en-US" sz="1400" dirty="0">
                  <a:solidFill>
                    <a:schemeClr val="tx1">
                      <a:lumMod val="50000"/>
                    </a:schemeClr>
                  </a:solidFill>
                </a:rPr>
                <a:t>Assess Architecture</a:t>
              </a:r>
            </a:p>
            <a:p>
              <a:pPr marL="285750" indent="-285750">
                <a:lnSpc>
                  <a:spcPct val="150000"/>
                </a:lnSpc>
                <a:buClr>
                  <a:schemeClr val="accent1"/>
                </a:buClr>
                <a:buSzPct val="80000"/>
                <a:buFont typeface="Wingdings" panose="05000000000000000000" pitchFamily="2" charset="2"/>
                <a:buChar char="q"/>
              </a:pPr>
              <a:r>
                <a:rPr lang="en-US" sz="1400" dirty="0">
                  <a:solidFill>
                    <a:schemeClr val="tx1">
                      <a:lumMod val="50000"/>
                    </a:schemeClr>
                  </a:solidFill>
                </a:rPr>
                <a:t>Assess Security</a:t>
              </a:r>
            </a:p>
          </p:txBody>
        </p:sp>
        <p:sp>
          <p:nvSpPr>
            <p:cNvPr id="53" name="Rectangle 52">
              <a:extLst>
                <a:ext uri="{FF2B5EF4-FFF2-40B4-BE49-F238E27FC236}">
                  <a16:creationId xmlns:a16="http://schemas.microsoft.com/office/drawing/2014/main" id="{A5F41BEE-2D25-457C-BFE7-056B0FF45DF3}"/>
                </a:ext>
              </a:extLst>
            </p:cNvPr>
            <p:cNvSpPr/>
            <p:nvPr/>
          </p:nvSpPr>
          <p:spPr>
            <a:xfrm>
              <a:off x="2255954" y="2357306"/>
              <a:ext cx="2015743" cy="13448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lnSpc>
                  <a:spcPct val="150000"/>
                </a:lnSpc>
                <a:buClr>
                  <a:schemeClr val="accent1"/>
                </a:buClr>
                <a:buSzPct val="80000"/>
                <a:buFont typeface="Wingdings" panose="05000000000000000000" pitchFamily="2" charset="2"/>
                <a:buChar char="q"/>
              </a:pPr>
              <a:r>
                <a:rPr lang="en-US" sz="1400" dirty="0">
                  <a:solidFill>
                    <a:schemeClr val="tx1">
                      <a:lumMod val="50000"/>
                    </a:schemeClr>
                  </a:solidFill>
                </a:rPr>
                <a:t>Learn Azure, K8s…</a:t>
              </a:r>
            </a:p>
            <a:p>
              <a:pPr marL="285750" indent="-285750">
                <a:lnSpc>
                  <a:spcPct val="150000"/>
                </a:lnSpc>
                <a:buClr>
                  <a:schemeClr val="accent1"/>
                </a:buClr>
                <a:buSzPct val="80000"/>
                <a:buFont typeface="Wingdings" panose="05000000000000000000" pitchFamily="2" charset="2"/>
                <a:buChar char="q"/>
              </a:pPr>
              <a:r>
                <a:rPr lang="en-US" sz="1400" dirty="0">
                  <a:solidFill>
                    <a:schemeClr val="tx1">
                      <a:lumMod val="50000"/>
                    </a:schemeClr>
                  </a:solidFill>
                </a:rPr>
                <a:t>Build a Pilot</a:t>
              </a:r>
            </a:p>
            <a:p>
              <a:pPr marL="285750" indent="-285750">
                <a:lnSpc>
                  <a:spcPct val="150000"/>
                </a:lnSpc>
                <a:buClr>
                  <a:schemeClr val="accent1"/>
                </a:buClr>
                <a:buSzPct val="80000"/>
                <a:buFont typeface="Wingdings" panose="05000000000000000000" pitchFamily="2" charset="2"/>
                <a:buChar char="q"/>
              </a:pPr>
              <a:r>
                <a:rPr lang="en-US" sz="1400" dirty="0">
                  <a:solidFill>
                    <a:schemeClr val="tx1">
                      <a:lumMod val="50000"/>
                    </a:schemeClr>
                  </a:solidFill>
                </a:rPr>
                <a:t>Build support within your Org</a:t>
              </a:r>
            </a:p>
          </p:txBody>
        </p:sp>
        <p:sp>
          <p:nvSpPr>
            <p:cNvPr id="54" name="Rectangle 53">
              <a:extLst>
                <a:ext uri="{FF2B5EF4-FFF2-40B4-BE49-F238E27FC236}">
                  <a16:creationId xmlns:a16="http://schemas.microsoft.com/office/drawing/2014/main" id="{D046B83E-F99E-434C-B0DD-99DC47D7E4F2}"/>
                </a:ext>
              </a:extLst>
            </p:cNvPr>
            <p:cNvSpPr/>
            <p:nvPr/>
          </p:nvSpPr>
          <p:spPr>
            <a:xfrm>
              <a:off x="4318670" y="2357306"/>
              <a:ext cx="1921360" cy="13448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Clr>
                  <a:schemeClr val="accent1"/>
                </a:buClr>
                <a:buSzPct val="80000"/>
                <a:buFont typeface="Wingdings" panose="05000000000000000000" pitchFamily="2" charset="2"/>
                <a:buChar char="q"/>
              </a:pPr>
              <a:r>
                <a:rPr lang="en-US" sz="1400" dirty="0">
                  <a:solidFill>
                    <a:schemeClr val="tx1">
                      <a:lumMod val="50000"/>
                    </a:schemeClr>
                  </a:solidFill>
                </a:rPr>
                <a:t>Leverage different Storage Options</a:t>
              </a:r>
            </a:p>
            <a:p>
              <a:pPr marL="285750" indent="-285750">
                <a:lnSpc>
                  <a:spcPct val="150000"/>
                </a:lnSpc>
                <a:buClr>
                  <a:schemeClr val="accent1"/>
                </a:buClr>
                <a:buSzPct val="80000"/>
                <a:buFont typeface="Wingdings" panose="05000000000000000000" pitchFamily="2" charset="2"/>
                <a:buChar char="q"/>
              </a:pPr>
              <a:r>
                <a:rPr lang="en-US" sz="1400" dirty="0">
                  <a:solidFill>
                    <a:schemeClr val="tx1">
                      <a:lumMod val="50000"/>
                    </a:schemeClr>
                  </a:solidFill>
                </a:rPr>
                <a:t>Migrate</a:t>
              </a:r>
            </a:p>
          </p:txBody>
        </p:sp>
        <p:sp>
          <p:nvSpPr>
            <p:cNvPr id="55" name="Rectangle 54">
              <a:extLst>
                <a:ext uri="{FF2B5EF4-FFF2-40B4-BE49-F238E27FC236}">
                  <a16:creationId xmlns:a16="http://schemas.microsoft.com/office/drawing/2014/main" id="{B0EA0BAF-5489-4F75-8786-5CC117496B6A}"/>
                </a:ext>
              </a:extLst>
            </p:cNvPr>
            <p:cNvSpPr/>
            <p:nvPr/>
          </p:nvSpPr>
          <p:spPr>
            <a:xfrm>
              <a:off x="6287003" y="2345834"/>
              <a:ext cx="1921360" cy="13448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Clr>
                  <a:schemeClr val="accent1"/>
                </a:buClr>
                <a:buSzPct val="80000"/>
                <a:buFont typeface="Wingdings" panose="05000000000000000000" pitchFamily="2" charset="2"/>
                <a:buChar char="q"/>
              </a:pPr>
              <a:r>
                <a:rPr lang="en-US" sz="1400" dirty="0">
                  <a:solidFill>
                    <a:schemeClr val="tx1">
                      <a:lumMod val="50000"/>
                    </a:schemeClr>
                  </a:solidFill>
                </a:rPr>
                <a:t>Forklift Migration</a:t>
              </a:r>
            </a:p>
            <a:p>
              <a:pPr marL="285750" lvl="1" indent="-285750">
                <a:buClr>
                  <a:schemeClr val="bg1"/>
                </a:buClr>
                <a:buSzPct val="80000"/>
                <a:buFont typeface="Wingdings" panose="05000000000000000000" pitchFamily="2" charset="2"/>
                <a:buChar char="q"/>
              </a:pPr>
              <a:r>
                <a:rPr lang="en-US" sz="1400" dirty="0">
                  <a:solidFill>
                    <a:schemeClr val="tx1">
                      <a:lumMod val="50000"/>
                    </a:schemeClr>
                  </a:solidFill>
                </a:rPr>
                <a:t>Strategy</a:t>
              </a:r>
            </a:p>
            <a:p>
              <a:pPr marL="285750" indent="-285750">
                <a:buClr>
                  <a:schemeClr val="accent1"/>
                </a:buClr>
                <a:buSzPct val="80000"/>
                <a:buFont typeface="Wingdings" panose="05000000000000000000" pitchFamily="2" charset="2"/>
                <a:buChar char="q"/>
              </a:pPr>
              <a:r>
                <a:rPr lang="en-US" sz="1400" dirty="0">
                  <a:solidFill>
                    <a:schemeClr val="tx1">
                      <a:lumMod val="50000"/>
                    </a:schemeClr>
                  </a:solidFill>
                </a:rPr>
                <a:t>Hybrid Migration Strategy</a:t>
              </a:r>
            </a:p>
          </p:txBody>
        </p:sp>
        <p:sp>
          <p:nvSpPr>
            <p:cNvPr id="56" name="Rectangle 55">
              <a:extLst>
                <a:ext uri="{FF2B5EF4-FFF2-40B4-BE49-F238E27FC236}">
                  <a16:creationId xmlns:a16="http://schemas.microsoft.com/office/drawing/2014/main" id="{F520FAEF-5626-450E-8155-8525BB85B6AA}"/>
                </a:ext>
              </a:extLst>
            </p:cNvPr>
            <p:cNvSpPr/>
            <p:nvPr/>
          </p:nvSpPr>
          <p:spPr>
            <a:xfrm>
              <a:off x="8255336" y="2345834"/>
              <a:ext cx="1921360" cy="13448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lnSpc>
                  <a:spcPct val="150000"/>
                </a:lnSpc>
                <a:buClr>
                  <a:schemeClr val="accent1"/>
                </a:buClr>
                <a:buSzPct val="80000"/>
                <a:buFont typeface="Wingdings" panose="05000000000000000000" pitchFamily="2" charset="2"/>
                <a:buChar char="q"/>
              </a:pPr>
              <a:r>
                <a:rPr lang="en-US" sz="1400" dirty="0">
                  <a:solidFill>
                    <a:schemeClr val="tx1">
                      <a:lumMod val="50000"/>
                    </a:schemeClr>
                  </a:solidFill>
                </a:rPr>
                <a:t>Auto-scaling</a:t>
              </a:r>
            </a:p>
            <a:p>
              <a:pPr marL="285750" indent="-285750">
                <a:lnSpc>
                  <a:spcPct val="150000"/>
                </a:lnSpc>
                <a:buClr>
                  <a:schemeClr val="accent1"/>
                </a:buClr>
                <a:buSzPct val="80000"/>
                <a:buFont typeface="Wingdings" panose="05000000000000000000" pitchFamily="2" charset="2"/>
                <a:buChar char="q"/>
              </a:pPr>
              <a:r>
                <a:rPr lang="en-US" sz="1400" dirty="0">
                  <a:solidFill>
                    <a:schemeClr val="tx1">
                      <a:lumMod val="50000"/>
                    </a:schemeClr>
                  </a:solidFill>
                </a:rPr>
                <a:t>Automation</a:t>
              </a:r>
            </a:p>
            <a:p>
              <a:pPr marL="285750" indent="-285750">
                <a:lnSpc>
                  <a:spcPct val="150000"/>
                </a:lnSpc>
                <a:buClr>
                  <a:schemeClr val="accent1"/>
                </a:buClr>
                <a:buSzPct val="80000"/>
                <a:buFont typeface="Wingdings" panose="05000000000000000000" pitchFamily="2" charset="2"/>
                <a:buChar char="q"/>
              </a:pPr>
              <a:r>
                <a:rPr lang="en-US" sz="1400" dirty="0">
                  <a:solidFill>
                    <a:schemeClr val="tx1">
                      <a:lumMod val="50000"/>
                    </a:schemeClr>
                  </a:solidFill>
                </a:rPr>
                <a:t>Elasticity</a:t>
              </a:r>
            </a:p>
            <a:p>
              <a:pPr marL="285750" indent="-285750">
                <a:lnSpc>
                  <a:spcPct val="150000"/>
                </a:lnSpc>
                <a:buClr>
                  <a:schemeClr val="accent1"/>
                </a:buClr>
                <a:buSzPct val="80000"/>
                <a:buFont typeface="Wingdings" panose="05000000000000000000" pitchFamily="2" charset="2"/>
                <a:buChar char="q"/>
              </a:pPr>
              <a:r>
                <a:rPr lang="en-US" sz="1400" dirty="0">
                  <a:solidFill>
                    <a:schemeClr val="tx1">
                      <a:lumMod val="50000"/>
                    </a:schemeClr>
                  </a:solidFill>
                </a:rPr>
                <a:t>High-Availability</a:t>
              </a:r>
            </a:p>
          </p:txBody>
        </p:sp>
        <p:sp>
          <p:nvSpPr>
            <p:cNvPr id="57" name="Rectangle 56">
              <a:extLst>
                <a:ext uri="{FF2B5EF4-FFF2-40B4-BE49-F238E27FC236}">
                  <a16:creationId xmlns:a16="http://schemas.microsoft.com/office/drawing/2014/main" id="{76C2BF64-26E8-420C-BA36-CC9F5D46E344}"/>
                </a:ext>
              </a:extLst>
            </p:cNvPr>
            <p:cNvSpPr/>
            <p:nvPr/>
          </p:nvSpPr>
          <p:spPr>
            <a:xfrm>
              <a:off x="10223669" y="2345834"/>
              <a:ext cx="1921360" cy="13448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Aft>
                  <a:spcPts val="500"/>
                </a:spcAft>
                <a:buClr>
                  <a:schemeClr val="accent1"/>
                </a:buClr>
                <a:buSzPct val="80000"/>
                <a:buFont typeface="Wingdings" panose="05000000000000000000" pitchFamily="2" charset="2"/>
                <a:buChar char="q"/>
              </a:pPr>
              <a:r>
                <a:rPr lang="en-US" sz="1400" dirty="0">
                  <a:solidFill>
                    <a:schemeClr val="tx1">
                      <a:lumMod val="50000"/>
                    </a:schemeClr>
                  </a:solidFill>
                </a:rPr>
                <a:t>Utilization</a:t>
              </a:r>
            </a:p>
            <a:p>
              <a:pPr marL="285750" indent="-285750">
                <a:spcAft>
                  <a:spcPts val="500"/>
                </a:spcAft>
                <a:buClr>
                  <a:schemeClr val="accent1"/>
                </a:buClr>
                <a:buSzPct val="80000"/>
                <a:buFont typeface="Wingdings" panose="05000000000000000000" pitchFamily="2" charset="2"/>
                <a:buChar char="q"/>
              </a:pPr>
              <a:r>
                <a:rPr lang="en-US" sz="1400" dirty="0">
                  <a:solidFill>
                    <a:schemeClr val="tx1">
                      <a:lumMod val="50000"/>
                    </a:schemeClr>
                  </a:solidFill>
                </a:rPr>
                <a:t>Monitoring</a:t>
              </a:r>
            </a:p>
            <a:p>
              <a:pPr marL="285750" indent="-285750">
                <a:spcAft>
                  <a:spcPts val="500"/>
                </a:spcAft>
                <a:buClr>
                  <a:schemeClr val="accent1"/>
                </a:buClr>
                <a:buSzPct val="80000"/>
                <a:buFont typeface="Wingdings" panose="05000000000000000000" pitchFamily="2" charset="2"/>
                <a:buChar char="q"/>
              </a:pPr>
              <a:r>
                <a:rPr lang="en-US" sz="1400" dirty="0">
                  <a:solidFill>
                    <a:schemeClr val="tx1">
                      <a:lumMod val="50000"/>
                    </a:schemeClr>
                  </a:solidFill>
                </a:rPr>
                <a:t>Efficiency</a:t>
              </a:r>
            </a:p>
            <a:p>
              <a:pPr marL="285750" indent="-285750">
                <a:spcAft>
                  <a:spcPts val="500"/>
                </a:spcAft>
                <a:buClr>
                  <a:schemeClr val="accent1"/>
                </a:buClr>
                <a:buSzPct val="80000"/>
                <a:buFont typeface="Wingdings" panose="05000000000000000000" pitchFamily="2" charset="2"/>
                <a:buChar char="q"/>
              </a:pPr>
              <a:r>
                <a:rPr lang="en-US" sz="1400" dirty="0">
                  <a:solidFill>
                    <a:schemeClr val="tx1">
                      <a:lumMod val="50000"/>
                    </a:schemeClr>
                  </a:solidFill>
                </a:rPr>
                <a:t>Performance</a:t>
              </a:r>
            </a:p>
            <a:p>
              <a:pPr marL="285750" indent="-285750">
                <a:spcAft>
                  <a:spcPts val="500"/>
                </a:spcAft>
                <a:buClr>
                  <a:schemeClr val="accent1"/>
                </a:buClr>
                <a:buSzPct val="80000"/>
                <a:buFont typeface="Wingdings" panose="05000000000000000000" pitchFamily="2" charset="2"/>
                <a:buChar char="q"/>
              </a:pPr>
              <a:r>
                <a:rPr lang="en-US" sz="1400" dirty="0">
                  <a:solidFill>
                    <a:schemeClr val="tx1">
                      <a:lumMod val="50000"/>
                    </a:schemeClr>
                  </a:solidFill>
                </a:rPr>
                <a:t>Re-engineering</a:t>
              </a:r>
            </a:p>
          </p:txBody>
        </p:sp>
      </p:grpSp>
      <p:sp>
        <p:nvSpPr>
          <p:cNvPr id="17" name="Arrow: Down 16">
            <a:extLst>
              <a:ext uri="{FF2B5EF4-FFF2-40B4-BE49-F238E27FC236}">
                <a16:creationId xmlns:a16="http://schemas.microsoft.com/office/drawing/2014/main" id="{38BEFE08-52A4-4D5C-AA58-D4D36C8A5BE2}"/>
              </a:ext>
            </a:extLst>
          </p:cNvPr>
          <p:cNvSpPr/>
          <p:nvPr/>
        </p:nvSpPr>
        <p:spPr>
          <a:xfrm>
            <a:off x="5852163" y="3330429"/>
            <a:ext cx="613186" cy="896543"/>
          </a:xfrm>
          <a:prstGeom prst="downArrow">
            <a:avLst/>
          </a:prstGeom>
          <a:solidFill>
            <a:schemeClr val="tx1">
              <a:lumMod val="50000"/>
              <a:alpha val="8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highlight>
                <a:srgbClr val="000000"/>
              </a:highlight>
            </a:endParaRPr>
          </a:p>
        </p:txBody>
      </p:sp>
    </p:spTree>
    <p:extLst>
      <p:ext uri="{BB962C8B-B14F-4D97-AF65-F5344CB8AC3E}">
        <p14:creationId xmlns:p14="http://schemas.microsoft.com/office/powerpoint/2010/main" val="23582710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08E3879C829A94B86CD0BB0071FF36F" ma:contentTypeVersion="" ma:contentTypeDescription="Create a new document." ma:contentTypeScope="" ma:versionID="a6f9e62a7fe0fb0feac2eba77f0e55f8">
  <xsd:schema xmlns:xsd="http://www.w3.org/2001/XMLSchema" xmlns:xs="http://www.w3.org/2001/XMLSchema" xmlns:p="http://schemas.microsoft.com/office/2006/metadata/properties" targetNamespace="http://schemas.microsoft.com/office/2006/metadata/properties" ma:root="true" ma:fieldsID="b2384c6cc0088fcedbaf6edaf557def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72DBA8-2504-4AD1-BD72-3562DB5094E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430297D7-6120-4AEC-BD90-27546ED06F72}">
  <ds:schemaRefs>
    <ds:schemaRef ds:uri="http://schemas.microsoft.com/sharepoint/v3/contenttype/forms"/>
  </ds:schemaRefs>
</ds:datastoreItem>
</file>

<file path=customXml/itemProps3.xml><?xml version="1.0" encoding="utf-8"?>
<ds:datastoreItem xmlns:ds="http://schemas.openxmlformats.org/officeDocument/2006/customXml" ds:itemID="{947A2E27-9BA1-4972-83E1-C0E87F85A7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1946</TotalTime>
  <Words>4311</Words>
  <Application>Microsoft Office PowerPoint</Application>
  <PresentationFormat>Widescreen</PresentationFormat>
  <Paragraphs>746</Paragraphs>
  <Slides>43</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-apple-system</vt:lpstr>
      <vt:lpstr>Arial</vt:lpstr>
      <vt:lpstr>Arial</vt:lpstr>
      <vt:lpstr>Calibri</vt:lpstr>
      <vt:lpstr>Century Gothic</vt:lpstr>
      <vt:lpstr>inherit</vt:lpstr>
      <vt:lpstr>Wingdings</vt:lpstr>
      <vt:lpstr>Optum WIdescreen 2017</vt:lpstr>
      <vt:lpstr>Expectations for Cloud Ready Applications</vt:lpstr>
      <vt:lpstr>Agenda</vt:lpstr>
      <vt:lpstr>Objectives</vt:lpstr>
      <vt:lpstr>Cloud Ready Applications</vt:lpstr>
      <vt:lpstr>PowerPoint Presentation</vt:lpstr>
      <vt:lpstr>Need for Cloud Ready</vt:lpstr>
      <vt:lpstr>There are many reasons to move to the Cloud</vt:lpstr>
      <vt:lpstr>There are many reasons to move to the Cloud</vt:lpstr>
      <vt:lpstr>There are many reasons to move to the Cloud</vt:lpstr>
      <vt:lpstr>Cloud-Native</vt:lpstr>
      <vt:lpstr>Cloud Compute Layers</vt:lpstr>
      <vt:lpstr>Traditional VS Cloud-Native</vt:lpstr>
      <vt:lpstr>Eight-Core Principles</vt:lpstr>
      <vt:lpstr>Four Core practices</vt:lpstr>
      <vt:lpstr>Health Care Cloud | Cloud Readiness Vs Cloud Native</vt:lpstr>
      <vt:lpstr>Assess Your Cloud Readiness</vt:lpstr>
      <vt:lpstr>Cloud-Native</vt:lpstr>
      <vt:lpstr>Cloud Ready using 12-Factor principles</vt:lpstr>
      <vt:lpstr>The 12 Factors</vt:lpstr>
      <vt:lpstr>#1 &amp; 2 Codebase and Dependencies</vt:lpstr>
      <vt:lpstr>#3 &amp; 4 Config and Backing Services</vt:lpstr>
      <vt:lpstr>#5 &amp; 6 Build, Release, Run and Processes</vt:lpstr>
      <vt:lpstr>#7 &amp; 8 Port Binding and Concurrency</vt:lpstr>
      <vt:lpstr>#9 &amp;1 0 Disposability and Dev/Prod Parity</vt:lpstr>
      <vt:lpstr>#11 &amp; 12 Logs and Admin Processes </vt:lpstr>
      <vt:lpstr>Deploying a 12 factor app into OSFI Kubernetes</vt:lpstr>
      <vt:lpstr>Questions?</vt:lpstr>
      <vt:lpstr> Ranjan Prasad ranjan_prasad@optum.com </vt:lpstr>
      <vt:lpstr>PowerPoint Presentation</vt:lpstr>
      <vt:lpstr>What is Serverless?</vt:lpstr>
      <vt:lpstr>Data Centric Applications in Cloud</vt:lpstr>
      <vt:lpstr>Data Centric Applications in Cloud</vt:lpstr>
      <vt:lpstr>Data Centric Applications - Strategy</vt:lpstr>
      <vt:lpstr>How to Run Data Centric Tools in OSFI</vt:lpstr>
      <vt:lpstr>Cloud | Customer Maturity Solution Evolution</vt:lpstr>
      <vt:lpstr>Cloud | Customer Maturity Solution</vt:lpstr>
      <vt:lpstr>Cloud | Customer Maturity Solution</vt:lpstr>
      <vt:lpstr> Health Care Cloud | 2018 Workload Placement Decision Tree</vt:lpstr>
      <vt:lpstr>Healthcare Cloud Strategy</vt:lpstr>
      <vt:lpstr>Healthcare Cloud Vision</vt:lpstr>
      <vt:lpstr>Healthcare Cloud- Foundational!</vt:lpstr>
      <vt:lpstr>PowerPoint Presentation</vt:lpstr>
      <vt:lpstr>2019 Workload Placement Decision Tree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RANJAN PRASAD</cp:lastModifiedBy>
  <cp:revision>9</cp:revision>
  <cp:lastPrinted>2019-05-31T16:41:35Z</cp:lastPrinted>
  <dcterms:created xsi:type="dcterms:W3CDTF">2017-07-17T15:17:37Z</dcterms:created>
  <dcterms:modified xsi:type="dcterms:W3CDTF">2019-06-21T04:25:37Z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0x010100908E3879C829A94B86CD0BB0071FF36F</vt:lpwstr>
  </property>
</Properties>
</file>